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35"/>
  </p:notesMasterIdLst>
  <p:handoutMasterIdLst>
    <p:handoutMasterId r:id="rId36"/>
  </p:handoutMasterIdLst>
  <p:sldIdLst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69" r:id="rId19"/>
    <p:sldId id="271" r:id="rId20"/>
    <p:sldId id="272" r:id="rId21"/>
    <p:sldId id="287" r:id="rId22"/>
    <p:sldId id="273" r:id="rId23"/>
    <p:sldId id="274" r:id="rId24"/>
    <p:sldId id="275" r:id="rId25"/>
    <p:sldId id="289" r:id="rId26"/>
    <p:sldId id="288" r:id="rId27"/>
    <p:sldId id="290" r:id="rId28"/>
    <p:sldId id="277" r:id="rId29"/>
    <p:sldId id="278" r:id="rId30"/>
    <p:sldId id="280" r:id="rId31"/>
    <p:sldId id="282" r:id="rId32"/>
    <p:sldId id="284" r:id="rId33"/>
    <p:sldId id="285" r:id="rId34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02239-56C4-4823-98CF-B22954C2BE10}" v="2" dt="2022-07-28T14:20:47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microsoft.com/office/2015/10/relationships/revisionInfo" Target="revisionInfo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66734be1-5795-40c6-be49-ecb929f3ccea" providerId="ADAL" clId="{BA102239-56C4-4823-98CF-B22954C2BE10}"/>
    <pc:docChg chg="custSel modSld modMainMaster">
      <pc:chgData name="Andreas Bæksgaard Kotzareis" userId="66734be1-5795-40c6-be49-ecb929f3ccea" providerId="ADAL" clId="{BA102239-56C4-4823-98CF-B22954C2BE10}" dt="2022-07-28T14:25:13.674" v="64" actId="14100"/>
      <pc:docMkLst>
        <pc:docMk/>
      </pc:docMkLst>
      <pc:sldChg chg="modSp mod">
        <pc:chgData name="Andreas Bæksgaard Kotzareis" userId="66734be1-5795-40c6-be49-ecb929f3ccea" providerId="ADAL" clId="{BA102239-56C4-4823-98CF-B22954C2BE10}" dt="2022-07-28T14:21:27.189" v="10" actId="408"/>
        <pc:sldMkLst>
          <pc:docMk/>
          <pc:sldMk cId="382937337" sldId="258"/>
        </pc:sldMkLst>
        <pc:spChg chg="mod">
          <ac:chgData name="Andreas Bæksgaard Kotzareis" userId="66734be1-5795-40c6-be49-ecb929f3ccea" providerId="ADAL" clId="{BA102239-56C4-4823-98CF-B22954C2BE10}" dt="2022-07-28T14:21:27.189" v="10" actId="408"/>
          <ac:spMkLst>
            <pc:docMk/>
            <pc:sldMk cId="382937337" sldId="258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1:12.495" v="6" actId="14100"/>
        <pc:sldMkLst>
          <pc:docMk/>
          <pc:sldMk cId="3956836321" sldId="259"/>
        </pc:sldMkLst>
        <pc:spChg chg="mod">
          <ac:chgData name="Andreas Bæksgaard Kotzareis" userId="66734be1-5795-40c6-be49-ecb929f3ccea" providerId="ADAL" clId="{BA102239-56C4-4823-98CF-B22954C2BE10}" dt="2022-07-28T14:21:12.495" v="6" actId="14100"/>
          <ac:spMkLst>
            <pc:docMk/>
            <pc:sldMk cId="3956836321" sldId="259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1:45.031" v="12" actId="27636"/>
        <pc:sldMkLst>
          <pc:docMk/>
          <pc:sldMk cId="630872198" sldId="262"/>
        </pc:sldMkLst>
        <pc:spChg chg="mod">
          <ac:chgData name="Andreas Bæksgaard Kotzareis" userId="66734be1-5795-40c6-be49-ecb929f3ccea" providerId="ADAL" clId="{BA102239-56C4-4823-98CF-B22954C2BE10}" dt="2022-07-28T14:21:45.031" v="12" actId="27636"/>
          <ac:spMkLst>
            <pc:docMk/>
            <pc:sldMk cId="630872198" sldId="262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1:49.898" v="14" actId="27636"/>
        <pc:sldMkLst>
          <pc:docMk/>
          <pc:sldMk cId="1559284317" sldId="263"/>
        </pc:sldMkLst>
        <pc:spChg chg="mod">
          <ac:chgData name="Andreas Bæksgaard Kotzareis" userId="66734be1-5795-40c6-be49-ecb929f3ccea" providerId="ADAL" clId="{BA102239-56C4-4823-98CF-B22954C2BE10}" dt="2022-07-28T14:21:49.898" v="14" actId="27636"/>
          <ac:spMkLst>
            <pc:docMk/>
            <pc:sldMk cId="1559284317" sldId="263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1:56.927" v="17" actId="1076"/>
        <pc:sldMkLst>
          <pc:docMk/>
          <pc:sldMk cId="1765931833" sldId="264"/>
        </pc:sldMkLst>
        <pc:spChg chg="mod">
          <ac:chgData name="Andreas Bæksgaard Kotzareis" userId="66734be1-5795-40c6-be49-ecb929f3ccea" providerId="ADAL" clId="{BA102239-56C4-4823-98CF-B22954C2BE10}" dt="2022-07-28T14:21:56.927" v="17" actId="1076"/>
          <ac:spMkLst>
            <pc:docMk/>
            <pc:sldMk cId="1765931833" sldId="264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2:01.241" v="19" actId="27636"/>
        <pc:sldMkLst>
          <pc:docMk/>
          <pc:sldMk cId="1913512944" sldId="265"/>
        </pc:sldMkLst>
        <pc:spChg chg="mod">
          <ac:chgData name="Andreas Bæksgaard Kotzareis" userId="66734be1-5795-40c6-be49-ecb929f3ccea" providerId="ADAL" clId="{BA102239-56C4-4823-98CF-B22954C2BE10}" dt="2022-07-28T14:22:01.241" v="19" actId="27636"/>
          <ac:spMkLst>
            <pc:docMk/>
            <pc:sldMk cId="1913512944" sldId="265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2:24.603" v="26" actId="14100"/>
        <pc:sldMkLst>
          <pc:docMk/>
          <pc:sldMk cId="4073844467" sldId="266"/>
        </pc:sldMkLst>
        <pc:spChg chg="mod">
          <ac:chgData name="Andreas Bæksgaard Kotzareis" userId="66734be1-5795-40c6-be49-ecb929f3ccea" providerId="ADAL" clId="{BA102239-56C4-4823-98CF-B22954C2BE10}" dt="2022-07-28T14:22:10.074" v="21" actId="1076"/>
          <ac:spMkLst>
            <pc:docMk/>
            <pc:sldMk cId="4073844467" sldId="266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BA102239-56C4-4823-98CF-B22954C2BE10}" dt="2022-07-28T14:22:24.603" v="26" actId="14100"/>
          <ac:spMkLst>
            <pc:docMk/>
            <pc:sldMk cId="4073844467" sldId="266"/>
            <ac:spMk id="4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2:32.274" v="28" actId="27636"/>
        <pc:sldMkLst>
          <pc:docMk/>
          <pc:sldMk cId="1626079657" sldId="267"/>
        </pc:sldMkLst>
        <pc:spChg chg="mod">
          <ac:chgData name="Andreas Bæksgaard Kotzareis" userId="66734be1-5795-40c6-be49-ecb929f3ccea" providerId="ADAL" clId="{BA102239-56C4-4823-98CF-B22954C2BE10}" dt="2022-07-28T14:22:32.274" v="28" actId="27636"/>
          <ac:spMkLst>
            <pc:docMk/>
            <pc:sldMk cId="1626079657" sldId="267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2:37.612" v="29" actId="404"/>
        <pc:sldMkLst>
          <pc:docMk/>
          <pc:sldMk cId="1224805184" sldId="268"/>
        </pc:sldMkLst>
        <pc:spChg chg="mod">
          <ac:chgData name="Andreas Bæksgaard Kotzareis" userId="66734be1-5795-40c6-be49-ecb929f3ccea" providerId="ADAL" clId="{BA102239-56C4-4823-98CF-B22954C2BE10}" dt="2022-07-28T14:22:37.612" v="29" actId="404"/>
          <ac:spMkLst>
            <pc:docMk/>
            <pc:sldMk cId="1224805184" sldId="268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2:44.112" v="32" actId="27636"/>
        <pc:sldMkLst>
          <pc:docMk/>
          <pc:sldMk cId="1860593609" sldId="269"/>
        </pc:sldMkLst>
        <pc:spChg chg="mod">
          <ac:chgData name="Andreas Bæksgaard Kotzareis" userId="66734be1-5795-40c6-be49-ecb929f3ccea" providerId="ADAL" clId="{BA102239-56C4-4823-98CF-B22954C2BE10}" dt="2022-07-28T14:22:44.112" v="32" actId="27636"/>
          <ac:spMkLst>
            <pc:docMk/>
            <pc:sldMk cId="1860593609" sldId="269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2:39.793" v="30" actId="404"/>
        <pc:sldMkLst>
          <pc:docMk/>
          <pc:sldMk cId="848107184" sldId="270"/>
        </pc:sldMkLst>
        <pc:spChg chg="mod">
          <ac:chgData name="Andreas Bæksgaard Kotzareis" userId="66734be1-5795-40c6-be49-ecb929f3ccea" providerId="ADAL" clId="{BA102239-56C4-4823-98CF-B22954C2BE10}" dt="2022-07-28T14:22:39.793" v="30" actId="404"/>
          <ac:spMkLst>
            <pc:docMk/>
            <pc:sldMk cId="848107184" sldId="270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2:51.329" v="36" actId="14100"/>
        <pc:sldMkLst>
          <pc:docMk/>
          <pc:sldMk cId="1913266033" sldId="271"/>
        </pc:sldMkLst>
        <pc:spChg chg="mod">
          <ac:chgData name="Andreas Bæksgaard Kotzareis" userId="66734be1-5795-40c6-be49-ecb929f3ccea" providerId="ADAL" clId="{BA102239-56C4-4823-98CF-B22954C2BE10}" dt="2022-07-28T14:22:51.329" v="36" actId="14100"/>
          <ac:spMkLst>
            <pc:docMk/>
            <pc:sldMk cId="1913266033" sldId="271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2:54.500" v="38" actId="27636"/>
        <pc:sldMkLst>
          <pc:docMk/>
          <pc:sldMk cId="381898486" sldId="272"/>
        </pc:sldMkLst>
        <pc:spChg chg="mod">
          <ac:chgData name="Andreas Bæksgaard Kotzareis" userId="66734be1-5795-40c6-be49-ecb929f3ccea" providerId="ADAL" clId="{BA102239-56C4-4823-98CF-B22954C2BE10}" dt="2022-07-28T14:22:54.500" v="38" actId="27636"/>
          <ac:spMkLst>
            <pc:docMk/>
            <pc:sldMk cId="381898486" sldId="272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3:09.423" v="43" actId="14100"/>
        <pc:sldMkLst>
          <pc:docMk/>
          <pc:sldMk cId="2542877387" sldId="273"/>
        </pc:sldMkLst>
        <pc:spChg chg="mod">
          <ac:chgData name="Andreas Bæksgaard Kotzareis" userId="66734be1-5795-40c6-be49-ecb929f3ccea" providerId="ADAL" clId="{BA102239-56C4-4823-98CF-B22954C2BE10}" dt="2022-07-28T14:23:09.423" v="43" actId="14100"/>
          <ac:spMkLst>
            <pc:docMk/>
            <pc:sldMk cId="2542877387" sldId="273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3:21.601" v="46" actId="1076"/>
        <pc:sldMkLst>
          <pc:docMk/>
          <pc:sldMk cId="2242177646" sldId="274"/>
        </pc:sldMkLst>
        <pc:spChg chg="mod">
          <ac:chgData name="Andreas Bæksgaard Kotzareis" userId="66734be1-5795-40c6-be49-ecb929f3ccea" providerId="ADAL" clId="{BA102239-56C4-4823-98CF-B22954C2BE10}" dt="2022-07-28T14:23:21.601" v="46" actId="1076"/>
          <ac:spMkLst>
            <pc:docMk/>
            <pc:sldMk cId="2242177646" sldId="274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3:26.427" v="47" actId="255"/>
        <pc:sldMkLst>
          <pc:docMk/>
          <pc:sldMk cId="4210611260" sldId="275"/>
        </pc:sldMkLst>
        <pc:spChg chg="mod">
          <ac:chgData name="Andreas Bæksgaard Kotzareis" userId="66734be1-5795-40c6-be49-ecb929f3ccea" providerId="ADAL" clId="{BA102239-56C4-4823-98CF-B22954C2BE10}" dt="2022-07-28T14:23:26.427" v="47" actId="255"/>
          <ac:spMkLst>
            <pc:docMk/>
            <pc:sldMk cId="4210611260" sldId="275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3:44.708" v="51" actId="2711"/>
        <pc:sldMkLst>
          <pc:docMk/>
          <pc:sldMk cId="1159769322" sldId="277"/>
        </pc:sldMkLst>
        <pc:spChg chg="mod">
          <ac:chgData name="Andreas Bæksgaard Kotzareis" userId="66734be1-5795-40c6-be49-ecb929f3ccea" providerId="ADAL" clId="{BA102239-56C4-4823-98CF-B22954C2BE10}" dt="2022-07-28T14:23:44.708" v="51" actId="2711"/>
          <ac:spMkLst>
            <pc:docMk/>
            <pc:sldMk cId="1159769322" sldId="277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3:53.732" v="53" actId="1076"/>
        <pc:sldMkLst>
          <pc:docMk/>
          <pc:sldMk cId="1116810584" sldId="278"/>
        </pc:sldMkLst>
        <pc:spChg chg="mod">
          <ac:chgData name="Andreas Bæksgaard Kotzareis" userId="66734be1-5795-40c6-be49-ecb929f3ccea" providerId="ADAL" clId="{BA102239-56C4-4823-98CF-B22954C2BE10}" dt="2022-07-28T14:23:53.732" v="53" actId="1076"/>
          <ac:spMkLst>
            <pc:docMk/>
            <pc:sldMk cId="1116810584" sldId="278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4:20.758" v="59" actId="2711"/>
        <pc:sldMkLst>
          <pc:docMk/>
          <pc:sldMk cId="4033250533" sldId="280"/>
        </pc:sldMkLst>
        <pc:spChg chg="mod">
          <ac:chgData name="Andreas Bæksgaard Kotzareis" userId="66734be1-5795-40c6-be49-ecb929f3ccea" providerId="ADAL" clId="{BA102239-56C4-4823-98CF-B22954C2BE10}" dt="2022-07-28T14:24:20.758" v="59" actId="2711"/>
          <ac:spMkLst>
            <pc:docMk/>
            <pc:sldMk cId="4033250533" sldId="280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4:16.174" v="58" actId="2711"/>
        <pc:sldMkLst>
          <pc:docMk/>
          <pc:sldMk cId="3893124431" sldId="282"/>
        </pc:sldMkLst>
        <pc:spChg chg="mod">
          <ac:chgData name="Andreas Bæksgaard Kotzareis" userId="66734be1-5795-40c6-be49-ecb929f3ccea" providerId="ADAL" clId="{BA102239-56C4-4823-98CF-B22954C2BE10}" dt="2022-07-28T14:24:16.174" v="58" actId="2711"/>
          <ac:spMkLst>
            <pc:docMk/>
            <pc:sldMk cId="3893124431" sldId="282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5:13.674" v="64" actId="14100"/>
        <pc:sldMkLst>
          <pc:docMk/>
          <pc:sldMk cId="99821996" sldId="285"/>
        </pc:sldMkLst>
        <pc:spChg chg="mod">
          <ac:chgData name="Andreas Bæksgaard Kotzareis" userId="66734be1-5795-40c6-be49-ecb929f3ccea" providerId="ADAL" clId="{BA102239-56C4-4823-98CF-B22954C2BE10}" dt="2022-07-28T14:25:13.674" v="64" actId="14100"/>
          <ac:spMkLst>
            <pc:docMk/>
            <pc:sldMk cId="99821996" sldId="285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4:35.520" v="61" actId="2711"/>
        <pc:sldMkLst>
          <pc:docMk/>
          <pc:sldMk cId="4142772642" sldId="288"/>
        </pc:sldMkLst>
        <pc:spChg chg="mod">
          <ac:chgData name="Andreas Bæksgaard Kotzareis" userId="66734be1-5795-40c6-be49-ecb929f3ccea" providerId="ADAL" clId="{BA102239-56C4-4823-98CF-B22954C2BE10}" dt="2022-07-28T14:24:35.520" v="61" actId="2711"/>
          <ac:spMkLst>
            <pc:docMk/>
            <pc:sldMk cId="4142772642" sldId="288"/>
            <ac:spMk id="3" creationId="{8CF5C30D-73AC-46B5-B644-DBDD77EF5321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4:42.829" v="62" actId="2711"/>
        <pc:sldMkLst>
          <pc:docMk/>
          <pc:sldMk cId="3936431343" sldId="289"/>
        </pc:sldMkLst>
        <pc:spChg chg="mod">
          <ac:chgData name="Andreas Bæksgaard Kotzareis" userId="66734be1-5795-40c6-be49-ecb929f3ccea" providerId="ADAL" clId="{BA102239-56C4-4823-98CF-B22954C2BE10}" dt="2022-07-28T14:24:42.829" v="62" actId="2711"/>
          <ac:spMkLst>
            <pc:docMk/>
            <pc:sldMk cId="3936431343" sldId="289"/>
            <ac:spMk id="3" creationId="{8CF5C30D-73AC-46B5-B644-DBDD77EF5321}"/>
          </ac:spMkLst>
        </pc:spChg>
      </pc:sldChg>
      <pc:sldChg chg="modSp mod">
        <pc:chgData name="Andreas Bæksgaard Kotzareis" userId="66734be1-5795-40c6-be49-ecb929f3ccea" providerId="ADAL" clId="{BA102239-56C4-4823-98CF-B22954C2BE10}" dt="2022-07-28T14:24:27.995" v="60" actId="2711"/>
        <pc:sldMkLst>
          <pc:docMk/>
          <pc:sldMk cId="1624657455" sldId="290"/>
        </pc:sldMkLst>
        <pc:spChg chg="mod">
          <ac:chgData name="Andreas Bæksgaard Kotzareis" userId="66734be1-5795-40c6-be49-ecb929f3ccea" providerId="ADAL" clId="{BA102239-56C4-4823-98CF-B22954C2BE10}" dt="2022-07-28T14:24:27.995" v="60" actId="2711"/>
          <ac:spMkLst>
            <pc:docMk/>
            <pc:sldMk cId="1624657455" sldId="290"/>
            <ac:spMk id="3" creationId="{8CF5C30D-73AC-46B5-B644-DBDD77EF5321}"/>
          </ac:spMkLst>
        </pc:spChg>
      </pc:sldChg>
      <pc:sldMasterChg chg="modSldLayout">
        <pc:chgData name="Andreas Bæksgaard Kotzareis" userId="66734be1-5795-40c6-be49-ecb929f3ccea" providerId="ADAL" clId="{BA102239-56C4-4823-98CF-B22954C2BE10}" dt="2022-07-28T14:20:47.195" v="1" actId="404"/>
        <pc:sldMasterMkLst>
          <pc:docMk/>
          <pc:sldMasterMk cId="3071145166" sldId="2147484014"/>
        </pc:sldMasterMkLst>
        <pc:sldLayoutChg chg="modSp">
          <pc:chgData name="Andreas Bæksgaard Kotzareis" userId="66734be1-5795-40c6-be49-ecb929f3ccea" providerId="ADAL" clId="{BA102239-56C4-4823-98CF-B22954C2BE10}" dt="2022-07-28T14:20:47.195" v="1" actId="404"/>
          <pc:sldLayoutMkLst>
            <pc:docMk/>
            <pc:sldMasterMk cId="3071145166" sldId="2147484014"/>
            <pc:sldLayoutMk cId="233911923" sldId="2147484015"/>
          </pc:sldLayoutMkLst>
          <pc:spChg chg="mod">
            <ac:chgData name="Andreas Bæksgaard Kotzareis" userId="66734be1-5795-40c6-be49-ecb929f3ccea" providerId="ADAL" clId="{BA102239-56C4-4823-98CF-B22954C2BE10}" dt="2022-07-28T14:20:47.195" v="1" actId="404"/>
            <ac:spMkLst>
              <pc:docMk/>
              <pc:sldMasterMk cId="3071145166" sldId="2147484014"/>
              <pc:sldLayoutMk cId="233911923" sldId="2147484015"/>
              <ac:spMk id="3" creationId="{2F1B37E5-69A0-F60E-073C-3680D78C152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28-07-2022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90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3131840" y="2833688"/>
            <a:ext cx="288032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 10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Insolvensret</a:t>
            </a:r>
            <a:endParaRPr lang="da-DK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4. </a:t>
            </a:r>
            <a:r>
              <a:rPr lang="en-GB" sz="4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Tvangsauktion</a:t>
            </a:r>
            <a:endParaRPr lang="en-GB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35596" y="1556792"/>
            <a:ext cx="7272808" cy="4320480"/>
          </a:xfrm>
        </p:spPr>
        <p:txBody>
          <a:bodyPr>
            <a:normAutofit/>
          </a:bodyPr>
          <a:lstStyle/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Kreditor kan begære tvangsauktion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Kun aktiver, som kreditor i forvejen har udlæg 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Begæring indgives til Fogedretten sammen med fogedgebyr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Auktionen skal annonceres, fast ejendom bekendtgøres i Statstidende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Auktionen holdes i Fogedretten, og aktivet bliver solgt til den, der byder højest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Provenuet fra auktionen går til at betale gælden hos kreditor efter omkostningerne ved auktionen er betalt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Panterettigheder i aktivet bliver slettet efter tvangsauktionen er holdt</a:t>
            </a:r>
          </a:p>
        </p:txBody>
      </p:sp>
    </p:spTree>
    <p:extLst>
      <p:ext uri="{BB962C8B-B14F-4D97-AF65-F5344CB8AC3E}">
        <p14:creationId xmlns:p14="http://schemas.microsoft.com/office/powerpoint/2010/main" val="162607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5. </a:t>
            </a:r>
            <a:r>
              <a:rPr lang="en-GB" sz="4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Konkurs</a:t>
            </a:r>
            <a:endParaRPr lang="en-GB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45487" y="1340768"/>
            <a:ext cx="8136904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Konkurs er en universalforfølgning, formålet er at dele skyldners aktiver ud til kreditorerne, så alle kreditorer stilles lige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Begæring kan indgives til skifteretten af skyldner eller kreditor, jf. KL § 17, stk. 1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Skyldner mister rådighed over sine aktiver ved dekretets afsigelse, jf. KL § 29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Skifteretten udpeger kurator (advokat), som handler på vegne af konkursboet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Annoncering i Statstidende - virkning for enhver </a:t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</a:rPr>
              <a:t>jf. KL § 30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224805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5.3 </a:t>
            </a:r>
            <a:r>
              <a:rPr lang="en-GB" sz="4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Konkursbehandling</a:t>
            </a:r>
            <a:endParaRPr lang="en-GB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76264" y="1412776"/>
            <a:ext cx="8044208" cy="453650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Separatistkrav bliver fyldestgjort før konkursmassen gøres op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Kurator skal sælge og opgøre alle konkursboets aktiver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Konkursboet skal overveje, om det vil indtræde i gensidigt bebyrdende aftaler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Konkursboet vurderer, om der kan være omstødelige dispositioner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Kurator opgør alle kreditorernes krav og placerer dem i konkursordenen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Når konkursboets aktiver og passiver er gjort op bliver kreditorerne fyldestgjort efter konkursordenen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0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5.4 </a:t>
            </a:r>
            <a:r>
              <a:rPr lang="en-GB" sz="4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Konkursmassen</a:t>
            </a:r>
            <a:endParaRPr lang="en-GB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351990"/>
            <a:ext cx="6624736" cy="4525282"/>
          </a:xfrm>
        </p:spPr>
        <p:txBody>
          <a:bodyPr>
            <a:normAutofit/>
          </a:bodyPr>
          <a:lstStyle/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Boets aktiver (konkursmassen) omfatter:</a:t>
            </a:r>
          </a:p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HR:	</a:t>
            </a:r>
            <a:r>
              <a:rPr lang="da-DK" sz="2000" dirty="0">
                <a:solidFill>
                  <a:schemeClr val="tx1"/>
                </a:solidFill>
              </a:rPr>
              <a:t>Alt hvad skyldner ejer ved konkursdekrets 	afsigelse og under konkursen tilfalder ham, 	jf. KL § 32</a:t>
            </a:r>
          </a:p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U1:	</a:t>
            </a:r>
            <a:r>
              <a:rPr lang="da-DK" sz="2000" dirty="0">
                <a:solidFill>
                  <a:schemeClr val="tx1"/>
                </a:solidFill>
              </a:rPr>
              <a:t>Aktiver, som kreditor ikke kan få udlæg i, KL 	§ 36</a:t>
            </a:r>
          </a:p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U2:	</a:t>
            </a:r>
            <a:r>
              <a:rPr lang="da-DK" sz="2000" dirty="0">
                <a:solidFill>
                  <a:schemeClr val="tx1"/>
                </a:solidFill>
              </a:rPr>
              <a:t>Skyldners arbejdsindtægter under 	konkursen</a:t>
            </a:r>
          </a:p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U3:	</a:t>
            </a:r>
            <a:r>
              <a:rPr lang="da-DK" sz="2000" dirty="0">
                <a:solidFill>
                  <a:schemeClr val="tx1"/>
                </a:solidFill>
              </a:rPr>
              <a:t>Separatistkrav (fx aktiver solgt med 	ejendomsforbehold)</a:t>
            </a:r>
          </a:p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Boets passiver omfatter: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Alle kreditorer kan anmelde deres krav, uanset om kravet er forfaldent, jf. KL § 38</a:t>
            </a:r>
          </a:p>
          <a:p>
            <a:pPr algn="l"/>
            <a:endParaRPr lang="da-DK" sz="2000" dirty="0">
              <a:solidFill>
                <a:schemeClr val="tx1"/>
              </a:solidFill>
            </a:endParaRPr>
          </a:p>
          <a:p>
            <a:pPr algn="l"/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9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5.5 Konkursordenen </a:t>
            </a:r>
            <a:r>
              <a:rPr lang="da-DK" sz="2000" b="1" dirty="0">
                <a:solidFill>
                  <a:schemeClr val="tx2"/>
                </a:solidFill>
                <a:latin typeface="Arial" charset="0"/>
                <a:cs typeface="Arial" charset="0"/>
              </a:rPr>
              <a:t>(se skema afsnit 5.6)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34888" y="1412776"/>
            <a:ext cx="7149480" cy="288032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Konkursordenen inddeler alle boets kreditorer i klasser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Hver konkursklasse bliver fyldestgjort fuldt ud, før der udloddes til næste klasse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Først dækkes omkostninger i forbindelse med konkursen (massekrav), og herefter de øvrige klasser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Hvis der ikke er dækning til hele klassen, fx de simple krav, bliver der udloddet en dividende. Efterstående konkursklasser får ingen dækning.</a:t>
            </a:r>
          </a:p>
        </p:txBody>
      </p:sp>
    </p:spTree>
    <p:extLst>
      <p:ext uri="{BB962C8B-B14F-4D97-AF65-F5344CB8AC3E}">
        <p14:creationId xmlns:p14="http://schemas.microsoft.com/office/powerpoint/2010/main" val="191326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5.7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Udlodning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dividende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560840" cy="424847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En dividende på 10 % til simple krav betyder, at kreditor med et krav på 100.000 kr. får en dækning på 10.000 kr.</a:t>
            </a:r>
          </a:p>
          <a:p>
            <a:pPr algn="l">
              <a:buFont typeface="Arial" charset="0"/>
              <a:buNone/>
            </a:pPr>
            <a:endParaRPr lang="da-DK" sz="2000" b="1" dirty="0">
              <a:solidFill>
                <a:schemeClr val="tx1"/>
              </a:solidFill>
            </a:endParaRPr>
          </a:p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Udækket gæld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Kreditor har stadig et restkrav på 90.000 kr. efter konkursen er afsluttet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Kreditorernes udækkede gæld følger skyldner, hvis skyldner er en fysisk person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Hvis skyldner er et selskab har kreditor ingen at rette kravet mod efter konkursen. Den udækkede gæld kan ikke blive fyldestgjort</a:t>
            </a:r>
          </a:p>
        </p:txBody>
      </p:sp>
    </p:spTree>
    <p:extLst>
      <p:ext uri="{BB962C8B-B14F-4D97-AF65-F5344CB8AC3E}">
        <p14:creationId xmlns:p14="http://schemas.microsoft.com/office/powerpoint/2010/main" val="381898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5.8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Konkurskarantæne</a:t>
            </a: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412775"/>
            <a:ext cx="7704856" cy="468052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Formål: At forhindre personer i gentagne gange at spekulere i at tjene penge ved hjælp af en virksomheds konkurs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Personen må ikke i karantæneperioden deltage i ledelsen af en virksomhed, medmindre personen hæfter personligt og ubegrænset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Gælder som udgangspunkt i tre år, men perioden kan gøres kortere, jf. KL § 158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Kurator eller </a:t>
            </a:r>
            <a:r>
              <a:rPr lang="da-DK" sz="2000" dirty="0" err="1">
                <a:solidFill>
                  <a:schemeClr val="tx1"/>
                </a:solidFill>
              </a:rPr>
              <a:t>rekonstruktør</a:t>
            </a:r>
            <a:r>
              <a:rPr lang="da-DK" sz="2000" dirty="0">
                <a:solidFill>
                  <a:schemeClr val="tx1"/>
                </a:solidFill>
              </a:rPr>
              <a:t> skal vurdere om de ledende personer i virksomheden har været uegnede til at drive virksomheden på grund af groft uforsvarlig </a:t>
            </a:r>
            <a:r>
              <a:rPr lang="da-DK" sz="2000" dirty="0" err="1">
                <a:solidFill>
                  <a:schemeClr val="tx1"/>
                </a:solidFill>
              </a:rPr>
              <a:t>forrretningsførelse</a:t>
            </a:r>
            <a:r>
              <a:rPr lang="da-DK" sz="2000" dirty="0">
                <a:solidFill>
                  <a:schemeClr val="tx1"/>
                </a:solidFill>
              </a:rPr>
              <a:t>, jf. KL § 157</a:t>
            </a:r>
          </a:p>
        </p:txBody>
      </p:sp>
    </p:spTree>
    <p:extLst>
      <p:ext uri="{BB962C8B-B14F-4D97-AF65-F5344CB8AC3E}">
        <p14:creationId xmlns:p14="http://schemas.microsoft.com/office/powerpoint/2010/main" val="2466388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6. </a:t>
            </a:r>
            <a:r>
              <a:rPr lang="en-GB" sz="40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Omstødelse</a:t>
            </a:r>
            <a:endParaRPr lang="en-GB" sz="4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344816" cy="417646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Konkursens formål er at alle kreditorer stilles lige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Omstødelsesreglerne forhindrer, at kreditorer kan få en meget bedre retsstilling kort før konkursen indtræder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Omstødelse medfører at den begunstigede skal betale det omstødelige beløb tilbage.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Fristdagen er den dag Skifteretten har modtaget begæring om:</a:t>
            </a:r>
          </a:p>
          <a:p>
            <a:pPr lvl="1"/>
            <a:r>
              <a:rPr lang="da-DK" sz="2000" dirty="0"/>
              <a:t>Konkurs</a:t>
            </a:r>
          </a:p>
          <a:p>
            <a:pPr lvl="1"/>
            <a:r>
              <a:rPr lang="da-DK" sz="2000" dirty="0"/>
              <a:t>Rekonstruktion </a:t>
            </a:r>
          </a:p>
          <a:p>
            <a:pPr lvl="1"/>
            <a:r>
              <a:rPr lang="da-DK" sz="2000" dirty="0"/>
              <a:t>Gældssanering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Beregning af omstødelsesperioden tager udgangspunkt i fristdagen (se fig. 10.3)</a:t>
            </a:r>
          </a:p>
        </p:txBody>
      </p:sp>
    </p:spTree>
    <p:extLst>
      <p:ext uri="{BB962C8B-B14F-4D97-AF65-F5344CB8AC3E}">
        <p14:creationId xmlns:p14="http://schemas.microsoft.com/office/powerpoint/2010/main" val="2542877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+mn-lt"/>
                <a:cs typeface="Arial" charset="0"/>
              </a:rPr>
              <a:t>6. </a:t>
            </a:r>
            <a:r>
              <a:rPr lang="en-GB" sz="3600" b="1" dirty="0" err="1">
                <a:solidFill>
                  <a:schemeClr val="tx2"/>
                </a:solidFill>
                <a:latin typeface="+mn-lt"/>
                <a:cs typeface="Arial" charset="0"/>
              </a:rPr>
              <a:t>Omstødelse</a:t>
            </a:r>
            <a:endParaRPr lang="en-GB" sz="36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5997352" cy="4608512"/>
          </a:xfrm>
        </p:spPr>
        <p:txBody>
          <a:bodyPr>
            <a:normAutofit/>
          </a:bodyPr>
          <a:lstStyle/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Hvilke dispositioner kan fx omstødes: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Gaver, der ikke er lejlighedsgaver, jf. KL § 64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Betaling af gæld, jf. KL § 67, hvis betaling er sket:</a:t>
            </a:r>
          </a:p>
          <a:p>
            <a:pPr lvl="1"/>
            <a:r>
              <a:rPr lang="da-DK" sz="2000" dirty="0"/>
              <a:t>I omstødelsesperioden og</a:t>
            </a:r>
          </a:p>
          <a:p>
            <a:pPr lvl="1"/>
            <a:r>
              <a:rPr lang="da-DK" sz="2000" dirty="0"/>
              <a:t>Betalingen ikke er ordinær</a:t>
            </a:r>
          </a:p>
          <a:p>
            <a:pPr lvl="1">
              <a:buFont typeface="Arial" charset="0"/>
              <a:buNone/>
            </a:pPr>
            <a:r>
              <a:rPr lang="da-DK" sz="2000" b="1" dirty="0"/>
              <a:t>Derudover</a:t>
            </a:r>
            <a:r>
              <a:rPr lang="da-DK" sz="2000" dirty="0"/>
              <a:t> skal betaling enten være:</a:t>
            </a:r>
            <a:endParaRPr lang="da-DK" sz="2000" b="1" dirty="0"/>
          </a:p>
          <a:p>
            <a:pPr lvl="1"/>
            <a:r>
              <a:rPr lang="da-DK" sz="2000" dirty="0"/>
              <a:t>Med usædvanlige betalingsmidler eller</a:t>
            </a:r>
          </a:p>
          <a:p>
            <a:pPr lvl="1"/>
            <a:r>
              <a:rPr lang="da-DK" sz="2000" dirty="0"/>
              <a:t>Sket før normal forfaldstid eller</a:t>
            </a:r>
          </a:p>
          <a:p>
            <a:pPr lvl="1"/>
            <a:r>
              <a:rPr lang="da-DK" sz="2000" dirty="0"/>
              <a:t>Med et beløb, der afgørende har forringet skyldners betalingsevne</a:t>
            </a:r>
          </a:p>
          <a:p>
            <a:pPr lvl="1"/>
            <a:endParaRPr lang="da-DK" sz="2000" dirty="0"/>
          </a:p>
          <a:p>
            <a:pPr lvl="1"/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242177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761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tx2"/>
                </a:solidFill>
                <a:latin typeface="+mn-lt"/>
                <a:cs typeface="Arial" charset="0"/>
              </a:rPr>
              <a:t>6. </a:t>
            </a:r>
            <a:r>
              <a:rPr lang="en-GB" sz="4000" b="1" dirty="0" err="1">
                <a:solidFill>
                  <a:schemeClr val="tx2"/>
                </a:solidFill>
                <a:latin typeface="+mn-lt"/>
                <a:cs typeface="Arial" charset="0"/>
              </a:rPr>
              <a:t>Omstødelse</a:t>
            </a:r>
            <a:endParaRPr lang="en-GB" sz="4000" b="1" dirty="0">
              <a:solidFill>
                <a:schemeClr val="tx2"/>
              </a:solidFill>
              <a:latin typeface="+mn-lt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6984776" cy="453650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Pant for gammel gæld, jf. KL  § 70</a:t>
            </a:r>
          </a:p>
          <a:p>
            <a:pPr lvl="1"/>
            <a:r>
              <a:rPr lang="da-DK" sz="2000" dirty="0"/>
              <a:t>Pant for samtidig stiftet gæld er ok, hvis sikringsakten er foretaget med det samme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Udlæg, jf. KL § 71 </a:t>
            </a:r>
          </a:p>
          <a:p>
            <a:pPr lvl="1"/>
            <a:r>
              <a:rPr lang="da-DK" sz="2000" dirty="0"/>
              <a:t>alle udlæg, hvor sikringsakten er foretaget de seneste 3 måneder før fristdagen, kan omstødes</a:t>
            </a:r>
          </a:p>
          <a:p>
            <a:pPr marL="457200" lvl="0" indent="-457200" algn="l" eaLnBrk="0" fontAlgn="base" hangingPunct="0">
              <a:spcBef>
                <a:spcPct val="20000"/>
              </a:spcBef>
              <a:spcAft>
                <a:spcPct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da-DK" sz="2000" dirty="0">
                <a:solidFill>
                  <a:schemeClr val="tx1"/>
                </a:solidFill>
              </a:rPr>
              <a:t>Utilbørlige dispositioner, jf. KL § 74, hvis den begunstigede er i ond tro om: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da-DK" sz="2000" dirty="0"/>
              <a:t>Skyldners insolvens og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da-DK" sz="2000" dirty="0"/>
              <a:t>utilbørligheden</a:t>
            </a:r>
          </a:p>
          <a:p>
            <a:endParaRPr lang="da-DK" sz="2000" dirty="0"/>
          </a:p>
          <a:p>
            <a:pPr lvl="1"/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21061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39552" y="-31541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Insolvensret</a:t>
            </a:r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kapitel</a:t>
            </a:r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124744"/>
            <a:ext cx="453650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eaLnBrk="1" hangingPunct="1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I kapitel 10 gennemgås</a:t>
            </a:r>
            <a:r>
              <a:rPr lang="da-DK" sz="2000" dirty="0">
                <a:solidFill>
                  <a:schemeClr val="tx1"/>
                </a:solidFill>
              </a:rPr>
              <a:t>: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Inkasso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Tvangsinddrivelse i Fogedretten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Tvangsauktion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Konkurs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Omstødelse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Modregning i konkurs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Rekonstruktion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Gældssanering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A6C3225D-F6EC-447D-A870-D671A109A780}"/>
              </a:ext>
            </a:extLst>
          </p:cNvPr>
          <p:cNvSpPr txBox="1">
            <a:spLocks/>
          </p:cNvSpPr>
          <p:nvPr/>
        </p:nvSpPr>
        <p:spPr bwMode="auto">
          <a:xfrm>
            <a:off x="766565" y="1390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Arial" charset="0"/>
              </a:rPr>
              <a:t>7. Modregning i konkurs</a:t>
            </a:r>
          </a:p>
        </p:txBody>
      </p:sp>
      <p:sp>
        <p:nvSpPr>
          <p:cNvPr id="3" name="Pladsholder til indhold 5">
            <a:extLst>
              <a:ext uri="{FF2B5EF4-FFF2-40B4-BE49-F238E27FC236}">
                <a16:creationId xmlns:a16="http://schemas.microsoft.com/office/drawing/2014/main" id="{8CF5C30D-73AC-46B5-B644-DBDD77EF5321}"/>
              </a:ext>
            </a:extLst>
          </p:cNvPr>
          <p:cNvSpPr txBox="1">
            <a:spLocks/>
          </p:cNvSpPr>
          <p:nvPr/>
        </p:nvSpPr>
        <p:spPr>
          <a:xfrm>
            <a:off x="766565" y="1412776"/>
            <a:ext cx="8002587" cy="4741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Når kreditor i konkursboet og skylder penge til boet</a:t>
            </a: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Som udgangspunkt skal almindelig modregningsbetingelser være opfyldt: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Udjævnelige krav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Gensidige krav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Afviklingsmodne (dog behøver modkravet ikke være forfaldent, jf. KL § 42)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Retskraftige</a:t>
            </a:r>
          </a:p>
          <a:p>
            <a:pPr lvl="1"/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31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A6C3225D-F6EC-447D-A870-D671A109A780}"/>
              </a:ext>
            </a:extLst>
          </p:cNvPr>
          <p:cNvSpPr txBox="1">
            <a:spLocks/>
          </p:cNvSpPr>
          <p:nvPr/>
        </p:nvSpPr>
        <p:spPr bwMode="auto">
          <a:xfrm>
            <a:off x="611560" y="-84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Modregning i konkurs</a:t>
            </a:r>
          </a:p>
        </p:txBody>
      </p:sp>
      <p:sp>
        <p:nvSpPr>
          <p:cNvPr id="3" name="Pladsholder til indhold 5">
            <a:extLst>
              <a:ext uri="{FF2B5EF4-FFF2-40B4-BE49-F238E27FC236}">
                <a16:creationId xmlns:a16="http://schemas.microsoft.com/office/drawing/2014/main" id="{8CF5C30D-73AC-46B5-B644-DBDD77EF5321}"/>
              </a:ext>
            </a:extLst>
          </p:cNvPr>
          <p:cNvSpPr txBox="1">
            <a:spLocks/>
          </p:cNvSpPr>
          <p:nvPr/>
        </p:nvSpPr>
        <p:spPr>
          <a:xfrm>
            <a:off x="725066" y="1268760"/>
            <a:ext cx="8002587" cy="4741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Tre forskellige typer af modregning i konkurs: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Modregning mellem kreditor og konkursboet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Modregning  mellem  en,  der  har  overtaget  kreditors  krav  og  konkursboet</a:t>
            </a:r>
          </a:p>
          <a:p>
            <a:pPr lvl="1"/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Omstødelig modregning</a:t>
            </a:r>
          </a:p>
          <a:p>
            <a:pPr marL="0" indent="0">
              <a:buNone/>
            </a:pPr>
            <a:endParaRPr lang="da-D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Modregning mellem kreditor og konkursboet</a:t>
            </a: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Hvis begge krav er opstået før fristdagen (figur 10.4)</a:t>
            </a: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Hvis begge krav er opstået mellem fristdag og konkursdekretets afsigelse (figur 10.5)</a:t>
            </a:r>
          </a:p>
        </p:txBody>
      </p:sp>
    </p:spTree>
    <p:extLst>
      <p:ext uri="{BB962C8B-B14F-4D97-AF65-F5344CB8AC3E}">
        <p14:creationId xmlns:p14="http://schemas.microsoft.com/office/powerpoint/2010/main" val="4142772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A6C3225D-F6EC-447D-A870-D671A109A780}"/>
              </a:ext>
            </a:extLst>
          </p:cNvPr>
          <p:cNvSpPr txBox="1">
            <a:spLocks/>
          </p:cNvSpPr>
          <p:nvPr/>
        </p:nvSpPr>
        <p:spPr bwMode="auto">
          <a:xfrm>
            <a:off x="61156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Modregning i konkurs</a:t>
            </a:r>
          </a:p>
        </p:txBody>
      </p:sp>
      <p:sp>
        <p:nvSpPr>
          <p:cNvPr id="3" name="Pladsholder til indhold 5">
            <a:extLst>
              <a:ext uri="{FF2B5EF4-FFF2-40B4-BE49-F238E27FC236}">
                <a16:creationId xmlns:a16="http://schemas.microsoft.com/office/drawing/2014/main" id="{8CF5C30D-73AC-46B5-B644-DBDD77EF5321}"/>
              </a:ext>
            </a:extLst>
          </p:cNvPr>
          <p:cNvSpPr txBox="1">
            <a:spLocks/>
          </p:cNvSpPr>
          <p:nvPr/>
        </p:nvSpPr>
        <p:spPr>
          <a:xfrm>
            <a:off x="725066" y="1340768"/>
            <a:ext cx="8002587" cy="4741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None/>
            </a:pPr>
            <a:r>
              <a:rPr lang="da-DK" sz="2000" b="1" dirty="0">
                <a:latin typeface="+mj-lt"/>
              </a:rPr>
              <a:t>Modregning mellem en, der har overtaget kreditors krav og konkursboet</a:t>
            </a:r>
          </a:p>
          <a:p>
            <a:r>
              <a:rPr lang="da-DK" sz="2000" dirty="0">
                <a:latin typeface="+mj-lt"/>
              </a:rPr>
              <a:t>Købt senest 3 måneder før fristdag, jf. KL § 42, stk. 3</a:t>
            </a:r>
          </a:p>
          <a:p>
            <a:r>
              <a:rPr lang="da-DK" sz="2000" dirty="0">
                <a:latin typeface="+mj-lt"/>
              </a:rPr>
              <a:t>Køber må ikke være i ond tro om skyldners insolvens – uanset tidspunkt</a:t>
            </a:r>
          </a:p>
          <a:p>
            <a:pPr marL="0" indent="0">
              <a:buNone/>
            </a:pPr>
            <a:endParaRPr lang="da-DK" sz="2000" dirty="0">
              <a:latin typeface="+mj-lt"/>
            </a:endParaRPr>
          </a:p>
          <a:p>
            <a:pPr marL="0" indent="0">
              <a:buNone/>
            </a:pPr>
            <a:r>
              <a:rPr lang="da-DK" sz="2000" b="1" dirty="0">
                <a:latin typeface="+mj-lt"/>
              </a:rPr>
              <a:t>Omstødelig modregning</a:t>
            </a:r>
          </a:p>
          <a:p>
            <a:pPr marL="0" indent="0">
              <a:buNone/>
            </a:pPr>
            <a:r>
              <a:rPr lang="da-DK" sz="2000" dirty="0">
                <a:latin typeface="+mj-lt"/>
              </a:rPr>
              <a:t>Modregning er omstødelig, hvis den kan sidestilles med en omstødelig disposition. </a:t>
            </a:r>
          </a:p>
        </p:txBody>
      </p:sp>
    </p:spTree>
    <p:extLst>
      <p:ext uri="{BB962C8B-B14F-4D97-AF65-F5344CB8AC3E}">
        <p14:creationId xmlns:p14="http://schemas.microsoft.com/office/powerpoint/2010/main" val="1624657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52338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8. Rekonstruktion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4767138" y="1412875"/>
            <a:ext cx="41862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Udenretlig rekonstruktion</a:t>
            </a: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Baseret på aftaler med en eller flere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Kan bl.a. omfatte en frivillig akkordordning, hvor gælden nedsættes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Rekonstruktion efter KL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Omfatter alle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Kan indeholde: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tvangsakkord eller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virksomhedsoverdragelse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186557" y="1700213"/>
            <a:ext cx="3673475" cy="4321175"/>
          </a:xfrm>
          <a:prstGeom prst="rightArrowCallout">
            <a:avLst>
              <a:gd name="adj1" fmla="val 46236"/>
              <a:gd name="adj2" fmla="val 29408"/>
              <a:gd name="adj3" fmla="val 19491"/>
              <a:gd name="adj4" fmla="val 66667"/>
            </a:avLst>
          </a:prstGeom>
          <a:solidFill>
            <a:schemeClr val="bg2">
              <a:lumMod val="5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Rekonstruktionens formål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er at redde en virksomhed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i økonomiske vanskeligheder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så den ikke behøver gå konkurs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69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21704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8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Rekonstruktion</a:t>
            </a:r>
            <a:b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Se afsnit 8.2.1 Skema over processen i en rekonstruktion</a:t>
            </a:r>
            <a:endParaRPr kumimoji="0" lang="da-DK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848072" y="1844824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Begæring kan indgives af skyldner eller en kreditor til Skifteretten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Er skyldner en personligt ejet virksomhed er skyldners samtykke nødvendigt for at gennemføre rekonstruktionen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Skifteretten udpeger en </a:t>
            </a:r>
            <a:r>
              <a:rPr kumimoji="0" lang="da-DK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rekonstruktør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(advokat)</a:t>
            </a:r>
          </a:p>
        </p:txBody>
      </p:sp>
    </p:spTree>
    <p:extLst>
      <p:ext uri="{BB962C8B-B14F-4D97-AF65-F5344CB8AC3E}">
        <p14:creationId xmlns:p14="http://schemas.microsoft.com/office/powerpoint/2010/main" val="1116810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55576" y="203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Rekonstruktion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Gennemførelse og indhold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755576" y="1484784"/>
            <a:ext cx="789471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Rekonstruktionen kan indeholde: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Tvangsakkord, som nedsætter skyldners gæld. En tvangsakkord på 25 % betyder, at kreditor med et krav på 100.000 kr. bliver dækket med 25.000 kr.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Virksomhedsoverdragelse, hvis det er muligt at sælge hele eller dele af virksomheden til en ny ejer. Muligvis vil den tilbageværende del af virksomheden gå konkurs.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Forslaget om rekonstruktion skal til afstemning blandt kreditorerne</a:t>
            </a:r>
          </a:p>
        </p:txBody>
      </p:sp>
    </p:spTree>
    <p:extLst>
      <p:ext uri="{BB962C8B-B14F-4D97-AF65-F5344CB8AC3E}">
        <p14:creationId xmlns:p14="http://schemas.microsoft.com/office/powerpoint/2010/main" val="4033250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9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Gældssanering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755576" y="1268760"/>
            <a:ext cx="7715200" cy="410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Kun for fysiske personer, som selv skal indgive begæring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Skyldner skal have en større gæld, end det er muligt for ham at betale tilbage, jf. KL § 197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Gældssanering bliver nægtet, hvis gælden skyldes ”dårlig opførsel”´, jf. KL § 197, stk. 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Kreditorer skal anmelde deres krav efter offentliggørelse i Statstidende, ellers bortfalder kravet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Skyldner lægger et budget, som viser hvor meget af gælden, der kan betales</a:t>
            </a:r>
          </a:p>
        </p:txBody>
      </p:sp>
    </p:spTree>
    <p:extLst>
      <p:ext uri="{BB962C8B-B14F-4D97-AF65-F5344CB8AC3E}">
        <p14:creationId xmlns:p14="http://schemas.microsoft.com/office/powerpoint/2010/main" val="3893124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11560" y="251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9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Gældssanering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819657" y="1340768"/>
            <a:ext cx="8003232" cy="489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Budget skal udarbejdes efter faste regler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Skyldner skal leve på et eksistensminimum i 5 år, resten af skyldners indtægt går til betaling af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Hvis skyldner overholder betalingerne, er skyldner gældfri efter 5 år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Omstødelsesreglerne finder anvendelse i gældssanering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Skifteretten kan ophæve kendelsen om gældssanering, hvis skyldner: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Har handlet svigagtigt i forbindelse med sagens behandling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Groft har tilsidesat sine pligter efter gældssaneringskendelsen</a:t>
            </a:r>
          </a:p>
        </p:txBody>
      </p:sp>
    </p:spTree>
    <p:extLst>
      <p:ext uri="{BB962C8B-B14F-4D97-AF65-F5344CB8AC3E}">
        <p14:creationId xmlns:p14="http://schemas.microsoft.com/office/powerpoint/2010/main" val="2872783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1156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chemeClr val="tx2"/>
                </a:solidFill>
                <a:latin typeface="Arial" charset="0"/>
                <a:cs typeface="Arial" charset="0"/>
              </a:rPr>
              <a:t>9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Gældssanering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814821" y="1556792"/>
            <a:ext cx="800323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Overholder skyldner betingelserne for gældssaneringen efter bedste evne, er skyldner gældfri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Kreditorerne har ikke længere krav på skyldner efter gældssaneringsperioden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Gældssanering i forbindelse med en konkursbehandling sker på lempeligere vilkår, og perioden er på 3 år i stedet for 5 år</a:t>
            </a:r>
          </a:p>
        </p:txBody>
      </p:sp>
    </p:spTree>
    <p:extLst>
      <p:ext uri="{BB962C8B-B14F-4D97-AF65-F5344CB8AC3E}">
        <p14:creationId xmlns:p14="http://schemas.microsoft.com/office/powerpoint/2010/main" val="9982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977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definitioner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37676" y="1242201"/>
            <a:ext cx="7838780" cy="477980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eaLnBrk="1" hangingPunct="1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Retsplejeloven og Konkursloven regulerer:</a:t>
            </a:r>
            <a:endParaRPr lang="da-DK" sz="2000" dirty="0">
              <a:solidFill>
                <a:schemeClr val="tx1"/>
              </a:solidFill>
            </a:endParaRPr>
          </a:p>
          <a:p>
            <a:pPr algn="l" eaLnBrk="1" hangingPunct="1"/>
            <a:r>
              <a:rPr lang="da-DK" sz="2000" b="1" dirty="0" err="1">
                <a:solidFill>
                  <a:schemeClr val="tx1"/>
                </a:solidFill>
              </a:rPr>
              <a:t>Individualforfølgning</a:t>
            </a:r>
            <a:r>
              <a:rPr lang="da-DK" sz="2000" b="1" dirty="0">
                <a:solidFill>
                  <a:schemeClr val="tx1"/>
                </a:solidFill>
              </a:rPr>
              <a:t>:</a:t>
            </a:r>
          </a:p>
          <a:p>
            <a:pPr lvl="1" eaLnBrk="1" hangingPunct="1"/>
            <a:r>
              <a:rPr lang="da-DK" sz="2000" dirty="0"/>
              <a:t>Hver kreditor for sig, den kreditor, der kommer først, bliver først betalt af skyldner</a:t>
            </a:r>
          </a:p>
          <a:p>
            <a:pPr lvl="1" eaLnBrk="1" hangingPunct="1"/>
            <a:r>
              <a:rPr lang="da-DK" sz="2000" dirty="0"/>
              <a:t>Reguleret i Retsplejeloven (RPL) og omfatter bl.a. udlæg og tvangsauktion</a:t>
            </a:r>
          </a:p>
          <a:p>
            <a:pPr algn="l" eaLnBrk="1" hangingPunct="1"/>
            <a:r>
              <a:rPr lang="da-DK" sz="2000" b="1" dirty="0">
                <a:solidFill>
                  <a:schemeClr val="tx1"/>
                </a:solidFill>
              </a:rPr>
              <a:t>Universalforfølgning:</a:t>
            </a:r>
          </a:p>
          <a:p>
            <a:pPr lvl="1" eaLnBrk="1" hangingPunct="1"/>
            <a:r>
              <a:rPr lang="da-DK" sz="2000" dirty="0"/>
              <a:t>Reguleret i konkursloven (KL), og omfatter konkurs, rekonstruktion og gældssanering </a:t>
            </a:r>
          </a:p>
          <a:p>
            <a:pPr lvl="1" eaLnBrk="1" hangingPunct="1"/>
            <a:r>
              <a:rPr lang="da-DK" sz="2000" dirty="0"/>
              <a:t>Formålet er at stille kreditorerne lige</a:t>
            </a:r>
          </a:p>
          <a:p>
            <a:pPr lvl="1" eaLnBrk="1" hangingPunct="1"/>
            <a:r>
              <a:rPr lang="da-DK" sz="2000" dirty="0"/>
              <a:t>Kun hvis skyldner er insolvent</a:t>
            </a:r>
          </a:p>
          <a:p>
            <a:pPr lvl="1" eaLnBrk="1" hangingPunct="1"/>
            <a:endParaRPr lang="da-DK" dirty="0"/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6731620" y="4797152"/>
            <a:ext cx="2088852" cy="1224855"/>
          </a:xfrm>
          <a:prstGeom prst="cloudCallout">
            <a:avLst>
              <a:gd name="adj1" fmla="val -93495"/>
              <a:gd name="adj2" fmla="val 28149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800" b="0" dirty="0">
                <a:solidFill>
                  <a:schemeClr val="bg1"/>
                </a:solidFill>
                <a:latin typeface="+mn-lt"/>
              </a:rPr>
              <a:t>Forklaring </a:t>
            </a:r>
          </a:p>
          <a:p>
            <a:pPr algn="ctr"/>
            <a:r>
              <a:rPr lang="da-DK" sz="1800" b="0" dirty="0">
                <a:solidFill>
                  <a:schemeClr val="bg1"/>
                </a:solidFill>
                <a:latin typeface="+mn-lt"/>
              </a:rPr>
              <a:t>næste side</a:t>
            </a:r>
          </a:p>
        </p:txBody>
      </p:sp>
    </p:spTree>
    <p:extLst>
      <p:ext uri="{BB962C8B-B14F-4D97-AF65-F5344CB8AC3E}">
        <p14:creationId xmlns:p14="http://schemas.microsoft.com/office/powerpoint/2010/main" val="402228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-171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+mn-lt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tx2"/>
                </a:solidFill>
                <a:latin typeface="+mn-lt"/>
                <a:cs typeface="Arial" charset="0"/>
              </a:rPr>
              <a:t>Regler</a:t>
            </a:r>
            <a:r>
              <a:rPr lang="en-GB" sz="3600" b="1" dirty="0">
                <a:solidFill>
                  <a:schemeClr val="tx2"/>
                </a:solidFill>
                <a:latin typeface="+mn-lt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+mn-lt"/>
                <a:cs typeface="Arial" charset="0"/>
              </a:rPr>
              <a:t>og</a:t>
            </a:r>
            <a:r>
              <a:rPr lang="en-GB" sz="3600" b="1" dirty="0">
                <a:solidFill>
                  <a:schemeClr val="tx2"/>
                </a:solidFill>
                <a:latin typeface="+mn-lt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+mn-lt"/>
                <a:cs typeface="Arial" charset="0"/>
              </a:rPr>
              <a:t>definitioner</a:t>
            </a:r>
            <a:r>
              <a:rPr lang="en-GB" sz="3600" b="1" dirty="0">
                <a:solidFill>
                  <a:schemeClr val="tx2"/>
                </a:solidFill>
                <a:latin typeface="+mn-lt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55576" y="1398464"/>
            <a:ext cx="6552728" cy="2606600"/>
          </a:xfrm>
        </p:spPr>
        <p:txBody>
          <a:bodyPr>
            <a:normAutofit fontScale="25000" lnSpcReduction="20000"/>
          </a:bodyPr>
          <a:lstStyle/>
          <a:p>
            <a:pPr algn="l" eaLnBrk="1" hangingPunct="1">
              <a:buFont typeface="Arial" charset="0"/>
              <a:buNone/>
            </a:pPr>
            <a:r>
              <a:rPr lang="da-DK" sz="8000" b="1" dirty="0">
                <a:solidFill>
                  <a:schemeClr val="tx1"/>
                </a:solidFill>
              </a:rPr>
              <a:t>Ordet ”insolvent”</a:t>
            </a:r>
          </a:p>
          <a:p>
            <a:pPr algn="l" eaLnBrk="1" hangingPunct="1"/>
            <a:r>
              <a:rPr lang="da-DK" sz="8000" dirty="0">
                <a:solidFill>
                  <a:schemeClr val="tx1"/>
                </a:solidFill>
              </a:rPr>
              <a:t>Defineret i konkurslovens § 17</a:t>
            </a:r>
          </a:p>
          <a:p>
            <a:pPr algn="l" eaLnBrk="1" hangingPunct="1"/>
            <a:r>
              <a:rPr lang="da-DK" sz="8000" dirty="0">
                <a:solidFill>
                  <a:schemeClr val="tx1"/>
                </a:solidFill>
              </a:rPr>
              <a:t>Skyldner kan ikke betale sin gæld, efterhånden som den forfalder til betaling</a:t>
            </a:r>
            <a:r>
              <a:rPr lang="da-DK" sz="8000" b="1" dirty="0">
                <a:solidFill>
                  <a:schemeClr val="tx1"/>
                </a:solidFill>
              </a:rPr>
              <a:t> </a:t>
            </a:r>
          </a:p>
          <a:p>
            <a:pPr algn="l" eaLnBrk="1" hangingPunct="1"/>
            <a:r>
              <a:rPr lang="da-DK" sz="8000" dirty="0">
                <a:solidFill>
                  <a:schemeClr val="tx1"/>
                </a:solidFill>
              </a:rPr>
              <a:t>Skifteretten vurderer, om insolvensen er til stede</a:t>
            </a:r>
          </a:p>
          <a:p>
            <a:pPr algn="l" eaLnBrk="1" hangingPunct="1"/>
            <a:r>
              <a:rPr lang="da-DK" sz="8000" dirty="0">
                <a:solidFill>
                  <a:schemeClr val="tx1"/>
                </a:solidFill>
              </a:rPr>
              <a:t>Hvis skyldner selv erklærer sig insolvent, forventes det at være rigtigt</a:t>
            </a:r>
          </a:p>
          <a:p>
            <a:pPr eaLnBrk="1" hangingPunct="1"/>
            <a:endParaRPr lang="da-DK" dirty="0"/>
          </a:p>
          <a:p>
            <a:pPr eaLnBrk="1" hangingPunct="1">
              <a:buFont typeface="Arial" charset="0"/>
              <a:buNone/>
            </a:pPr>
            <a:r>
              <a:rPr lang="da-DK" dirty="0"/>
              <a:t>	</a:t>
            </a:r>
          </a:p>
          <a:p>
            <a:pPr lvl="1" eaLnBrk="1" hangingPunct="1"/>
            <a:endParaRPr lang="da-DK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4572000" y="4293096"/>
            <a:ext cx="4176464" cy="1799481"/>
          </a:xfrm>
          <a:prstGeom prst="cloudCallout">
            <a:avLst>
              <a:gd name="adj1" fmla="val -42972"/>
              <a:gd name="adj2" fmla="val 61718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da-DK" sz="1800" b="0" dirty="0">
                <a:solidFill>
                  <a:schemeClr val="bg1"/>
                </a:solidFill>
                <a:latin typeface="+mn-lt"/>
              </a:rPr>
              <a:t>Man er ikke nødvendigvis insolvent, fordi man skylder flere penge end ens aktiver er værd</a:t>
            </a:r>
          </a:p>
        </p:txBody>
      </p:sp>
    </p:spTree>
    <p:extLst>
      <p:ext uri="{BB962C8B-B14F-4D97-AF65-F5344CB8AC3E}">
        <p14:creationId xmlns:p14="http://schemas.microsoft.com/office/powerpoint/2010/main" val="234477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Inkasso</a:t>
            </a:r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6872808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Gælden sendes til inkasso, hvis skyldner ikke betaler, efter kreditor har sendt en eller flere rykkere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Inkasso kan foretages af:</a:t>
            </a:r>
          </a:p>
          <a:p>
            <a:pPr lvl="1" eaLnBrk="1" hangingPunct="1"/>
            <a:r>
              <a:rPr lang="da-DK" sz="2000" dirty="0"/>
              <a:t>Kreditor selv</a:t>
            </a:r>
          </a:p>
          <a:p>
            <a:pPr lvl="1" eaLnBrk="1" hangingPunct="1"/>
            <a:r>
              <a:rPr lang="da-DK" sz="2000" dirty="0"/>
              <a:t>Inkassofirma</a:t>
            </a:r>
          </a:p>
          <a:p>
            <a:pPr lvl="1" eaLnBrk="1" hangingPunct="1"/>
            <a:r>
              <a:rPr lang="da-DK" sz="2000" dirty="0"/>
              <a:t>Advokat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Inkassobrev med diverse oplysninger sendes til skyldner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Formålet med inkasso er at få betalt gælden eller opnå en afdragsordning, som kaldes et frivilligt forlig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Betaler skyldner stadig ikke, må kreditor overveje at fortsætte med tvangsinddrivelse</a:t>
            </a:r>
          </a:p>
          <a:p>
            <a:pPr algn="l" eaLnBrk="1" hangingPunct="1"/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63087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7920" y="-31541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cs typeface="Arial" charset="0"/>
              </a:rPr>
              <a:t>3. </a:t>
            </a:r>
            <a:r>
              <a:rPr lang="en-GB" sz="3600" b="1" dirty="0" err="1">
                <a:solidFill>
                  <a:schemeClr val="tx2"/>
                </a:solidFill>
                <a:cs typeface="Arial" charset="0"/>
              </a:rPr>
              <a:t>Tvangsinddrivelse</a:t>
            </a:r>
            <a:br>
              <a:rPr lang="en-GB" sz="3600" b="1" dirty="0">
                <a:solidFill>
                  <a:srgbClr val="7030A0"/>
                </a:solidFill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722103" y="1196752"/>
            <a:ext cx="7304856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Ordet ”tvangsinddrivelse”: </a:t>
            </a:r>
          </a:p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Kreditor kan via fogedretten få udlæg i skyldners aktiver og sælge dem på tvangsauktion </a:t>
            </a:r>
          </a:p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Provenuet fra tvangsauktionen nedbringer skyldners gæld</a:t>
            </a:r>
            <a:br>
              <a:rPr lang="da-DK" sz="2000" dirty="0">
                <a:solidFill>
                  <a:schemeClr val="tx1"/>
                </a:solidFill>
              </a:rPr>
            </a:br>
            <a:endParaRPr lang="da-DK" sz="2000" b="1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Tvangsinddrivelse kræver et fundament, jf. RPL § 478 fx:</a:t>
            </a:r>
          </a:p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Dom eller retsforlig</a:t>
            </a:r>
          </a:p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Frivillige forlig, hvis der står, det kan tvangsfuldbyrdes</a:t>
            </a:r>
          </a:p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Gældsbreve, hvis der står, det kan tvangsfuldbyrdes</a:t>
            </a:r>
          </a:p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Pantebreve</a:t>
            </a:r>
          </a:p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Afgørelser fra forskellige klagenævn</a:t>
            </a:r>
          </a:p>
          <a:p>
            <a:pPr marL="342900" indent="-34290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Krav fra offentlige myndigheder fx Skat</a:t>
            </a:r>
          </a:p>
        </p:txBody>
      </p:sp>
    </p:spTree>
    <p:extLst>
      <p:ext uri="{BB962C8B-B14F-4D97-AF65-F5344CB8AC3E}">
        <p14:creationId xmlns:p14="http://schemas.microsoft.com/office/powerpoint/2010/main" val="155928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16632"/>
            <a:ext cx="8301608" cy="1215008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tx2"/>
                </a:solidFill>
                <a:latin typeface="+mn-lt"/>
                <a:cs typeface="Arial" charset="0"/>
              </a:rPr>
              <a:t>Tvangsinddrivelse</a:t>
            </a:r>
            <a:br>
              <a:rPr lang="en-GB" sz="3600" b="1" dirty="0">
                <a:solidFill>
                  <a:schemeClr val="tx2"/>
                </a:solidFill>
                <a:latin typeface="+mn-lt"/>
                <a:cs typeface="Arial" charset="0"/>
              </a:rPr>
            </a:br>
            <a:r>
              <a:rPr lang="en-GB" sz="3600" b="1" dirty="0">
                <a:solidFill>
                  <a:schemeClr val="tx2"/>
                </a:solidFill>
                <a:latin typeface="+mn-lt"/>
                <a:cs typeface="Arial" charset="0"/>
              </a:rPr>
              <a:t>3.2 </a:t>
            </a:r>
            <a:r>
              <a:rPr lang="en-GB" sz="3600" b="1" dirty="0" err="1">
                <a:solidFill>
                  <a:schemeClr val="tx2"/>
                </a:solidFill>
                <a:latin typeface="+mn-lt"/>
                <a:cs typeface="Arial" charset="0"/>
              </a:rPr>
              <a:t>Betalingspåkrav</a:t>
            </a:r>
            <a:br>
              <a:rPr lang="en-GB" sz="3600" b="1" dirty="0">
                <a:solidFill>
                  <a:srgbClr val="7030A0"/>
                </a:solidFill>
                <a:latin typeface="+mn-lt"/>
                <a:cs typeface="Arial" charset="0"/>
              </a:rPr>
            </a:br>
            <a:endParaRPr lang="en-GB" sz="3600" dirty="0">
              <a:latin typeface="+mn-lt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663207" y="1628800"/>
            <a:ext cx="7920880" cy="4248472"/>
          </a:xfrm>
        </p:spPr>
        <p:txBody>
          <a:bodyPr>
            <a:normAutofit/>
          </a:bodyPr>
          <a:lstStyle/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Hvis kreditor ikke har et fundament, skal kreditor: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Have en dom for kravet eller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Udfylde et betalingspåkrav</a:t>
            </a:r>
          </a:p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Betalingspåkrav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Udfyldes af kreditor og indgives til Fogedretten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Kan kun anvendes hvis:</a:t>
            </a:r>
          </a:p>
          <a:p>
            <a:pPr lvl="1"/>
            <a:r>
              <a:rPr lang="da-DK" sz="2000" dirty="0"/>
              <a:t>Kreditor har et pengekrav på højst 100.000 kr.</a:t>
            </a:r>
          </a:p>
          <a:p>
            <a:pPr lvl="1"/>
            <a:r>
              <a:rPr lang="da-DK" sz="2000" dirty="0"/>
              <a:t>Kravet er ubetinget og ubestridt af skyldner</a:t>
            </a:r>
          </a:p>
          <a:p>
            <a:pPr lvl="1"/>
            <a:r>
              <a:rPr lang="da-DK" sz="2000" dirty="0"/>
              <a:t>Skyldner har fået et ”inkassobrev”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Kan med Fogedrettens påtegning anvendes som fundament</a:t>
            </a:r>
          </a:p>
        </p:txBody>
      </p:sp>
    </p:spTree>
    <p:extLst>
      <p:ext uri="{BB962C8B-B14F-4D97-AF65-F5344CB8AC3E}">
        <p14:creationId xmlns:p14="http://schemas.microsoft.com/office/powerpoint/2010/main" val="176593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tx1"/>
                </a:solidFill>
                <a:latin typeface="+mn-lt"/>
                <a:cs typeface="Arial" charset="0"/>
              </a:rPr>
              <a:t>Tvangsinddrivelse</a:t>
            </a:r>
            <a:br>
              <a:rPr lang="en-GB" sz="3600" b="1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n-GB" sz="3600" b="1" dirty="0">
                <a:solidFill>
                  <a:schemeClr val="tx1"/>
                </a:solidFill>
                <a:latin typeface="+mn-lt"/>
                <a:cs typeface="Arial" charset="0"/>
              </a:rPr>
              <a:t>3.6 </a:t>
            </a:r>
            <a:r>
              <a:rPr lang="en-GB" sz="3600" b="1" dirty="0" err="1">
                <a:solidFill>
                  <a:schemeClr val="tx1"/>
                </a:solidFill>
                <a:latin typeface="+mn-lt"/>
                <a:cs typeface="Arial" charset="0"/>
              </a:rPr>
              <a:t>Udlæg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4001" y="1556792"/>
            <a:ext cx="8136904" cy="4536504"/>
          </a:xfrm>
        </p:spPr>
        <p:txBody>
          <a:bodyPr>
            <a:normAutofit/>
          </a:bodyPr>
          <a:lstStyle/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HR: Kreditor kan få udlæg i alle skyldners aktiver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U1: </a:t>
            </a:r>
            <a:r>
              <a:rPr lang="da-DK" sz="2000" dirty="0">
                <a:solidFill>
                  <a:schemeClr val="tx1"/>
                </a:solidFill>
              </a:rPr>
              <a:t>Tredjemands rettigheder skal respekteres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U2: </a:t>
            </a:r>
            <a:r>
              <a:rPr lang="da-DK" sz="2000" dirty="0">
                <a:solidFill>
                  <a:schemeClr val="tx1"/>
                </a:solidFill>
              </a:rPr>
              <a:t>Særlige indlån i pengeinstitut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U3: </a:t>
            </a:r>
            <a:r>
              <a:rPr lang="da-DK" sz="2000" dirty="0">
                <a:solidFill>
                  <a:schemeClr val="tx1"/>
                </a:solidFill>
              </a:rPr>
              <a:t>Endnu ikke udbetalt løn, RPL § 511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U4: </a:t>
            </a:r>
            <a:r>
              <a:rPr lang="da-DK" sz="2000" dirty="0">
                <a:solidFill>
                  <a:schemeClr val="tx1"/>
                </a:solidFill>
              </a:rPr>
              <a:t>Udbetalt erstatning fx fra ulykkesforsikring, RPL § 513</a:t>
            </a:r>
          </a:p>
          <a:p>
            <a:pPr marL="1028700" lvl="1" indent="-342900"/>
            <a:r>
              <a:rPr lang="da-DK" sz="2000" dirty="0">
                <a:solidFill>
                  <a:schemeClr val="tx1"/>
                </a:solidFill>
              </a:rPr>
              <a:t>Erstatningen skal være holdt adskilt fra øvrige midler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U5:</a:t>
            </a:r>
            <a:r>
              <a:rPr lang="da-DK" sz="2000" dirty="0">
                <a:solidFill>
                  <a:schemeClr val="tx1"/>
                </a:solidFill>
              </a:rPr>
              <a:t> Personlige aktiver med beskeden værdi, RPL § 515, stk. 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U6: </a:t>
            </a:r>
            <a:r>
              <a:rPr lang="da-DK" sz="2000" dirty="0">
                <a:solidFill>
                  <a:schemeClr val="tx1"/>
                </a:solidFill>
              </a:rPr>
              <a:t>Personlige hjælpemidler, RPL § 515, stk. 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U7: </a:t>
            </a:r>
            <a:r>
              <a:rPr lang="da-DK" sz="2000" dirty="0">
                <a:solidFill>
                  <a:schemeClr val="tx1"/>
                </a:solidFill>
              </a:rPr>
              <a:t>Båndlagte gaver, RPL §514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b="1" dirty="0">
                <a:solidFill>
                  <a:schemeClr val="tx1"/>
                </a:solidFill>
              </a:rPr>
              <a:t>U8: </a:t>
            </a:r>
            <a:r>
              <a:rPr lang="da-DK" sz="2000" dirty="0">
                <a:solidFill>
                  <a:schemeClr val="tx1"/>
                </a:solidFill>
              </a:rPr>
              <a:t>Trangsbeneficiet, RPL § 509</a:t>
            </a:r>
          </a:p>
        </p:txBody>
      </p:sp>
    </p:spTree>
    <p:extLst>
      <p:ext uri="{BB962C8B-B14F-4D97-AF65-F5344CB8AC3E}">
        <p14:creationId xmlns:p14="http://schemas.microsoft.com/office/powerpoint/2010/main" val="191351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tx2"/>
                </a:solidFill>
                <a:latin typeface="+mn-lt"/>
                <a:cs typeface="Arial" charset="0"/>
              </a:rPr>
            </a:br>
            <a:r>
              <a:rPr lang="en-GB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Tvangsinddrivelse</a:t>
            </a:r>
            <a:b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 </a:t>
            </a:r>
            <a:r>
              <a:rPr lang="en-GB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Udlæg</a:t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sz="36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7272808" cy="4752528"/>
          </a:xfrm>
        </p:spPr>
        <p:txBody>
          <a:bodyPr>
            <a:normAutofit/>
          </a:bodyPr>
          <a:lstStyle/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Trangsbeneficiet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Kreditor kan ikke få udlæg i aktiver omfattet af trangsbeneficiet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Omfatter aktiver, der hører til et beskedent hjem, fx seng, bord, stol, sofa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1"/>
                </a:solidFill>
              </a:rPr>
              <a:t>Almindelig hvidevarer hører til et beskedent hjem, fx køleskab, fryser, almindeligt tv og almindelig computer</a:t>
            </a:r>
          </a:p>
          <a:p>
            <a:pPr algn="l">
              <a:buFont typeface="Arial" charset="0"/>
              <a:buNone/>
            </a:pPr>
            <a:r>
              <a:rPr lang="da-DK" sz="2000" b="1" dirty="0">
                <a:solidFill>
                  <a:schemeClr val="tx1"/>
                </a:solidFill>
              </a:rPr>
              <a:t>		Smykker, malerier, 50” plasma 3D fjernsyn med </a:t>
            </a:r>
            <a:r>
              <a:rPr lang="en-US" sz="2000" b="1" dirty="0">
                <a:solidFill>
                  <a:schemeClr val="tx1"/>
                </a:solidFill>
              </a:rPr>
              <a:t>surround</a:t>
            </a:r>
            <a:r>
              <a:rPr lang="da-DK" sz="2000" b="1" dirty="0">
                <a:solidFill>
                  <a:schemeClr val="tx1"/>
                </a:solidFill>
              </a:rPr>
              <a:t> sound og subwoofer og andre værdifulde aktiver er ikke omfattet af trangsbeneficiet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331640" y="4005064"/>
            <a:ext cx="1584176" cy="288032"/>
          </a:xfrm>
          <a:prstGeom prst="rightArrow">
            <a:avLst>
              <a:gd name="adj1" fmla="val 50000"/>
              <a:gd name="adj2" fmla="val 9989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3844467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455CAF-7EB5-4526-91BC-68EFF9E7D46E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customXml/itemProps2.xml><?xml version="1.0" encoding="utf-8"?>
<ds:datastoreItem xmlns:ds="http://schemas.openxmlformats.org/officeDocument/2006/customXml" ds:itemID="{5652F994-0E71-4A53-8F33-5F89E2965C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D539A7-1884-464E-A5AB-15429305C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16357</TotalTime>
  <Words>1835</Words>
  <Application>Microsoft Office PowerPoint</Application>
  <PresentationFormat>Skærmshow (4:3)</PresentationFormat>
  <Paragraphs>216</Paragraphs>
  <Slides>28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Andreas Bæksgaard Kotzareis</cp:lastModifiedBy>
  <cp:revision>236</cp:revision>
  <cp:lastPrinted>2022-03-08T16:56:00Z</cp:lastPrinted>
  <dcterms:created xsi:type="dcterms:W3CDTF">2012-08-31T07:41:01Z</dcterms:created>
  <dcterms:modified xsi:type="dcterms:W3CDTF">2022-07-28T14:25:19Z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