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1" r:id="rId7"/>
    <p:sldId id="262" r:id="rId8"/>
    <p:sldId id="260" r:id="rId9"/>
    <p:sldId id="263" r:id="rId10"/>
    <p:sldId id="272" r:id="rId11"/>
    <p:sldId id="264" r:id="rId12"/>
    <p:sldId id="273" r:id="rId13"/>
    <p:sldId id="274" r:id="rId14"/>
    <p:sldId id="266" r:id="rId15"/>
    <p:sldId id="275" r:id="rId16"/>
    <p:sldId id="276" r:id="rId17"/>
    <p:sldId id="277" r:id="rId18"/>
    <p:sldId id="278" r:id="rId19"/>
    <p:sldId id="267" r:id="rId20"/>
    <p:sldId id="281" r:id="rId21"/>
    <p:sldId id="282" r:id="rId22"/>
    <p:sldId id="283" r:id="rId2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02" autoAdjust="0"/>
  </p:normalViewPr>
  <p:slideViewPr>
    <p:cSldViewPr>
      <p:cViewPr>
        <p:scale>
          <a:sx n="77" d="100"/>
          <a:sy n="77" d="100"/>
        </p:scale>
        <p:origin x="-115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6C15CCC-2563-4F4C-A30F-532A9CA23516}" type="datetimeFigureOut">
              <a:rPr lang="da-DK" smtClean="0"/>
              <a:t>12-08-2013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5823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6C15CCC-2563-4F4C-A30F-532A9CA23516}" type="datetimeFigureOut">
              <a:rPr lang="da-DK" smtClean="0"/>
              <a:t>12-08-2013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313219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6C15CCC-2563-4F4C-A30F-532A9CA23516}" type="datetimeFigureOut">
              <a:rPr lang="da-DK" smtClean="0"/>
              <a:t>12-08-2013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93809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6C15CCC-2563-4F4C-A30F-532A9CA23516}" type="datetimeFigureOut">
              <a:rPr lang="da-DK" smtClean="0"/>
              <a:t>12-08-2013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414171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6C15CCC-2563-4F4C-A30F-532A9CA23516}" type="datetimeFigureOut">
              <a:rPr lang="da-DK" smtClean="0"/>
              <a:t>12-08-2013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86630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6C15CCC-2563-4F4C-A30F-532A9CA23516}" type="datetimeFigureOut">
              <a:rPr lang="da-DK" smtClean="0"/>
              <a:t>12-08-2013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43715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6C15CCC-2563-4F4C-A30F-532A9CA23516}" type="datetimeFigureOut">
              <a:rPr lang="da-DK" smtClean="0"/>
              <a:t>12-08-2013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95227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6C15CCC-2563-4F4C-A30F-532A9CA23516}" type="datetimeFigureOut">
              <a:rPr lang="da-DK" smtClean="0"/>
              <a:t>12-08-2013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20645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7967499" y="5681498"/>
            <a:ext cx="562053" cy="1790950"/>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504896" cy="6858000"/>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2362" y="6505526"/>
            <a:ext cx="2686425" cy="352474"/>
          </a:xfrm>
          <a:prstGeom prst="rect">
            <a:avLst/>
          </a:prstGeom>
        </p:spPr>
      </p:pic>
    </p:spTree>
    <p:extLst>
      <p:ext uri="{BB962C8B-B14F-4D97-AF65-F5344CB8AC3E}">
        <p14:creationId xmlns:p14="http://schemas.microsoft.com/office/powerpoint/2010/main" val="26817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6C15CCC-2563-4F4C-A30F-532A9CA23516}" type="datetimeFigureOut">
              <a:rPr lang="da-DK" smtClean="0"/>
              <a:t>12-08-2013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27028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6C15CCC-2563-4F4C-A30F-532A9CA23516}" type="datetimeFigureOut">
              <a:rPr lang="da-DK" smtClean="0"/>
              <a:t>12-08-2013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41379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15CCC-2563-4F4C-A30F-532A9CA23516}" type="datetimeFigureOut">
              <a:rPr lang="da-DK" smtClean="0"/>
              <a:t>12-08-2013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F5EB-3EFC-4B2F-BB83-A7CEFCA6FF97}" type="slidenum">
              <a:rPr lang="da-DK" smtClean="0"/>
              <a:t>‹nr.›</a:t>
            </a:fld>
            <a:endParaRPr lang="da-DK"/>
          </a:p>
        </p:txBody>
      </p:sp>
    </p:spTree>
    <p:extLst>
      <p:ext uri="{BB962C8B-B14F-4D97-AF65-F5344CB8AC3E}">
        <p14:creationId xmlns:p14="http://schemas.microsoft.com/office/powerpoint/2010/main" val="2512271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Kapitel 6 Aftaleret</a:t>
            </a:r>
            <a:endParaRPr lang="da-DK" dirty="0"/>
          </a:p>
        </p:txBody>
      </p:sp>
      <p:sp>
        <p:nvSpPr>
          <p:cNvPr id="3" name="Pladsholder til indhold 2"/>
          <p:cNvSpPr>
            <a:spLocks noGrp="1"/>
          </p:cNvSpPr>
          <p:nvPr>
            <p:ph idx="1"/>
          </p:nvPr>
        </p:nvSpPr>
        <p:spPr>
          <a:xfrm>
            <a:off x="827584" y="1600200"/>
            <a:ext cx="7859216" cy="4525963"/>
          </a:xfrm>
        </p:spPr>
        <p:txBody>
          <a:bodyPr/>
          <a:lstStyle/>
          <a:p>
            <a:pPr marL="0" indent="0">
              <a:buNone/>
            </a:pPr>
            <a:r>
              <a:rPr lang="da-DK" dirty="0" smtClean="0"/>
              <a:t>Dette kapitel handler om:</a:t>
            </a:r>
          </a:p>
          <a:p>
            <a:pPr marL="0" indent="0">
              <a:buNone/>
            </a:pPr>
            <a:endParaRPr lang="da-DK" dirty="0" smtClean="0"/>
          </a:p>
          <a:p>
            <a:pPr marL="514350" indent="-514350">
              <a:buFont typeface="+mj-lt"/>
              <a:buAutoNum type="arabicPeriod"/>
            </a:pPr>
            <a:r>
              <a:rPr lang="da-DK" dirty="0" smtClean="0"/>
              <a:t>Aftaleindgåelse – aftalemodellen</a:t>
            </a:r>
          </a:p>
          <a:p>
            <a:pPr marL="514350" indent="-514350">
              <a:buFont typeface="+mj-lt"/>
              <a:buAutoNum type="arabicPeriod"/>
            </a:pPr>
            <a:r>
              <a:rPr lang="da-DK" dirty="0" smtClean="0"/>
              <a:t>Aftalers ugyldighed</a:t>
            </a:r>
          </a:p>
          <a:p>
            <a:pPr marL="514350" indent="-514350">
              <a:buFont typeface="+mj-lt"/>
              <a:buAutoNum type="arabicPeriod"/>
            </a:pPr>
            <a:r>
              <a:rPr lang="da-DK" dirty="0" smtClean="0"/>
              <a:t>Aftalers omfang og fortolkning</a:t>
            </a:r>
            <a:endParaRPr lang="da-DK" dirty="0"/>
          </a:p>
        </p:txBody>
      </p:sp>
    </p:spTree>
    <p:extLst>
      <p:ext uri="{BB962C8B-B14F-4D97-AF65-F5344CB8AC3E}">
        <p14:creationId xmlns:p14="http://schemas.microsoft.com/office/powerpoint/2010/main" val="182839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Uoverensstemmende accept</a:t>
            </a:r>
            <a:endParaRPr lang="da-DK" dirty="0"/>
          </a:p>
        </p:txBody>
      </p:sp>
      <p:sp>
        <p:nvSpPr>
          <p:cNvPr id="3" name="Pladsholder til indhold 2"/>
          <p:cNvSpPr>
            <a:spLocks noGrp="1"/>
          </p:cNvSpPr>
          <p:nvPr>
            <p:ph idx="1"/>
          </p:nvPr>
        </p:nvSpPr>
        <p:spPr>
          <a:xfrm>
            <a:off x="827584" y="1412776"/>
            <a:ext cx="7859216" cy="5040560"/>
          </a:xfrm>
        </p:spPr>
        <p:txBody>
          <a:bodyPr>
            <a:normAutofit lnSpcReduction="10000"/>
          </a:bodyPr>
          <a:lstStyle/>
          <a:p>
            <a:r>
              <a:rPr lang="da-DK" dirty="0" smtClean="0"/>
              <a:t>En uoverensstemmende accept anses som et afslag i forbindelse med et nyt tilbud - et </a:t>
            </a:r>
            <a:r>
              <a:rPr lang="da-DK" dirty="0" err="1" smtClean="0"/>
              <a:t>modbud</a:t>
            </a:r>
            <a:endParaRPr lang="da-DK" dirty="0" smtClean="0"/>
          </a:p>
          <a:p>
            <a:pPr lvl="1"/>
            <a:r>
              <a:rPr lang="da-DK" dirty="0"/>
              <a:t>Den oprindelige tilbudsgiver kan acceptere eller ignorere den </a:t>
            </a:r>
            <a:r>
              <a:rPr lang="da-DK" dirty="0" smtClean="0"/>
              <a:t>uoverensstemmende </a:t>
            </a:r>
            <a:r>
              <a:rPr lang="da-DK" dirty="0"/>
              <a:t>accept</a:t>
            </a:r>
          </a:p>
          <a:p>
            <a:pPr lvl="1"/>
            <a:r>
              <a:rPr lang="da-DK" dirty="0"/>
              <a:t>Den oprindelige tilbudsgiver kan dog </a:t>
            </a:r>
            <a:r>
              <a:rPr lang="da-DK" b="1" dirty="0"/>
              <a:t>ikke ignorere </a:t>
            </a:r>
            <a:r>
              <a:rPr lang="da-DK" dirty="0"/>
              <a:t>en </a:t>
            </a:r>
            <a:r>
              <a:rPr lang="da-DK" dirty="0" smtClean="0"/>
              <a:t>uoverensstemmende </a:t>
            </a:r>
            <a:r>
              <a:rPr lang="da-DK" dirty="0"/>
              <a:t>accept, hvis han burde indse at afsenderen går ud fra, at accepten </a:t>
            </a:r>
            <a:r>
              <a:rPr lang="da-DK" dirty="0" smtClean="0"/>
              <a:t>er overensstemmende</a:t>
            </a:r>
          </a:p>
          <a:p>
            <a:pPr lvl="2"/>
            <a:r>
              <a:rPr lang="da-DK" dirty="0"/>
              <a:t>Pligtmæssig reklamation, hvis den oprindelige tilbudsgiver vil sikre </a:t>
            </a:r>
            <a:r>
              <a:rPr lang="da-DK" dirty="0" smtClean="0"/>
              <a:t>sig, </a:t>
            </a:r>
            <a:r>
              <a:rPr lang="da-DK" dirty="0"/>
              <a:t>og ikke at være bundet</a:t>
            </a:r>
          </a:p>
          <a:p>
            <a:pPr lvl="2"/>
            <a:endParaRPr lang="da-DK" dirty="0" smtClean="0"/>
          </a:p>
        </p:txBody>
      </p:sp>
    </p:spTree>
    <p:extLst>
      <p:ext uri="{BB962C8B-B14F-4D97-AF65-F5344CB8AC3E}">
        <p14:creationId xmlns:p14="http://schemas.microsoft.com/office/powerpoint/2010/main" val="291260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2. Aftalens ugyldighed</a:t>
            </a:r>
            <a:endParaRPr lang="da-DK" dirty="0"/>
          </a:p>
        </p:txBody>
      </p:sp>
      <p:sp>
        <p:nvSpPr>
          <p:cNvPr id="3" name="Pladsholder til indhold 2"/>
          <p:cNvSpPr>
            <a:spLocks noGrp="1"/>
          </p:cNvSpPr>
          <p:nvPr>
            <p:ph idx="1"/>
          </p:nvPr>
        </p:nvSpPr>
        <p:spPr>
          <a:xfrm>
            <a:off x="827584" y="1600200"/>
            <a:ext cx="7859216" cy="4525963"/>
          </a:xfrm>
        </p:spPr>
        <p:txBody>
          <a:bodyPr/>
          <a:lstStyle/>
          <a:p>
            <a:pPr marL="0" indent="0">
              <a:buNone/>
            </a:pPr>
            <a:r>
              <a:rPr lang="da-DK" dirty="0" smtClean="0"/>
              <a:t>En aftale kan falde til jorden på grund af en ugyldighedsgrund. Det betyder, at parterne ikke længere er bundet af aftalen, selvom der er afgivet tilbud og accept</a:t>
            </a:r>
          </a:p>
          <a:p>
            <a:pPr marL="0" indent="0">
              <a:buNone/>
            </a:pPr>
            <a:endParaRPr lang="da-DK" dirty="0" smtClean="0"/>
          </a:p>
          <a:p>
            <a:r>
              <a:rPr lang="da-DK" dirty="0" smtClean="0"/>
              <a:t>Tilblivelsesmangler</a:t>
            </a:r>
          </a:p>
          <a:p>
            <a:r>
              <a:rPr lang="da-DK" dirty="0" smtClean="0"/>
              <a:t>Indholdsmangler</a:t>
            </a:r>
          </a:p>
          <a:p>
            <a:r>
              <a:rPr lang="da-DK" dirty="0" smtClean="0"/>
              <a:t>Habilitetsmangler</a:t>
            </a:r>
            <a:endParaRPr lang="da-DK" dirty="0"/>
          </a:p>
        </p:txBody>
      </p:sp>
    </p:spTree>
    <p:extLst>
      <p:ext uri="{BB962C8B-B14F-4D97-AF65-F5344CB8AC3E}">
        <p14:creationId xmlns:p14="http://schemas.microsoft.com/office/powerpoint/2010/main" val="105295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p:txBody>
          <a:bodyPr/>
          <a:lstStyle/>
          <a:p>
            <a:r>
              <a:rPr lang="da-DK" dirty="0" smtClean="0"/>
              <a:t>Aftalens ugyldighed</a:t>
            </a:r>
            <a:endParaRPr lang="da-DK" dirty="0"/>
          </a:p>
        </p:txBody>
      </p:sp>
      <p:sp>
        <p:nvSpPr>
          <p:cNvPr id="3" name="Pladsholder til indhold 2"/>
          <p:cNvSpPr>
            <a:spLocks noGrp="1"/>
          </p:cNvSpPr>
          <p:nvPr>
            <p:ph idx="1"/>
          </p:nvPr>
        </p:nvSpPr>
        <p:spPr>
          <a:xfrm>
            <a:off x="827584" y="1600200"/>
            <a:ext cx="7859216" cy="4525963"/>
          </a:xfrm>
        </p:spPr>
        <p:txBody>
          <a:bodyPr>
            <a:normAutofit fontScale="92500" lnSpcReduction="10000"/>
          </a:bodyPr>
          <a:lstStyle/>
          <a:p>
            <a:pPr marL="0" indent="0">
              <a:buNone/>
            </a:pPr>
            <a:r>
              <a:rPr lang="da-DK" dirty="0" smtClean="0"/>
              <a:t>Stærke og svage ugyldighedsgrunde – se fig. 6.7</a:t>
            </a:r>
          </a:p>
          <a:p>
            <a:pPr marL="0" indent="0">
              <a:buNone/>
            </a:pPr>
            <a:endParaRPr lang="da-DK" sz="1300" dirty="0" smtClean="0"/>
          </a:p>
          <a:p>
            <a:pPr marL="0" indent="0">
              <a:buNone/>
            </a:pPr>
            <a:r>
              <a:rPr lang="da-DK" b="1" dirty="0" smtClean="0"/>
              <a:t>Definition god tro:</a:t>
            </a:r>
          </a:p>
          <a:p>
            <a:pPr marL="0" indent="0">
              <a:buNone/>
            </a:pPr>
            <a:r>
              <a:rPr lang="da-DK" dirty="0" smtClean="0"/>
              <a:t>Når løftemodtager </a:t>
            </a:r>
            <a:r>
              <a:rPr lang="da-DK" b="1" dirty="0" smtClean="0"/>
              <a:t>ikke vidste eller burde vide </a:t>
            </a:r>
            <a:r>
              <a:rPr lang="da-DK" dirty="0" smtClean="0"/>
              <a:t>at løftet fra løftegiver var afgivet ved svig, tvang, udnyttelse og lignende</a:t>
            </a:r>
            <a:endParaRPr lang="da-DK" dirty="0"/>
          </a:p>
          <a:p>
            <a:pPr marL="0" indent="0">
              <a:buNone/>
            </a:pPr>
            <a:r>
              <a:rPr lang="da-DK" b="1" dirty="0" smtClean="0"/>
              <a:t>Definition ond tro:</a:t>
            </a:r>
          </a:p>
          <a:p>
            <a:pPr marL="0" indent="0">
              <a:buNone/>
            </a:pPr>
            <a:r>
              <a:rPr lang="da-DK" dirty="0" smtClean="0"/>
              <a:t>Løftemodtager </a:t>
            </a:r>
            <a:r>
              <a:rPr lang="da-DK" b="1" dirty="0" smtClean="0"/>
              <a:t>indså eller burde have indset</a:t>
            </a:r>
            <a:r>
              <a:rPr lang="da-DK" dirty="0" smtClean="0"/>
              <a:t>, at løftet fra løftegiver </a:t>
            </a:r>
            <a:r>
              <a:rPr lang="da-DK" dirty="0"/>
              <a:t>var afgivet ved svig, tvang, udnyttelse og lignende</a:t>
            </a:r>
          </a:p>
          <a:p>
            <a:pPr marL="0" indent="0">
              <a:buNone/>
            </a:pPr>
            <a:endParaRPr lang="da-DK" dirty="0"/>
          </a:p>
        </p:txBody>
      </p:sp>
    </p:spTree>
    <p:extLst>
      <p:ext uri="{BB962C8B-B14F-4D97-AF65-F5344CB8AC3E}">
        <p14:creationId xmlns:p14="http://schemas.microsoft.com/office/powerpoint/2010/main" val="3143904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fontScale="90000"/>
          </a:bodyPr>
          <a:lstStyle/>
          <a:p>
            <a:r>
              <a:rPr lang="da-DK" dirty="0" smtClean="0"/>
              <a:t>Aftalens ugyldighed – god og ond tro</a:t>
            </a:r>
            <a:endParaRPr lang="da-DK" dirty="0"/>
          </a:p>
        </p:txBody>
      </p:sp>
      <p:sp>
        <p:nvSpPr>
          <p:cNvPr id="3" name="Pladsholder til indhold 2"/>
          <p:cNvSpPr>
            <a:spLocks noGrp="1"/>
          </p:cNvSpPr>
          <p:nvPr>
            <p:ph idx="1"/>
          </p:nvPr>
        </p:nvSpPr>
        <p:spPr>
          <a:xfrm>
            <a:off x="827584" y="1600200"/>
            <a:ext cx="7859216" cy="4525963"/>
          </a:xfrm>
        </p:spPr>
        <p:txBody>
          <a:bodyPr>
            <a:normAutofit lnSpcReduction="10000"/>
          </a:bodyPr>
          <a:lstStyle/>
          <a:p>
            <a:pPr marL="0" indent="0">
              <a:buNone/>
            </a:pPr>
            <a:endParaRPr lang="da-DK" sz="1300" dirty="0" smtClean="0"/>
          </a:p>
          <a:p>
            <a:pPr marL="0" indent="0">
              <a:buNone/>
            </a:pPr>
            <a:r>
              <a:rPr lang="da-DK" b="1" dirty="0" smtClean="0"/>
              <a:t>Ved de stærke ugyldighedsgrunde</a:t>
            </a:r>
            <a:r>
              <a:rPr lang="da-DK" dirty="0" smtClean="0"/>
              <a:t>:</a:t>
            </a:r>
          </a:p>
          <a:p>
            <a:r>
              <a:rPr lang="da-DK" dirty="0"/>
              <a:t>L</a:t>
            </a:r>
            <a:r>
              <a:rPr lang="da-DK" dirty="0" smtClean="0"/>
              <a:t>øftet er ugyldigt uanset om løftemodtager er i god eller ond tro</a:t>
            </a:r>
          </a:p>
          <a:p>
            <a:pPr marL="0" indent="0">
              <a:buNone/>
            </a:pPr>
            <a:r>
              <a:rPr lang="da-DK" b="1" dirty="0" smtClean="0"/>
              <a:t>Ved de svage ugyldighedsgrunde</a:t>
            </a:r>
            <a:r>
              <a:rPr lang="da-DK" dirty="0" smtClean="0"/>
              <a:t>:</a:t>
            </a:r>
          </a:p>
          <a:p>
            <a:r>
              <a:rPr lang="da-DK" dirty="0" smtClean="0"/>
              <a:t>Er løftemodtager i god tro er aftalen stadig gyldig og løftegiver er bundet af løftet</a:t>
            </a:r>
          </a:p>
          <a:p>
            <a:r>
              <a:rPr lang="da-DK" dirty="0" smtClean="0"/>
              <a:t>Er løftemodtager i ond tro, er aftalen ugyldig og løftegiver er ikke bundet af løftet</a:t>
            </a:r>
            <a:endParaRPr lang="da-DK" dirty="0"/>
          </a:p>
        </p:txBody>
      </p:sp>
    </p:spTree>
    <p:extLst>
      <p:ext uri="{BB962C8B-B14F-4D97-AF65-F5344CB8AC3E}">
        <p14:creationId xmlns:p14="http://schemas.microsoft.com/office/powerpoint/2010/main" val="19102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fontScale="90000"/>
          </a:bodyPr>
          <a:lstStyle/>
          <a:p>
            <a:r>
              <a:rPr lang="da-DK" dirty="0" smtClean="0"/>
              <a:t>2.1.1 De stærke ugyldighedsgrunde</a:t>
            </a:r>
            <a:endParaRPr lang="da-DK" dirty="0"/>
          </a:p>
        </p:txBody>
      </p:sp>
      <p:sp>
        <p:nvSpPr>
          <p:cNvPr id="3" name="Pladsholder til indhold 2"/>
          <p:cNvSpPr>
            <a:spLocks noGrp="1"/>
          </p:cNvSpPr>
          <p:nvPr>
            <p:ph idx="1"/>
          </p:nvPr>
        </p:nvSpPr>
        <p:spPr>
          <a:xfrm>
            <a:off x="827584" y="1600200"/>
            <a:ext cx="7859216" cy="4525963"/>
          </a:xfrm>
        </p:spPr>
        <p:txBody>
          <a:bodyPr/>
          <a:lstStyle/>
          <a:p>
            <a:r>
              <a:rPr lang="da-DK" dirty="0" smtClean="0"/>
              <a:t>Falsk</a:t>
            </a:r>
          </a:p>
          <a:p>
            <a:r>
              <a:rPr lang="da-DK" dirty="0" smtClean="0"/>
              <a:t>Forfalskning</a:t>
            </a:r>
          </a:p>
          <a:p>
            <a:r>
              <a:rPr lang="da-DK" dirty="0" smtClean="0"/>
              <a:t>Forvanskning</a:t>
            </a:r>
          </a:p>
          <a:p>
            <a:r>
              <a:rPr lang="da-DK" dirty="0" smtClean="0"/>
              <a:t>Voldelig tvang</a:t>
            </a:r>
          </a:p>
          <a:p>
            <a:r>
              <a:rPr lang="da-DK" dirty="0" smtClean="0"/>
              <a:t>Umyndighed, værgemålsloven</a:t>
            </a:r>
            <a:endParaRPr lang="da-DK" dirty="0"/>
          </a:p>
        </p:txBody>
      </p:sp>
    </p:spTree>
    <p:extLst>
      <p:ext uri="{BB962C8B-B14F-4D97-AF65-F5344CB8AC3E}">
        <p14:creationId xmlns:p14="http://schemas.microsoft.com/office/powerpoint/2010/main" val="166671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a:bodyPr>
          <a:lstStyle/>
          <a:p>
            <a:r>
              <a:rPr lang="da-DK" dirty="0" smtClean="0"/>
              <a:t>De stærke ugyldighedsgrunde</a:t>
            </a:r>
            <a:endParaRPr lang="da-DK" dirty="0"/>
          </a:p>
        </p:txBody>
      </p:sp>
      <p:sp>
        <p:nvSpPr>
          <p:cNvPr id="3" name="Pladsholder til indhold 2"/>
          <p:cNvSpPr>
            <a:spLocks noGrp="1"/>
          </p:cNvSpPr>
          <p:nvPr>
            <p:ph idx="1"/>
          </p:nvPr>
        </p:nvSpPr>
        <p:spPr>
          <a:xfrm>
            <a:off x="827584" y="1600200"/>
            <a:ext cx="7859215" cy="4525963"/>
          </a:xfrm>
        </p:spPr>
        <p:txBody>
          <a:bodyPr>
            <a:normAutofit fontScale="92500" lnSpcReduction="20000"/>
          </a:bodyPr>
          <a:lstStyle/>
          <a:p>
            <a:r>
              <a:rPr lang="da-DK" dirty="0" smtClean="0"/>
              <a:t>Falsk</a:t>
            </a:r>
          </a:p>
          <a:p>
            <a:pPr lvl="1"/>
            <a:r>
              <a:rPr lang="da-DK" dirty="0" smtClean="0"/>
              <a:t>Dokumentet er falsk, fx fordi underskriftet er falsk ved at have underskrevet i en andens navn</a:t>
            </a:r>
          </a:p>
          <a:p>
            <a:r>
              <a:rPr lang="da-DK" dirty="0" smtClean="0"/>
              <a:t>Forfalskning</a:t>
            </a:r>
          </a:p>
          <a:p>
            <a:pPr lvl="1"/>
            <a:r>
              <a:rPr lang="da-DK" dirty="0" smtClean="0"/>
              <a:t>Der er ændret i dokumentet efter løftegiver har afgivet sit løfte, fx efter at løftegiver har underskrevet et dokument hvor indholdet senere ændres</a:t>
            </a:r>
          </a:p>
          <a:p>
            <a:r>
              <a:rPr lang="da-DK" dirty="0" smtClean="0"/>
              <a:t>Forvanskning</a:t>
            </a:r>
          </a:p>
          <a:p>
            <a:pPr lvl="1"/>
            <a:r>
              <a:rPr lang="da-DK" dirty="0" smtClean="0"/>
              <a:t>Fejl og forvanskninger i beskeder der sker undervejs i forbindelse med transport og forsendelse</a:t>
            </a:r>
          </a:p>
        </p:txBody>
      </p:sp>
    </p:spTree>
    <p:extLst>
      <p:ext uri="{BB962C8B-B14F-4D97-AF65-F5344CB8AC3E}">
        <p14:creationId xmlns:p14="http://schemas.microsoft.com/office/powerpoint/2010/main" val="19409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a:bodyPr>
          <a:lstStyle/>
          <a:p>
            <a:r>
              <a:rPr lang="da-DK" dirty="0" smtClean="0"/>
              <a:t>De stærke ugyldighedsgrunde</a:t>
            </a:r>
            <a:endParaRPr lang="da-DK" dirty="0"/>
          </a:p>
        </p:txBody>
      </p:sp>
      <p:sp>
        <p:nvSpPr>
          <p:cNvPr id="3" name="Pladsholder til indhold 2"/>
          <p:cNvSpPr>
            <a:spLocks noGrp="1"/>
          </p:cNvSpPr>
          <p:nvPr>
            <p:ph idx="1"/>
          </p:nvPr>
        </p:nvSpPr>
        <p:spPr>
          <a:xfrm>
            <a:off x="827584" y="1600200"/>
            <a:ext cx="7859216" cy="4525963"/>
          </a:xfrm>
        </p:spPr>
        <p:txBody>
          <a:bodyPr>
            <a:normAutofit fontScale="92500" lnSpcReduction="10000"/>
          </a:bodyPr>
          <a:lstStyle/>
          <a:p>
            <a:pPr marL="0" indent="0">
              <a:buNone/>
            </a:pPr>
            <a:r>
              <a:rPr lang="da-DK" b="1" dirty="0" smtClean="0"/>
              <a:t>Voldelig tvang</a:t>
            </a:r>
          </a:p>
          <a:p>
            <a:r>
              <a:rPr lang="da-DK" dirty="0" smtClean="0"/>
              <a:t>Et løfte er ugyldigt, hvis det er fremkaldt ved </a:t>
            </a:r>
            <a:r>
              <a:rPr lang="da-DK" b="1" dirty="0" smtClean="0"/>
              <a:t>personlig vold </a:t>
            </a:r>
            <a:r>
              <a:rPr lang="da-DK" dirty="0" smtClean="0"/>
              <a:t>eller med </a:t>
            </a:r>
            <a:r>
              <a:rPr lang="da-DK" b="1" dirty="0" smtClean="0"/>
              <a:t>trussel om øjeblikkelig anvendelse af vold</a:t>
            </a:r>
            <a:endParaRPr lang="da-DK" b="1" dirty="0"/>
          </a:p>
          <a:p>
            <a:r>
              <a:rPr lang="da-DK" dirty="0" smtClean="0"/>
              <a:t>Det gælder også hvis en </a:t>
            </a:r>
            <a:r>
              <a:rPr lang="da-DK" b="1" dirty="0" smtClean="0"/>
              <a:t>tredjemand truer </a:t>
            </a:r>
            <a:r>
              <a:rPr lang="da-DK" dirty="0" smtClean="0"/>
              <a:t>et løfte frem fra løftegiver til løftemodtager.</a:t>
            </a:r>
          </a:p>
          <a:p>
            <a:pPr lvl="1"/>
            <a:r>
              <a:rPr lang="da-DK" dirty="0" smtClean="0"/>
              <a:t>Hvis den tvungne løftegiver ikke vil være bundet af det løfte der er tvunget ud af ham, skal han hurtigst muligt informere løftemodtager om truslen, og give besked om at han ikke vil være bundet af sit løfte</a:t>
            </a:r>
          </a:p>
        </p:txBody>
      </p:sp>
    </p:spTree>
    <p:extLst>
      <p:ext uri="{BB962C8B-B14F-4D97-AF65-F5344CB8AC3E}">
        <p14:creationId xmlns:p14="http://schemas.microsoft.com/office/powerpoint/2010/main" val="292831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a:bodyPr>
          <a:lstStyle/>
          <a:p>
            <a:r>
              <a:rPr lang="da-DK" dirty="0" smtClean="0"/>
              <a:t>De stærke ugyldighedsgrunde</a:t>
            </a:r>
            <a:endParaRPr lang="da-DK" dirty="0"/>
          </a:p>
        </p:txBody>
      </p:sp>
      <p:sp>
        <p:nvSpPr>
          <p:cNvPr id="3" name="Pladsholder til indhold 2"/>
          <p:cNvSpPr>
            <a:spLocks noGrp="1"/>
          </p:cNvSpPr>
          <p:nvPr>
            <p:ph idx="1"/>
          </p:nvPr>
        </p:nvSpPr>
        <p:spPr>
          <a:xfrm>
            <a:off x="827584" y="1600200"/>
            <a:ext cx="7859216" cy="4525963"/>
          </a:xfrm>
        </p:spPr>
        <p:txBody>
          <a:bodyPr>
            <a:normAutofit fontScale="92500" lnSpcReduction="20000"/>
          </a:bodyPr>
          <a:lstStyle/>
          <a:p>
            <a:pPr marL="0" indent="0">
              <a:buNone/>
            </a:pPr>
            <a:r>
              <a:rPr lang="da-DK" b="1" dirty="0" smtClean="0"/>
              <a:t>Umyndige – </a:t>
            </a:r>
            <a:r>
              <a:rPr lang="da-DK" dirty="0" smtClean="0"/>
              <a:t>Personer under 18 år</a:t>
            </a:r>
            <a:endParaRPr lang="da-DK" dirty="0"/>
          </a:p>
          <a:p>
            <a:r>
              <a:rPr lang="da-DK" b="1" dirty="0" smtClean="0"/>
              <a:t>Hovedregel</a:t>
            </a:r>
            <a:r>
              <a:rPr lang="da-DK" dirty="0" smtClean="0"/>
              <a:t>: Den umyndige kan ikke forpligte sig ved retshandler, og aftalen vil være ugyldig </a:t>
            </a:r>
          </a:p>
          <a:p>
            <a:r>
              <a:rPr lang="da-DK" b="1" dirty="0" smtClean="0"/>
              <a:t>Undtagelse 1</a:t>
            </a:r>
            <a:r>
              <a:rPr lang="da-DK" dirty="0" smtClean="0"/>
              <a:t>: Selverhvervelsesreglen, fx hvad de tjener ved eget arbejde</a:t>
            </a:r>
          </a:p>
          <a:p>
            <a:r>
              <a:rPr lang="da-DK" b="1" dirty="0" smtClean="0"/>
              <a:t>Undtagelse 2</a:t>
            </a:r>
            <a:r>
              <a:rPr lang="da-DK" dirty="0" smtClean="0"/>
              <a:t>: Pengereglen, fx modtagelse af kontantbeløb der er rimelig i forhold til personens alder.</a:t>
            </a:r>
          </a:p>
          <a:p>
            <a:r>
              <a:rPr lang="da-DK" dirty="0" smtClean="0"/>
              <a:t>Ved tvivl – indhente værgens samtykke til aftalen</a:t>
            </a:r>
          </a:p>
        </p:txBody>
      </p:sp>
    </p:spTree>
    <p:extLst>
      <p:ext uri="{BB962C8B-B14F-4D97-AF65-F5344CB8AC3E}">
        <p14:creationId xmlns:p14="http://schemas.microsoft.com/office/powerpoint/2010/main" val="145576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a:bodyPr>
          <a:lstStyle/>
          <a:p>
            <a:r>
              <a:rPr lang="da-DK" dirty="0" smtClean="0"/>
              <a:t>De stærke ugyldighedsgrunde</a:t>
            </a:r>
            <a:endParaRPr lang="da-DK" dirty="0"/>
          </a:p>
        </p:txBody>
      </p:sp>
      <p:sp>
        <p:nvSpPr>
          <p:cNvPr id="3" name="Pladsholder til indhold 2"/>
          <p:cNvSpPr>
            <a:spLocks noGrp="1"/>
          </p:cNvSpPr>
          <p:nvPr>
            <p:ph idx="1"/>
          </p:nvPr>
        </p:nvSpPr>
        <p:spPr>
          <a:xfrm>
            <a:off x="827584" y="1600200"/>
            <a:ext cx="7859216" cy="4525963"/>
          </a:xfrm>
        </p:spPr>
        <p:txBody>
          <a:bodyPr>
            <a:normAutofit fontScale="92500"/>
          </a:bodyPr>
          <a:lstStyle/>
          <a:p>
            <a:pPr marL="0" indent="0">
              <a:buNone/>
            </a:pPr>
            <a:r>
              <a:rPr lang="da-DK" b="1" dirty="0" smtClean="0"/>
              <a:t>Umyndige – </a:t>
            </a:r>
            <a:r>
              <a:rPr lang="da-DK" dirty="0" smtClean="0"/>
              <a:t>Personer under 18 år</a:t>
            </a:r>
            <a:endParaRPr lang="da-DK" dirty="0"/>
          </a:p>
          <a:p>
            <a:r>
              <a:rPr lang="da-DK" dirty="0" smtClean="0"/>
              <a:t>NB ! Et kreditkøb vil altid være ugyldigt</a:t>
            </a:r>
          </a:p>
          <a:p>
            <a:r>
              <a:rPr lang="da-DK" dirty="0" smtClean="0"/>
              <a:t>Hvis en aftale med en umyndig er ugyldig, skal hver part tilbagelevere det de har modtaget</a:t>
            </a:r>
          </a:p>
          <a:p>
            <a:r>
              <a:rPr lang="da-DK" dirty="0" smtClean="0"/>
              <a:t>Erstatning skal betales, hvis det ikke er muligt at tilbagelevere, fx en cykel der er købt på kredit, og som i mellemtiden er blevet stjålet</a:t>
            </a:r>
          </a:p>
          <a:p>
            <a:r>
              <a:rPr lang="da-DK" dirty="0" smtClean="0"/>
              <a:t>Nyttereglen</a:t>
            </a:r>
          </a:p>
        </p:txBody>
      </p:sp>
    </p:spTree>
    <p:extLst>
      <p:ext uri="{BB962C8B-B14F-4D97-AF65-F5344CB8AC3E}">
        <p14:creationId xmlns:p14="http://schemas.microsoft.com/office/powerpoint/2010/main" val="281431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2.1.2 De svage ugyldighedsgrunde</a:t>
            </a:r>
            <a:endParaRPr lang="da-DK" dirty="0"/>
          </a:p>
        </p:txBody>
      </p:sp>
      <p:sp>
        <p:nvSpPr>
          <p:cNvPr id="3" name="Pladsholder til indhold 2"/>
          <p:cNvSpPr>
            <a:spLocks noGrp="1"/>
          </p:cNvSpPr>
          <p:nvPr>
            <p:ph idx="1"/>
          </p:nvPr>
        </p:nvSpPr>
        <p:spPr>
          <a:xfrm>
            <a:off x="899592" y="1600200"/>
            <a:ext cx="7787208" cy="4525963"/>
          </a:xfrm>
        </p:spPr>
        <p:txBody>
          <a:bodyPr>
            <a:normAutofit fontScale="85000" lnSpcReduction="20000"/>
          </a:bodyPr>
          <a:lstStyle/>
          <a:p>
            <a:r>
              <a:rPr lang="da-DK" dirty="0" smtClean="0"/>
              <a:t>Simpel tvang</a:t>
            </a:r>
          </a:p>
          <a:p>
            <a:r>
              <a:rPr lang="da-DK" dirty="0" smtClean="0"/>
              <a:t>Svig</a:t>
            </a:r>
          </a:p>
          <a:p>
            <a:r>
              <a:rPr lang="da-DK" dirty="0" smtClean="0"/>
              <a:t>Udnyttelse</a:t>
            </a:r>
          </a:p>
          <a:p>
            <a:r>
              <a:rPr lang="da-DK" dirty="0" smtClean="0"/>
              <a:t>Fejlskrift</a:t>
            </a:r>
          </a:p>
          <a:p>
            <a:r>
              <a:rPr lang="da-DK" dirty="0" smtClean="0"/>
              <a:t>I strid med almindelig hæderlighed</a:t>
            </a:r>
          </a:p>
          <a:p>
            <a:pPr marL="0" indent="0">
              <a:buNone/>
            </a:pPr>
            <a:endParaRPr lang="da-DK" sz="1200" b="1" dirty="0" smtClean="0"/>
          </a:p>
          <a:p>
            <a:pPr marL="0" indent="0">
              <a:buNone/>
            </a:pPr>
            <a:r>
              <a:rPr lang="da-DK" b="1" dirty="0" smtClean="0"/>
              <a:t>Ved </a:t>
            </a:r>
            <a:r>
              <a:rPr lang="da-DK" b="1" dirty="0"/>
              <a:t>de svage ugyldighedsgrunde</a:t>
            </a:r>
            <a:r>
              <a:rPr lang="da-DK" dirty="0"/>
              <a:t>:</a:t>
            </a:r>
          </a:p>
          <a:p>
            <a:r>
              <a:rPr lang="da-DK" dirty="0"/>
              <a:t>Er løftemodtager i god tro er aftalen stadig gyldig og løftegiver er bundet af løftet</a:t>
            </a:r>
          </a:p>
          <a:p>
            <a:r>
              <a:rPr lang="da-DK" dirty="0"/>
              <a:t>Er løftemodtager i ond tro, er aftalen ugyldig og løftegiver er ikke bundet af løftet</a:t>
            </a:r>
          </a:p>
          <a:p>
            <a:endParaRPr lang="da-DK" dirty="0"/>
          </a:p>
        </p:txBody>
      </p:sp>
    </p:spTree>
    <p:extLst>
      <p:ext uri="{BB962C8B-B14F-4D97-AF65-F5344CB8AC3E}">
        <p14:creationId xmlns:p14="http://schemas.microsoft.com/office/powerpoint/2010/main" val="368598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1. Aftaleindgåelse	</a:t>
            </a:r>
            <a:endParaRPr lang="da-DK" dirty="0"/>
          </a:p>
        </p:txBody>
      </p:sp>
      <p:sp>
        <p:nvSpPr>
          <p:cNvPr id="3" name="Pladsholder til indhold 2"/>
          <p:cNvSpPr>
            <a:spLocks noGrp="1"/>
          </p:cNvSpPr>
          <p:nvPr>
            <p:ph idx="1"/>
          </p:nvPr>
        </p:nvSpPr>
        <p:spPr>
          <a:xfrm>
            <a:off x="827584" y="1600200"/>
            <a:ext cx="7859216" cy="4525963"/>
          </a:xfrm>
        </p:spPr>
        <p:txBody>
          <a:bodyPr/>
          <a:lstStyle/>
          <a:p>
            <a:r>
              <a:rPr lang="da-DK" dirty="0" smtClean="0"/>
              <a:t>Aftalefrihed og præceptive regler</a:t>
            </a:r>
          </a:p>
          <a:p>
            <a:r>
              <a:rPr lang="da-DK" dirty="0" smtClean="0"/>
              <a:t>Mundtlige aftaler og skriftlige aftaler</a:t>
            </a:r>
          </a:p>
          <a:p>
            <a:r>
              <a:rPr lang="da-DK" dirty="0" smtClean="0"/>
              <a:t>Ensidige løfter og gensidige løfter</a:t>
            </a:r>
          </a:p>
          <a:p>
            <a:r>
              <a:rPr lang="da-DK" dirty="0" smtClean="0"/>
              <a:t>Tilbudsgiver og tilbudsmodtager</a:t>
            </a:r>
          </a:p>
          <a:p>
            <a:r>
              <a:rPr lang="da-DK" dirty="0" smtClean="0"/>
              <a:t>Udtrykkeligt løfte og stiltiende løfte</a:t>
            </a:r>
            <a:endParaRPr lang="da-DK" dirty="0"/>
          </a:p>
        </p:txBody>
      </p:sp>
    </p:spTree>
    <p:extLst>
      <p:ext uri="{BB962C8B-B14F-4D97-AF65-F5344CB8AC3E}">
        <p14:creationId xmlns:p14="http://schemas.microsoft.com/office/powerpoint/2010/main" val="2040463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De svage ugyldighedsgrunde</a:t>
            </a:r>
            <a:endParaRPr lang="da-DK" dirty="0"/>
          </a:p>
        </p:txBody>
      </p:sp>
      <p:sp>
        <p:nvSpPr>
          <p:cNvPr id="3" name="Pladsholder til indhold 2"/>
          <p:cNvSpPr>
            <a:spLocks noGrp="1"/>
          </p:cNvSpPr>
          <p:nvPr>
            <p:ph idx="1"/>
          </p:nvPr>
        </p:nvSpPr>
        <p:spPr>
          <a:xfrm>
            <a:off x="899592" y="1600200"/>
            <a:ext cx="7787208" cy="4525963"/>
          </a:xfrm>
        </p:spPr>
        <p:txBody>
          <a:bodyPr>
            <a:normAutofit/>
          </a:bodyPr>
          <a:lstStyle/>
          <a:p>
            <a:pPr marL="0" indent="0">
              <a:buNone/>
            </a:pPr>
            <a:r>
              <a:rPr lang="da-DK" b="1" dirty="0" smtClean="0"/>
              <a:t>Simpel tvang</a:t>
            </a:r>
          </a:p>
          <a:p>
            <a:r>
              <a:rPr lang="da-DK" dirty="0" smtClean="0"/>
              <a:t>Anden tvang end voldelig tvang, fx afpresning, chikane – psykisk tvang</a:t>
            </a:r>
          </a:p>
          <a:p>
            <a:pPr marL="0" indent="0">
              <a:buNone/>
            </a:pPr>
            <a:endParaRPr lang="da-DK" dirty="0" smtClean="0"/>
          </a:p>
          <a:p>
            <a:pPr marL="0" indent="0">
              <a:buNone/>
            </a:pPr>
            <a:r>
              <a:rPr lang="da-DK" b="1" dirty="0" smtClean="0"/>
              <a:t>Svig</a:t>
            </a:r>
          </a:p>
          <a:p>
            <a:r>
              <a:rPr lang="da-DK" dirty="0" smtClean="0"/>
              <a:t>Når man bevidst giver fejlagtige oplysninger for at få en aftale i stand, eller der er tale om fortielser og løgne</a:t>
            </a:r>
          </a:p>
          <a:p>
            <a:pPr marL="457200" lvl="1" indent="0">
              <a:buNone/>
            </a:pPr>
            <a:endParaRPr lang="da-DK" dirty="0"/>
          </a:p>
          <a:p>
            <a:endParaRPr lang="da-DK" dirty="0" smtClean="0"/>
          </a:p>
          <a:p>
            <a:pPr marL="0" indent="0">
              <a:buNone/>
            </a:pPr>
            <a:endParaRPr lang="da-DK" dirty="0"/>
          </a:p>
        </p:txBody>
      </p:sp>
    </p:spTree>
    <p:extLst>
      <p:ext uri="{BB962C8B-B14F-4D97-AF65-F5344CB8AC3E}">
        <p14:creationId xmlns:p14="http://schemas.microsoft.com/office/powerpoint/2010/main" val="3473770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De svage ugyldighedsgrunde</a:t>
            </a:r>
            <a:endParaRPr lang="da-DK" dirty="0"/>
          </a:p>
        </p:txBody>
      </p:sp>
      <p:sp>
        <p:nvSpPr>
          <p:cNvPr id="3" name="Pladsholder til indhold 2"/>
          <p:cNvSpPr>
            <a:spLocks noGrp="1"/>
          </p:cNvSpPr>
          <p:nvPr>
            <p:ph idx="1"/>
          </p:nvPr>
        </p:nvSpPr>
        <p:spPr>
          <a:xfrm>
            <a:off x="827584" y="1600200"/>
            <a:ext cx="7859216" cy="4525963"/>
          </a:xfrm>
        </p:spPr>
        <p:txBody>
          <a:bodyPr>
            <a:noAutofit/>
          </a:bodyPr>
          <a:lstStyle/>
          <a:p>
            <a:pPr marL="0" indent="0">
              <a:buNone/>
            </a:pPr>
            <a:r>
              <a:rPr lang="da-DK" sz="2400" b="1" dirty="0" smtClean="0"/>
              <a:t>Udnyttelse</a:t>
            </a:r>
          </a:p>
          <a:p>
            <a:r>
              <a:rPr lang="da-DK" sz="2400" dirty="0" smtClean="0"/>
              <a:t>Hvis nogen har udnyttet et andens betydelige personlige eller økonomiske vanskeligheder, manglende indsigt, letsind, bestående afhængighedsforhold</a:t>
            </a:r>
          </a:p>
          <a:p>
            <a:r>
              <a:rPr lang="da-DK" sz="2400" dirty="0" smtClean="0"/>
              <a:t>Udnyttelse af grovere karakter</a:t>
            </a:r>
          </a:p>
          <a:p>
            <a:r>
              <a:rPr lang="da-DK" sz="2400" dirty="0" smtClean="0"/>
              <a:t>Opnår et løfte der står i misforhold til hvad der er normalt</a:t>
            </a:r>
            <a:endParaRPr lang="da-DK" sz="2400" dirty="0"/>
          </a:p>
          <a:p>
            <a:pPr marL="0" indent="0">
              <a:buNone/>
            </a:pPr>
            <a:r>
              <a:rPr lang="da-DK" sz="2400" b="1" dirty="0" smtClean="0"/>
              <a:t>Fejlskrift</a:t>
            </a:r>
          </a:p>
          <a:p>
            <a:r>
              <a:rPr lang="da-DK" sz="2400" dirty="0" smtClean="0"/>
              <a:t>Fejl i indhold</a:t>
            </a:r>
          </a:p>
          <a:p>
            <a:r>
              <a:rPr lang="da-DK" sz="2400" dirty="0" smtClean="0"/>
              <a:t>Løftemodtager indså eller burde have indset at der var tale om fejlskrift – forkert indhold</a:t>
            </a:r>
            <a:endParaRPr lang="da-DK" sz="2400" dirty="0"/>
          </a:p>
        </p:txBody>
      </p:sp>
    </p:spTree>
    <p:extLst>
      <p:ext uri="{BB962C8B-B14F-4D97-AF65-F5344CB8AC3E}">
        <p14:creationId xmlns:p14="http://schemas.microsoft.com/office/powerpoint/2010/main" val="2145429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De svage ugyldighedsgrunde</a:t>
            </a:r>
            <a:endParaRPr lang="da-DK" dirty="0"/>
          </a:p>
        </p:txBody>
      </p:sp>
      <p:sp>
        <p:nvSpPr>
          <p:cNvPr id="3" name="Pladsholder til indhold 2"/>
          <p:cNvSpPr>
            <a:spLocks noGrp="1"/>
          </p:cNvSpPr>
          <p:nvPr>
            <p:ph idx="1"/>
          </p:nvPr>
        </p:nvSpPr>
        <p:spPr>
          <a:xfrm>
            <a:off x="827584" y="1600200"/>
            <a:ext cx="7859216" cy="4525963"/>
          </a:xfrm>
        </p:spPr>
        <p:txBody>
          <a:bodyPr>
            <a:normAutofit fontScale="92500" lnSpcReduction="20000"/>
          </a:bodyPr>
          <a:lstStyle/>
          <a:p>
            <a:pPr marL="0" indent="0">
              <a:buNone/>
            </a:pPr>
            <a:r>
              <a:rPr lang="da-DK" b="1" dirty="0" smtClean="0"/>
              <a:t>Urimelige aftaler </a:t>
            </a:r>
            <a:r>
              <a:rPr lang="da-DK" dirty="0" smtClean="0"/>
              <a:t>– aftalelovens generalklausul</a:t>
            </a:r>
          </a:p>
          <a:p>
            <a:r>
              <a:rPr lang="da-DK" dirty="0" smtClean="0"/>
              <a:t>Aftaler med et urimeligt eller uredeligt indhold kan også føre til ugyldighed</a:t>
            </a:r>
          </a:p>
          <a:p>
            <a:r>
              <a:rPr lang="da-DK" dirty="0" smtClean="0"/>
              <a:t>En urimelig aftale vil kunne tilsidesættes helt eller delvis</a:t>
            </a:r>
            <a:endParaRPr lang="da-DK" dirty="0"/>
          </a:p>
          <a:p>
            <a:pPr marL="0" indent="0">
              <a:buNone/>
            </a:pPr>
            <a:r>
              <a:rPr lang="da-DK" b="1" dirty="0" smtClean="0"/>
              <a:t>Bristende forudsætninger</a:t>
            </a:r>
          </a:p>
          <a:p>
            <a:r>
              <a:rPr lang="da-DK" dirty="0" smtClean="0"/>
              <a:t>Et løfte afgives på baggrund af nogle forudsætninger</a:t>
            </a:r>
          </a:p>
          <a:p>
            <a:r>
              <a:rPr lang="da-DK" dirty="0" smtClean="0"/>
              <a:t>Når forudsætningerne brister eller svigter, vil aftalen kunne tilsidesættes</a:t>
            </a:r>
          </a:p>
          <a:p>
            <a:pPr marL="0" indent="0">
              <a:buNone/>
            </a:pPr>
            <a:endParaRPr lang="da-DK" dirty="0" smtClean="0"/>
          </a:p>
          <a:p>
            <a:pPr marL="0" indent="0">
              <a:buNone/>
            </a:pPr>
            <a:endParaRPr lang="da-DK" dirty="0" smtClean="0"/>
          </a:p>
          <a:p>
            <a:pPr marL="0" indent="0">
              <a:buNone/>
            </a:pPr>
            <a:endParaRPr lang="da-DK" dirty="0"/>
          </a:p>
        </p:txBody>
      </p:sp>
    </p:spTree>
    <p:extLst>
      <p:ext uri="{BB962C8B-B14F-4D97-AF65-F5344CB8AC3E}">
        <p14:creationId xmlns:p14="http://schemas.microsoft.com/office/powerpoint/2010/main" val="305877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1.1 Aftalemodellen	</a:t>
            </a:r>
            <a:endParaRPr lang="da-DK" dirty="0"/>
          </a:p>
        </p:txBody>
      </p:sp>
      <p:sp>
        <p:nvSpPr>
          <p:cNvPr id="3" name="Pladsholder til indhold 2"/>
          <p:cNvSpPr>
            <a:spLocks noGrp="1"/>
          </p:cNvSpPr>
          <p:nvPr>
            <p:ph idx="1"/>
          </p:nvPr>
        </p:nvSpPr>
        <p:spPr>
          <a:xfrm>
            <a:off x="827584" y="1600200"/>
            <a:ext cx="7859216" cy="4525963"/>
          </a:xfrm>
        </p:spPr>
        <p:txBody>
          <a:bodyPr>
            <a:normAutofit/>
          </a:bodyPr>
          <a:lstStyle/>
          <a:p>
            <a:r>
              <a:rPr lang="da-DK" dirty="0" smtClean="0"/>
              <a:t>Aftaleloven §§ 2 – 9</a:t>
            </a:r>
          </a:p>
          <a:p>
            <a:r>
              <a:rPr lang="da-DK" dirty="0" smtClean="0"/>
              <a:t>Fravigelige regler</a:t>
            </a:r>
          </a:p>
          <a:p>
            <a:r>
              <a:rPr lang="da-DK" dirty="0" smtClean="0"/>
              <a:t>Aftalemodellen – se </a:t>
            </a:r>
            <a:r>
              <a:rPr lang="da-DK" dirty="0" err="1" smtClean="0"/>
              <a:t>fig</a:t>
            </a:r>
            <a:r>
              <a:rPr lang="da-DK" dirty="0" smtClean="0"/>
              <a:t> 6.4 med eksempel</a:t>
            </a:r>
          </a:p>
          <a:p>
            <a:r>
              <a:rPr lang="da-DK" dirty="0" smtClean="0"/>
              <a:t>Tilbud + accept = juridisk bindende aftale</a:t>
            </a:r>
          </a:p>
          <a:p>
            <a:pPr marL="0" indent="0">
              <a:buNone/>
            </a:pPr>
            <a:endParaRPr lang="da-DK" dirty="0" smtClean="0"/>
          </a:p>
          <a:p>
            <a:endParaRPr lang="da-DK" dirty="0"/>
          </a:p>
        </p:txBody>
      </p:sp>
    </p:spTree>
    <p:extLst>
      <p:ext uri="{BB962C8B-B14F-4D97-AF65-F5344CB8AC3E}">
        <p14:creationId xmlns:p14="http://schemas.microsoft.com/office/powerpoint/2010/main" val="3601487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Aftalemodellen</a:t>
            </a:r>
            <a:endParaRPr lang="da-DK" dirty="0"/>
          </a:p>
        </p:txBody>
      </p:sp>
      <p:sp>
        <p:nvSpPr>
          <p:cNvPr id="3" name="Pladsholder til indhold 2"/>
          <p:cNvSpPr>
            <a:spLocks noGrp="1"/>
          </p:cNvSpPr>
          <p:nvPr>
            <p:ph idx="1"/>
          </p:nvPr>
        </p:nvSpPr>
        <p:spPr>
          <a:xfrm>
            <a:off x="827584" y="1600200"/>
            <a:ext cx="7859216" cy="4525963"/>
          </a:xfrm>
        </p:spPr>
        <p:txBody>
          <a:bodyPr>
            <a:normAutofit fontScale="77500" lnSpcReduction="20000"/>
          </a:bodyPr>
          <a:lstStyle/>
          <a:p>
            <a:pPr marL="0" indent="0">
              <a:buNone/>
            </a:pPr>
            <a:r>
              <a:rPr lang="da-DK" b="1" u="sng" dirty="0"/>
              <a:t>Definitioner:</a:t>
            </a:r>
          </a:p>
          <a:p>
            <a:r>
              <a:rPr lang="da-DK" b="1" dirty="0"/>
              <a:t>Juridisk bindende aftale</a:t>
            </a:r>
            <a:r>
              <a:rPr lang="da-DK" dirty="0"/>
              <a:t>: betyder at aftalen kan forlanges opfyldt efter sit indhold, og sker det ikke, er der tale om misligholdelse</a:t>
            </a:r>
          </a:p>
          <a:p>
            <a:r>
              <a:rPr lang="da-DK" b="1" dirty="0"/>
              <a:t>Misligholdelse</a:t>
            </a:r>
            <a:r>
              <a:rPr lang="da-DK" dirty="0"/>
              <a:t>: Misligholdes en aftale, </a:t>
            </a:r>
            <a:r>
              <a:rPr lang="da-DK" dirty="0" err="1"/>
              <a:t>dvs</a:t>
            </a:r>
            <a:r>
              <a:rPr lang="da-DK" dirty="0"/>
              <a:t> overholdes den ikke som aftalt, får det konsekvenser for ham der </a:t>
            </a:r>
            <a:r>
              <a:rPr lang="da-DK" dirty="0" smtClean="0"/>
              <a:t>misligholder</a:t>
            </a:r>
          </a:p>
          <a:p>
            <a:r>
              <a:rPr lang="da-DK" b="1" dirty="0" smtClean="0"/>
              <a:t>Kommet frem</a:t>
            </a:r>
            <a:r>
              <a:rPr lang="da-DK" dirty="0" smtClean="0"/>
              <a:t>: Når et tilbud er modtaget i modtagerens postkasse, men modtageren endnu ikke er blevet bekendt med indholdet – tilbuddet er ikke blevet læst</a:t>
            </a:r>
          </a:p>
          <a:p>
            <a:r>
              <a:rPr lang="da-DK" b="1" dirty="0" smtClean="0"/>
              <a:t>Kommet til kundskab</a:t>
            </a:r>
            <a:r>
              <a:rPr lang="da-DK" dirty="0" smtClean="0"/>
              <a:t>: Når modtageren er blevet bekendt med indholdet, fx ved at have læst tilbuddet</a:t>
            </a:r>
            <a:endParaRPr lang="da-DK" dirty="0"/>
          </a:p>
          <a:p>
            <a:endParaRPr lang="da-DK" dirty="0"/>
          </a:p>
        </p:txBody>
      </p:sp>
    </p:spTree>
    <p:extLst>
      <p:ext uri="{BB962C8B-B14F-4D97-AF65-F5344CB8AC3E}">
        <p14:creationId xmlns:p14="http://schemas.microsoft.com/office/powerpoint/2010/main" val="214737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Tilbud</a:t>
            </a:r>
            <a:endParaRPr lang="da-DK" dirty="0"/>
          </a:p>
        </p:txBody>
      </p:sp>
      <p:sp>
        <p:nvSpPr>
          <p:cNvPr id="3" name="Pladsholder til indhold 2"/>
          <p:cNvSpPr>
            <a:spLocks noGrp="1"/>
          </p:cNvSpPr>
          <p:nvPr>
            <p:ph idx="1"/>
          </p:nvPr>
        </p:nvSpPr>
        <p:spPr>
          <a:xfrm>
            <a:off x="827584" y="1600200"/>
            <a:ext cx="7859216" cy="4525963"/>
          </a:xfrm>
        </p:spPr>
        <p:txBody>
          <a:bodyPr>
            <a:normAutofit fontScale="85000" lnSpcReduction="10000"/>
          </a:bodyPr>
          <a:lstStyle/>
          <a:p>
            <a:pPr marL="0" indent="0">
              <a:buNone/>
            </a:pPr>
            <a:r>
              <a:rPr lang="da-DK" b="1" dirty="0" smtClean="0"/>
              <a:t>Hovedregel: </a:t>
            </a:r>
            <a:r>
              <a:rPr lang="da-DK" dirty="0" smtClean="0"/>
              <a:t>Et tilbud bliver bindende, når det kommer til kundskab, og er derefter bindende indtil acceptfristen udløber</a:t>
            </a:r>
          </a:p>
          <a:p>
            <a:pPr marL="0" indent="0">
              <a:buNone/>
            </a:pPr>
            <a:endParaRPr lang="da-DK" sz="1200" dirty="0" smtClean="0"/>
          </a:p>
          <a:p>
            <a:pPr marL="0" indent="0">
              <a:buNone/>
            </a:pPr>
            <a:r>
              <a:rPr lang="da-DK" b="1" dirty="0" smtClean="0"/>
              <a:t>Undtagelse</a:t>
            </a:r>
            <a:r>
              <a:rPr lang="da-DK" dirty="0" smtClean="0"/>
              <a:t> – opfordring til tilbud</a:t>
            </a:r>
          </a:p>
          <a:p>
            <a:pPr marL="0" indent="0">
              <a:buNone/>
            </a:pPr>
            <a:r>
              <a:rPr lang="da-DK" dirty="0" smtClean="0"/>
              <a:t>Nogle typer tilbud er ikke bindende for tilbudsgiver, fx:</a:t>
            </a:r>
          </a:p>
          <a:p>
            <a:r>
              <a:rPr lang="da-DK" dirty="0" smtClean="0"/>
              <a:t>Priser og tilbud i kataloger, prislister, annoncer</a:t>
            </a:r>
          </a:p>
          <a:p>
            <a:r>
              <a:rPr lang="da-DK" dirty="0" smtClean="0"/>
              <a:t>Tilbud, hvor der står ”uden </a:t>
            </a:r>
            <a:r>
              <a:rPr lang="da-DK" dirty="0" err="1" smtClean="0"/>
              <a:t>obligo</a:t>
            </a:r>
            <a:r>
              <a:rPr lang="da-DK" dirty="0" smtClean="0"/>
              <a:t>”, ”uden forbindtlighed” eller lignende.</a:t>
            </a:r>
          </a:p>
          <a:p>
            <a:r>
              <a:rPr lang="da-DK" dirty="0" smtClean="0"/>
              <a:t>Tilbud i web-butikker, hvor sælger ikke har råderet over hjemmesiden/web-butikken</a:t>
            </a:r>
          </a:p>
          <a:p>
            <a:pPr marL="0" indent="0">
              <a:buNone/>
            </a:pPr>
            <a:endParaRPr lang="da-DK" dirty="0"/>
          </a:p>
          <a:p>
            <a:pPr marL="0" indent="0">
              <a:buNone/>
            </a:pPr>
            <a:endParaRPr lang="da-DK" dirty="0" smtClean="0"/>
          </a:p>
          <a:p>
            <a:endParaRPr lang="da-DK" dirty="0" smtClean="0"/>
          </a:p>
        </p:txBody>
      </p:sp>
    </p:spTree>
    <p:extLst>
      <p:ext uri="{BB962C8B-B14F-4D97-AF65-F5344CB8AC3E}">
        <p14:creationId xmlns:p14="http://schemas.microsoft.com/office/powerpoint/2010/main" val="198016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Accept</a:t>
            </a:r>
            <a:endParaRPr lang="da-DK" dirty="0"/>
          </a:p>
        </p:txBody>
      </p:sp>
      <p:sp>
        <p:nvSpPr>
          <p:cNvPr id="3" name="Pladsholder til indhold 2"/>
          <p:cNvSpPr>
            <a:spLocks noGrp="1"/>
          </p:cNvSpPr>
          <p:nvPr>
            <p:ph idx="1"/>
          </p:nvPr>
        </p:nvSpPr>
        <p:spPr>
          <a:xfrm>
            <a:off x="827584" y="1600200"/>
            <a:ext cx="7859216" cy="4525963"/>
          </a:xfrm>
        </p:spPr>
        <p:txBody>
          <a:bodyPr>
            <a:normAutofit fontScale="85000" lnSpcReduction="20000"/>
          </a:bodyPr>
          <a:lstStyle/>
          <a:p>
            <a:r>
              <a:rPr lang="da-DK" dirty="0" smtClean="0"/>
              <a:t>Hvis der er </a:t>
            </a:r>
            <a:r>
              <a:rPr lang="da-DK" b="1" dirty="0" smtClean="0"/>
              <a:t>fastsat en acceptfrist </a:t>
            </a:r>
            <a:r>
              <a:rPr lang="da-DK" dirty="0" smtClean="0"/>
              <a:t>i et tilbud, skal accepten være kommet frem inden fristens udløb</a:t>
            </a:r>
          </a:p>
          <a:p>
            <a:r>
              <a:rPr lang="da-DK" dirty="0" smtClean="0"/>
              <a:t>Hvis der </a:t>
            </a:r>
            <a:r>
              <a:rPr lang="da-DK" b="1" dirty="0" smtClean="0"/>
              <a:t>ikke er fast en acceptfrist </a:t>
            </a:r>
            <a:r>
              <a:rPr lang="da-DK" dirty="0" smtClean="0"/>
              <a:t>i et tilbud</a:t>
            </a:r>
          </a:p>
          <a:p>
            <a:pPr lvl="1"/>
            <a:r>
              <a:rPr lang="da-DK" dirty="0" smtClean="0"/>
              <a:t>Den legale acceptfrist (</a:t>
            </a:r>
            <a:r>
              <a:rPr lang="da-DK" dirty="0" err="1" smtClean="0"/>
              <a:t>fremsendelsestid+betænkningstid+tilbagesendelsestid</a:t>
            </a:r>
            <a:r>
              <a:rPr lang="da-DK" dirty="0" smtClean="0"/>
              <a:t>) – se fig. 6.6</a:t>
            </a:r>
          </a:p>
          <a:p>
            <a:pPr lvl="1"/>
            <a:r>
              <a:rPr lang="da-DK" dirty="0" smtClean="0"/>
              <a:t>Hvad er rimelig betænkningstid?</a:t>
            </a:r>
          </a:p>
          <a:p>
            <a:pPr lvl="2"/>
            <a:r>
              <a:rPr lang="da-DK" dirty="0" smtClean="0"/>
              <a:t>Kortere betænkningstid: </a:t>
            </a:r>
            <a:r>
              <a:rPr lang="da-DK" dirty="0"/>
              <a:t>M</a:t>
            </a:r>
            <a:r>
              <a:rPr lang="da-DK" dirty="0" smtClean="0"/>
              <a:t>advarer og letfordærvelige varer, tilbud på prisfølsomme markeder, fx olie, aktier</a:t>
            </a:r>
          </a:p>
          <a:p>
            <a:pPr lvl="2"/>
            <a:r>
              <a:rPr lang="da-DK" dirty="0" smtClean="0"/>
              <a:t>Længere betænkningstid: Vanskelige tilbud med mange tal og diagrammer, fx byggeprojekt, tilbud vedrørende varer der ikke går til</a:t>
            </a:r>
          </a:p>
          <a:p>
            <a:r>
              <a:rPr lang="da-DK" dirty="0" smtClean="0"/>
              <a:t>Mundtlige tilbud skal accepteres straks</a:t>
            </a:r>
          </a:p>
        </p:txBody>
      </p:sp>
    </p:spTree>
    <p:extLst>
      <p:ext uri="{BB962C8B-B14F-4D97-AF65-F5344CB8AC3E}">
        <p14:creationId xmlns:p14="http://schemas.microsoft.com/office/powerpoint/2010/main" val="145800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Accept</a:t>
            </a:r>
            <a:endParaRPr lang="da-DK" dirty="0"/>
          </a:p>
        </p:txBody>
      </p:sp>
      <p:sp>
        <p:nvSpPr>
          <p:cNvPr id="3" name="Pladsholder til indhold 2"/>
          <p:cNvSpPr>
            <a:spLocks noGrp="1"/>
          </p:cNvSpPr>
          <p:nvPr>
            <p:ph idx="1"/>
          </p:nvPr>
        </p:nvSpPr>
        <p:spPr>
          <a:xfrm>
            <a:off x="827584" y="1600200"/>
            <a:ext cx="7859216" cy="4525963"/>
          </a:xfrm>
        </p:spPr>
        <p:txBody>
          <a:bodyPr>
            <a:normAutofit fontScale="92500" lnSpcReduction="20000"/>
          </a:bodyPr>
          <a:lstStyle/>
          <a:p>
            <a:pPr marL="0" indent="0">
              <a:buNone/>
            </a:pPr>
            <a:r>
              <a:rPr lang="da-DK" dirty="0" smtClean="0"/>
              <a:t>Forsinket accept</a:t>
            </a:r>
          </a:p>
          <a:p>
            <a:r>
              <a:rPr lang="da-DK" dirty="0" smtClean="0"/>
              <a:t>Anses som et nyt tilbud</a:t>
            </a:r>
          </a:p>
          <a:p>
            <a:pPr lvl="1"/>
            <a:r>
              <a:rPr lang="da-DK" dirty="0" smtClean="0"/>
              <a:t>Den oprindelige tilbudsgiver kan acceptere eller ignorere den forsinkede accept</a:t>
            </a:r>
          </a:p>
          <a:p>
            <a:pPr lvl="1"/>
            <a:r>
              <a:rPr lang="da-DK" dirty="0" smtClean="0"/>
              <a:t>Den oprindelige tilbudsgiver kan dog </a:t>
            </a:r>
            <a:r>
              <a:rPr lang="da-DK" b="1" dirty="0" smtClean="0"/>
              <a:t>ikke ignorere </a:t>
            </a:r>
            <a:r>
              <a:rPr lang="da-DK" dirty="0" smtClean="0"/>
              <a:t>en forsinket accept, hvis han burde indse at afsenderen går ud fra, at accepten er kommet frem rettidigt</a:t>
            </a:r>
          </a:p>
          <a:p>
            <a:pPr lvl="2"/>
            <a:r>
              <a:rPr lang="da-DK" dirty="0" smtClean="0"/>
              <a:t>Se dato på brevet - forsinket på grund af fejl hos postvæsenet?</a:t>
            </a:r>
          </a:p>
          <a:p>
            <a:pPr lvl="2"/>
            <a:r>
              <a:rPr lang="da-DK" dirty="0" smtClean="0"/>
              <a:t>Pligtmæssig reklamation, hvis den oprindelige tilbudsgiver vil sikre sig og ikke at være bundet</a:t>
            </a:r>
            <a:endParaRPr lang="da-DK" dirty="0"/>
          </a:p>
        </p:txBody>
      </p:sp>
    </p:spTree>
    <p:extLst>
      <p:ext uri="{BB962C8B-B14F-4D97-AF65-F5344CB8AC3E}">
        <p14:creationId xmlns:p14="http://schemas.microsoft.com/office/powerpoint/2010/main" val="137676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Tilbagekaldelse</a:t>
            </a:r>
            <a:endParaRPr lang="da-DK" dirty="0"/>
          </a:p>
        </p:txBody>
      </p:sp>
      <p:sp>
        <p:nvSpPr>
          <p:cNvPr id="3" name="Pladsholder til indhold 2"/>
          <p:cNvSpPr>
            <a:spLocks noGrp="1"/>
          </p:cNvSpPr>
          <p:nvPr>
            <p:ph idx="1"/>
          </p:nvPr>
        </p:nvSpPr>
        <p:spPr>
          <a:xfrm>
            <a:off x="827584" y="1600200"/>
            <a:ext cx="7859216" cy="4525963"/>
          </a:xfrm>
        </p:spPr>
        <p:txBody>
          <a:bodyPr>
            <a:normAutofit fontScale="85000" lnSpcReduction="10000"/>
          </a:bodyPr>
          <a:lstStyle/>
          <a:p>
            <a:r>
              <a:rPr lang="da-DK" b="1" dirty="0" smtClean="0"/>
              <a:t>Tilbagekaldelse af et tilbud </a:t>
            </a:r>
            <a:r>
              <a:rPr lang="da-DK" dirty="0" smtClean="0"/>
              <a:t>kan ske, hvis tilbagekaldelsen kommer frem inden eller senest samtidig med at tilbuddet kommer til kundskab – samme postbunke</a:t>
            </a:r>
          </a:p>
          <a:p>
            <a:r>
              <a:rPr lang="da-DK" b="1" dirty="0" smtClean="0"/>
              <a:t>Afslag på et tilbud – ”nej tak” – kan tilbagekaldes, </a:t>
            </a:r>
            <a:r>
              <a:rPr lang="da-DK" dirty="0"/>
              <a:t>hvis tilbagekaldelsen </a:t>
            </a:r>
            <a:r>
              <a:rPr lang="da-DK" dirty="0" smtClean="0"/>
              <a:t>af afslaget kommer </a:t>
            </a:r>
            <a:r>
              <a:rPr lang="da-DK" dirty="0"/>
              <a:t>frem inden eller senest samtidig med at </a:t>
            </a:r>
            <a:r>
              <a:rPr lang="da-DK" dirty="0" smtClean="0"/>
              <a:t>afslaget </a:t>
            </a:r>
            <a:r>
              <a:rPr lang="da-DK" dirty="0"/>
              <a:t>kommer </a:t>
            </a:r>
            <a:r>
              <a:rPr lang="da-DK" dirty="0" smtClean="0"/>
              <a:t>frem</a:t>
            </a:r>
          </a:p>
          <a:p>
            <a:r>
              <a:rPr lang="da-DK" b="1" dirty="0" smtClean="0"/>
              <a:t>Tilbagekaldelse af en accept </a:t>
            </a:r>
            <a:r>
              <a:rPr lang="da-DK" dirty="0" smtClean="0"/>
              <a:t>kan ske, </a:t>
            </a:r>
            <a:r>
              <a:rPr lang="da-DK" dirty="0"/>
              <a:t>hvis tilbagekaldelsen kommer frem inden eller senest samtidig med at </a:t>
            </a:r>
            <a:r>
              <a:rPr lang="da-DK" dirty="0" smtClean="0"/>
              <a:t>accepten </a:t>
            </a:r>
            <a:r>
              <a:rPr lang="da-DK" dirty="0"/>
              <a:t>kommer </a:t>
            </a:r>
            <a:r>
              <a:rPr lang="da-DK" dirty="0" smtClean="0"/>
              <a:t>til kundskab – samme postbunke</a:t>
            </a:r>
            <a:endParaRPr lang="da-DK" dirty="0"/>
          </a:p>
          <a:p>
            <a:endParaRPr lang="da-DK" dirty="0"/>
          </a:p>
          <a:p>
            <a:endParaRPr lang="da-DK" dirty="0"/>
          </a:p>
        </p:txBody>
      </p:sp>
    </p:spTree>
    <p:extLst>
      <p:ext uri="{BB962C8B-B14F-4D97-AF65-F5344CB8AC3E}">
        <p14:creationId xmlns:p14="http://schemas.microsoft.com/office/powerpoint/2010/main" val="248375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smtClean="0"/>
              <a:t>Uoverensstemmende accept</a:t>
            </a:r>
            <a:endParaRPr lang="da-DK" dirty="0"/>
          </a:p>
        </p:txBody>
      </p:sp>
      <p:sp>
        <p:nvSpPr>
          <p:cNvPr id="3" name="Pladsholder til indhold 2"/>
          <p:cNvSpPr>
            <a:spLocks noGrp="1"/>
          </p:cNvSpPr>
          <p:nvPr>
            <p:ph idx="1"/>
          </p:nvPr>
        </p:nvSpPr>
        <p:spPr>
          <a:xfrm>
            <a:off x="827584" y="1412776"/>
            <a:ext cx="7859216" cy="5040560"/>
          </a:xfrm>
        </p:spPr>
        <p:txBody>
          <a:bodyPr>
            <a:normAutofit/>
          </a:bodyPr>
          <a:lstStyle/>
          <a:p>
            <a:r>
              <a:rPr lang="da-DK" dirty="0" smtClean="0"/>
              <a:t>En accept er uoverensstemmende, hvis indholdet afviger fra indholdet i tilbuddet, fx i form af </a:t>
            </a:r>
          </a:p>
          <a:p>
            <a:pPr lvl="1"/>
            <a:r>
              <a:rPr lang="da-DK" dirty="0" smtClean="0"/>
              <a:t>Tilføjelser, forskelle i pris og mængde, forbehold, indskrænkninger, ændret leveringstidspunkt osv.</a:t>
            </a:r>
          </a:p>
        </p:txBody>
      </p:sp>
    </p:spTree>
    <p:extLst>
      <p:ext uri="{BB962C8B-B14F-4D97-AF65-F5344CB8AC3E}">
        <p14:creationId xmlns:p14="http://schemas.microsoft.com/office/powerpoint/2010/main" val="334099094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1208</Words>
  <Application>Microsoft Office PowerPoint</Application>
  <PresentationFormat>Skærmshow (4:3)</PresentationFormat>
  <Paragraphs>142</Paragraphs>
  <Slides>22</Slides>
  <Notes>0</Notes>
  <HiddenSlides>0</HiddenSlides>
  <MMClips>0</MMClips>
  <ScaleCrop>false</ScaleCrop>
  <HeadingPairs>
    <vt:vector size="4" baseType="variant">
      <vt:variant>
        <vt:lpstr>Tema</vt:lpstr>
      </vt:variant>
      <vt:variant>
        <vt:i4>1</vt:i4>
      </vt:variant>
      <vt:variant>
        <vt:lpstr>Diastitler</vt:lpstr>
      </vt:variant>
      <vt:variant>
        <vt:i4>22</vt:i4>
      </vt:variant>
    </vt:vector>
  </HeadingPairs>
  <TitlesOfParts>
    <vt:vector size="23" baseType="lpstr">
      <vt:lpstr>Kontortema</vt:lpstr>
      <vt:lpstr>Kapitel 6 Aftaleret</vt:lpstr>
      <vt:lpstr>1. Aftaleindgåelse </vt:lpstr>
      <vt:lpstr>1.1 Aftalemodellen </vt:lpstr>
      <vt:lpstr>Aftalemodellen</vt:lpstr>
      <vt:lpstr>Tilbud</vt:lpstr>
      <vt:lpstr>Accept</vt:lpstr>
      <vt:lpstr>Accept</vt:lpstr>
      <vt:lpstr>Tilbagekaldelse</vt:lpstr>
      <vt:lpstr>Uoverensstemmende accept</vt:lpstr>
      <vt:lpstr>Uoverensstemmende accept</vt:lpstr>
      <vt:lpstr>2. Aftalens ugyldighed</vt:lpstr>
      <vt:lpstr>Aftalens ugyldighed</vt:lpstr>
      <vt:lpstr>Aftalens ugyldighed – god og ond tro</vt:lpstr>
      <vt:lpstr>2.1.1 De stærke ugyldighedsgrunde</vt:lpstr>
      <vt:lpstr>De stærke ugyldighedsgrunde</vt:lpstr>
      <vt:lpstr>De stærke ugyldighedsgrunde</vt:lpstr>
      <vt:lpstr>De stærke ugyldighedsgrunde</vt:lpstr>
      <vt:lpstr>De stærke ugyldighedsgrunde</vt:lpstr>
      <vt:lpstr>2.1.2 De svage ugyldighedsgrunde</vt:lpstr>
      <vt:lpstr>De svage ugyldighedsgrunde</vt:lpstr>
      <vt:lpstr>De svage ugyldighedsgrunde</vt:lpstr>
      <vt:lpstr>De svage ugyldighedsgrunde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 Schmalz</dc:creator>
  <cp:lastModifiedBy> </cp:lastModifiedBy>
  <cp:revision>32</cp:revision>
  <dcterms:created xsi:type="dcterms:W3CDTF">2013-07-10T16:41:00Z</dcterms:created>
  <dcterms:modified xsi:type="dcterms:W3CDTF">2013-08-12T14:23:30Z</dcterms:modified>
</cp:coreProperties>
</file>