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11-08-2017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11-08-2017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11-08-2017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11-08-2017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11-08-2017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11-08-2017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11-08-2017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11-08-2017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11-08-2017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11-08-2017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11-08-2017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:\6 Trojka\Nye udgaver 2017\PowerPoints - Trojka.dk 2017\Diasmaster\2017-07-07_1808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" y="6455610"/>
            <a:ext cx="9144000" cy="42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971600" y="116632"/>
            <a:ext cx="8064896" cy="6192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 dirty="0"/>
          </a:p>
        </p:txBody>
      </p:sp>
      <p:sp>
        <p:nvSpPr>
          <p:cNvPr id="6" name="Tekstboks 6"/>
          <p:cNvSpPr txBox="1"/>
          <p:nvPr userDrawn="1"/>
        </p:nvSpPr>
        <p:spPr>
          <a:xfrm>
            <a:off x="804923" y="6553465"/>
            <a:ext cx="4559165" cy="27699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1200" b="0" i="0" u="none" strike="noStrike" kern="1200" cap="none" spc="0" baseline="0" dirty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ERHVERVSRET – Dansk og international - 4. udgave</a:t>
            </a:r>
          </a:p>
        </p:txBody>
      </p:sp>
      <p:pic>
        <p:nvPicPr>
          <p:cNvPr id="1029" name="Picture 5" descr="K:\6 Trojka\Nye udgaver 2017\PowerPoints - Trojka.dk 2017\Diasmaster\2017-07-07_1748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0212" cy="6866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11-08-2017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11-08-2017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11-08-2017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11-08-2017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11-08-2017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11-08-2017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11-08-2017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11-08-2017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11-08-2017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11-08-2017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11-08-2017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11-08-2017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11-08-2017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11-08-2017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4"/>
          <p:cNvSpPr txBox="1">
            <a:spLocks noChangeArrowheads="1"/>
          </p:cNvSpPr>
          <p:nvPr/>
        </p:nvSpPr>
        <p:spPr bwMode="auto">
          <a:xfrm>
            <a:off x="1069644" y="2198397"/>
            <a:ext cx="73437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Kapitel 16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Kreditaftaler</a:t>
            </a:r>
            <a:endParaRPr lang="da-DK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467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648841" y="33265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4. Køb med ejendomsforbehold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936104" y="1999928"/>
            <a:ext cx="7942337" cy="344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Ejendomsforbehold er en aftale mellem køber og sælger om, at sælger kan tage varen tilbage, hvis køber ikke betaler afdrag efter kreditaftalen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Ejendomsforbehold kan være en del af kreditaftalen, men sælger kan også vælge ikke at tage ejendomsforbehold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 aftaler om kreditkøb er det udelukkende muligt at bruge ejendomsforbehold, der kan ikke tages underpant i varen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a-DK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71328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720849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Ejendomsforbehold</a:t>
            </a:r>
            <a:b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4.1 Formkrav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1008112" y="1639888"/>
            <a:ext cx="8388424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Et ejendomsforbehold skal være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Aftalt skriftligt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Senest ved overgivelsen af varen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Købet skal udgøre mindst 2.000 kr.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Kreditaftalen må ikke være en kontoaftale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Forbrugeren skal betale en udbetaling på mindst 20 %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Ellers er ejendomsforbeholdet ugyldigt, jf. KAL § 34</a:t>
            </a:r>
            <a:endParaRPr kumimoji="0" lang="da-DK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Desuden skal ejendomsforbehold i motorkøretøjer tinglyses i bilbogen, jf. TL § 42d, stk. 1</a:t>
            </a: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337424" y="1700213"/>
            <a:ext cx="2613025" cy="2016125"/>
          </a:xfrm>
          <a:prstGeom prst="cloudCallout">
            <a:avLst>
              <a:gd name="adj1" fmla="val -11806"/>
              <a:gd name="adj2" fmla="val 67167"/>
            </a:avLst>
          </a:prstGeom>
          <a:solidFill>
            <a:srgbClr val="4F81BD">
              <a:lumMod val="75000"/>
            </a:srgbClr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</a:rPr>
              <a:t>Ingen krav om udbetaling i handelskøb og civilkøb </a:t>
            </a:r>
          </a:p>
        </p:txBody>
      </p:sp>
    </p:spTree>
    <p:extLst>
      <p:ext uri="{BB962C8B-B14F-4D97-AF65-F5344CB8AC3E}">
        <p14:creationId xmlns:p14="http://schemas.microsoft.com/office/powerpoint/2010/main" val="669118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4"/>
          <p:cNvSpPr txBox="1">
            <a:spLocks/>
          </p:cNvSpPr>
          <p:nvPr/>
        </p:nvSpPr>
        <p:spPr bwMode="auto">
          <a:xfrm>
            <a:off x="720849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Ejendomsforbehold</a:t>
            </a:r>
            <a:br>
              <a:rPr kumimoji="0" lang="da-DK" sz="3600" b="1" i="0" u="none" strike="noStrike" kern="1200" cap="none" spc="0" normalizeH="0" baseline="0" noProof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da-DK" sz="3600" b="1" i="0" u="none" strike="noStrike" kern="1200" cap="none" spc="0" normalizeH="0" baseline="0" noProof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4.3 Konflikt med senere rettigheder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5" name="Pladsholder til indhold 5"/>
          <p:cNvSpPr txBox="1">
            <a:spLocks/>
          </p:cNvSpPr>
          <p:nvPr/>
        </p:nvSpPr>
        <p:spPr bwMode="auto">
          <a:xfrm>
            <a:off x="1008112" y="1556321"/>
            <a:ext cx="7942337" cy="475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HR: </a:t>
            </a: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Et gyldigt stiftet ejendomsforbehold beskytter sælgers ejendomsret til aktivet overfor købers andre kreditorer og aftaleerhververe </a:t>
            </a: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(Se fig. 16.8)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U: </a:t>
            </a: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Hvis en godtroende forbruger har købt aktivet med ejendomsforbehold, kan køber </a:t>
            </a:r>
            <a:r>
              <a:rPr kumimoji="0" lang="da-DK" sz="2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ekstingvere</a:t>
            </a: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sælgers ejendomsforbehold hvis: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da-DK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U1: </a:t>
            </a: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Sælger har givet tilladelse til videresalg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da-DK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U2:</a:t>
            </a: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Sælger har opført sig passivt eller særlig uforsigtigt, og aktivet er udleveret til køber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</a:t>
            </a:r>
            <a:r>
              <a:rPr kumimoji="0" lang="da-DK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U3:</a:t>
            </a: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Forhandlergrundsætningen – sælger er klar over, at køber er forhandler af aktivet, og aktivet er udleveret til køber</a:t>
            </a: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8537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519881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5. Forbud mod pantsætning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" name="Pladsholder til tekst 1"/>
          <p:cNvSpPr txBox="1">
            <a:spLocks/>
          </p:cNvSpPr>
          <p:nvPr/>
        </p:nvSpPr>
        <p:spPr bwMode="auto">
          <a:xfrm>
            <a:off x="519881" y="1535113"/>
            <a:ext cx="4040188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Ejendomsforbehold</a:t>
            </a:r>
            <a:endParaRPr kumimoji="0" lang="da-DK" sz="2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Pladsholder til indhold 2"/>
          <p:cNvSpPr txBox="1">
            <a:spLocks/>
          </p:cNvSpPr>
          <p:nvPr/>
        </p:nvSpPr>
        <p:spPr bwMode="auto">
          <a:xfrm>
            <a:off x="818257" y="2174875"/>
            <a:ext cx="3741812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KAL § 34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Ejendomsretten er sælgers indtil varen er betalt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Hvis sælger vil have sikkerhed i kreditkøb har sælger udelukkende mulighed for at tage ejendomsforbehold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a-DK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Pladsholder til tekst 3"/>
          <p:cNvSpPr txBox="1">
            <a:spLocks/>
          </p:cNvSpPr>
          <p:nvPr/>
        </p:nvSpPr>
        <p:spPr bwMode="auto">
          <a:xfrm>
            <a:off x="4707706" y="1535113"/>
            <a:ext cx="404177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8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Underpant</a:t>
            </a:r>
            <a:endParaRPr kumimoji="0" lang="da-DK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Pladsholder til indhold 4"/>
          <p:cNvSpPr txBox="1">
            <a:spLocks/>
          </p:cNvSpPr>
          <p:nvPr/>
        </p:nvSpPr>
        <p:spPr bwMode="auto">
          <a:xfrm>
            <a:off x="5066729" y="2060848"/>
            <a:ext cx="4041775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Ejendomsretten går over til køber med det samme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Forbud mod pant i kreditkøb, jf. KAL § 21 – pantet er ugyldigt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Forbuddet gælder også trepartsforhold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Pant kan tages af långiver i et fritstående lån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Læs mere om pant i kap 21</a:t>
            </a:r>
          </a:p>
        </p:txBody>
      </p:sp>
    </p:spTree>
    <p:extLst>
      <p:ext uri="{BB962C8B-B14F-4D97-AF65-F5344CB8AC3E}">
        <p14:creationId xmlns:p14="http://schemas.microsoft.com/office/powerpoint/2010/main" val="2358016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720849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6. Køber misligholder kreditaftalen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1008112" y="1639888"/>
            <a:ext cx="794233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Opsigelse af en kreditkøbsaftale, jf. KAL § 29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Kreditgiver kan kun opsige hele aftalen, hvis forbrugeren er i kvalificeret misligholdelse, dvs. køber skal være i restance i mindst 30 dage og: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Restancen skal udgøre mindst 1/10 af det samlede beløb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Hvis flere afdrag mangler at blive betalt, skal de tilsammen udgøre mindst 1/20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Hele restgælden er i restance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a-DK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24356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683568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Køber misligholder kreditaftalen</a:t>
            </a:r>
            <a:br>
              <a:rPr kumimoji="0" lang="da-DK" sz="3600" b="1" i="0" u="none" strike="noStrike" kern="1200" cap="none" spc="0" normalizeH="0" baseline="0" noProof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da-DK" sz="3600" b="1" i="0" u="none" strike="noStrike" kern="1200" cap="none" spc="0" normalizeH="0" baseline="0" noProof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6.2 Køb med ejendomsforbehold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970831" y="1639888"/>
            <a:ext cx="7942337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HR: </a:t>
            </a: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Er kreditaftalen opsagt kan sælger med ejendomsforbehold tage aktivet tilbage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U:</a:t>
            </a: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Aktiver omfattet af trangsbeneficiet kan ikke tages tilbage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a-DK" sz="2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HR: </a:t>
            </a: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Sælger kan kun blive fyldestgjort i det solgte aktiv uden mulighed for at få betalt en evt. restgæld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U: </a:t>
            </a: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Har køber misligholdt aktivet eller lagt hindringer i vejen for </a:t>
            </a:r>
            <a:r>
              <a:rPr kumimoji="0" lang="da-DK" sz="2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tilbagetagelsen</a:t>
            </a: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kan sælger kræve restgælden betalt</a:t>
            </a:r>
            <a:endParaRPr kumimoji="0" lang="da-DK" sz="2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a-DK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0901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662880" y="116632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Køber misligholder kreditaftalen</a:t>
            </a:r>
            <a:b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6.3 Køb uden ejendomsforbehold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936104" y="1340768"/>
            <a:ext cx="8388424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HR: </a:t>
            </a: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Er kreditaftalen opsagt kan sælger uden ejendomsforbehold få udlæg i alle købers aktiver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U:</a:t>
            </a: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Fogedretten kan henvise sælger til at tage det solgte tilbage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 sælger uden ejendomsforbehold kan kræve hele restgælden betalt uanset værdien af det solgte aktiv</a:t>
            </a:r>
            <a:b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da-DK" sz="1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Køb med ugyldigt ejendomsforbehold: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Sælger kan: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Ikke få aktivet tilbage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Kun kræve gæld udover aktivets værdi tilbagebetalt, hvis køber har misligholdt aktivet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a-DK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6632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4"/>
          <p:cNvSpPr txBox="1">
            <a:spLocks/>
          </p:cNvSpPr>
          <p:nvPr/>
        </p:nvSpPr>
        <p:spPr>
          <a:xfrm>
            <a:off x="878904" y="485800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Kreditaftaler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kapitel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16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Pladsholder til indhold 5"/>
          <p:cNvSpPr>
            <a:spLocks noGrp="1"/>
          </p:cNvSpPr>
          <p:nvPr>
            <p:ph idx="4294967295"/>
          </p:nvPr>
        </p:nvSpPr>
        <p:spPr>
          <a:xfrm>
            <a:off x="1177280" y="1556792"/>
            <a:ext cx="7931224" cy="4525963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b="1" dirty="0"/>
              <a:t>I kapitel 16 gennemgås</a:t>
            </a:r>
            <a:r>
              <a:rPr lang="da-DK" dirty="0"/>
              <a:t>:</a:t>
            </a:r>
          </a:p>
          <a:p>
            <a:pPr eaLnBrk="1" hangingPunct="1"/>
            <a:r>
              <a:rPr lang="da-DK" dirty="0"/>
              <a:t>Krav til kreditaftaler</a:t>
            </a:r>
          </a:p>
          <a:p>
            <a:pPr eaLnBrk="1" hangingPunct="1"/>
            <a:r>
              <a:rPr lang="da-DK" dirty="0"/>
              <a:t>Trepartsforhold</a:t>
            </a:r>
          </a:p>
          <a:p>
            <a:pPr eaLnBrk="1" hangingPunct="1"/>
            <a:r>
              <a:rPr lang="da-DK" dirty="0"/>
              <a:t>Køb med ejendomsforbehold</a:t>
            </a:r>
          </a:p>
          <a:p>
            <a:pPr eaLnBrk="1" hangingPunct="1"/>
            <a:r>
              <a:rPr lang="da-DK" dirty="0"/>
              <a:t>Forbud mod pantsætning</a:t>
            </a:r>
          </a:p>
          <a:p>
            <a:pPr eaLnBrk="1" hangingPunct="1"/>
            <a:r>
              <a:rPr lang="da-DK" dirty="0"/>
              <a:t>Køber misligholder kreditaftalen</a:t>
            </a:r>
          </a:p>
          <a:p>
            <a:pPr eaLnBrk="1" hangingPunct="1">
              <a:buFont typeface="Arial" charset="0"/>
              <a:buNone/>
            </a:pPr>
            <a:r>
              <a:rPr lang="da-DK" sz="2400" dirty="0"/>
              <a:t>(Aftaleloven - se kapitel 3)</a:t>
            </a:r>
          </a:p>
          <a:p>
            <a:pPr eaLnBrk="1" hangingPunct="1">
              <a:buFont typeface="Arial" charset="0"/>
              <a:buNone/>
            </a:pPr>
            <a:r>
              <a:rPr lang="da-DK" sz="2400" dirty="0"/>
              <a:t>(Forbrugeraftaler – se kapitel 5)</a:t>
            </a:r>
          </a:p>
        </p:txBody>
      </p:sp>
    </p:spTree>
    <p:extLst>
      <p:ext uri="{BB962C8B-B14F-4D97-AF65-F5344CB8AC3E}">
        <p14:creationId xmlns:p14="http://schemas.microsoft.com/office/powerpoint/2010/main" val="1409049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da-DK" sz="3600" b="1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Kreditaftaleloven </a:t>
            </a:r>
            <a:br>
              <a:rPr lang="da-DK" sz="3600" b="1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</a:br>
            <a:r>
              <a:rPr lang="da-DK" sz="3600" b="1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1. Anvendelse og ord</a:t>
            </a: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61256" y="1600200"/>
            <a:ext cx="7931224" cy="4525963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da-DK" sz="2400" dirty="0"/>
              <a:t>Kreditaftaleloven anvendes i de fleste aftaler om lån, kredit eller køb på kredit</a:t>
            </a:r>
          </a:p>
          <a:p>
            <a:pPr eaLnBrk="1" hangingPunct="1"/>
            <a:r>
              <a:rPr lang="da-DK" sz="2400" dirty="0"/>
              <a:t>Lovens anvendes både i forbrugerkøb, handelskøb og civilkøb</a:t>
            </a:r>
          </a:p>
          <a:p>
            <a:pPr eaLnBrk="1" hangingPunct="1"/>
            <a:r>
              <a:rPr lang="da-DK" sz="2400" dirty="0"/>
              <a:t>Ordet ”</a:t>
            </a:r>
            <a:r>
              <a:rPr lang="da-DK" sz="2400" b="1" dirty="0"/>
              <a:t>kreditaftale</a:t>
            </a:r>
            <a:r>
              <a:rPr lang="da-DK" sz="2400" dirty="0"/>
              <a:t>” er defineret i KAL § 4, stk. 1, nr. 3:</a:t>
            </a:r>
          </a:p>
          <a:p>
            <a:pPr lvl="1" eaLnBrk="1" hangingPunct="1"/>
            <a:r>
              <a:rPr lang="da-DK" sz="2400" dirty="0"/>
              <a:t>”En aftale, hvorved en kreditgiver yder  eller giver tilsagn om at yde kredit…”</a:t>
            </a:r>
          </a:p>
          <a:p>
            <a:pPr lvl="1" eaLnBrk="1" hangingPunct="1"/>
            <a:r>
              <a:rPr lang="da-DK" sz="2400" dirty="0"/>
              <a:t>Lån og kreditkøb </a:t>
            </a:r>
            <a:r>
              <a:rPr lang="da-DK" sz="1800" dirty="0"/>
              <a:t>(se fig. 16.1 og 16.2)</a:t>
            </a:r>
          </a:p>
          <a:p>
            <a:pPr eaLnBrk="1" hangingPunct="1"/>
            <a:r>
              <a:rPr lang="da-DK" sz="2400" dirty="0"/>
              <a:t>En kreditaftale kan indgås via en kreditformidler</a:t>
            </a:r>
            <a:br>
              <a:rPr lang="da-DK" sz="2400" dirty="0"/>
            </a:br>
            <a:r>
              <a:rPr lang="da-DK" sz="1800" dirty="0"/>
              <a:t>(se fig. 16.3)</a:t>
            </a:r>
          </a:p>
          <a:p>
            <a:pPr eaLnBrk="1" hangingPunct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67017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2. </a:t>
            </a:r>
            <a:r>
              <a:rPr lang="en-GB" sz="3600" b="1" dirty="0" err="1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Krav</a:t>
            </a:r>
            <a:r>
              <a:rPr lang="en-GB" sz="3600" b="1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 </a:t>
            </a:r>
            <a:r>
              <a:rPr lang="en-GB" sz="3600" b="1" dirty="0" err="1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til</a:t>
            </a:r>
            <a:r>
              <a:rPr lang="en-GB" sz="3600" b="1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 </a:t>
            </a:r>
            <a:r>
              <a:rPr lang="en-GB" sz="3600" b="1" dirty="0" err="1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kreditaftalen</a:t>
            </a:r>
            <a:r>
              <a:rPr lang="en-GB" sz="3600" b="1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 </a:t>
            </a:r>
            <a:br>
              <a:rPr lang="en-GB" sz="3600" b="1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</a:br>
            <a:endParaRPr lang="en-GB" sz="3600" b="1" dirty="0">
              <a:solidFill>
                <a:srgbClr val="4F81BD">
                  <a:lumMod val="75000"/>
                </a:srgbClr>
              </a:solidFill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755576" y="1125537"/>
            <a:ext cx="7931224" cy="5192431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da-DK" sz="2400" dirty="0"/>
              <a:t>Før kreditaftalen indgås skal en forbruger have oplysninger om vilkår og omkostninger på et varigt medie (fx papir, </a:t>
            </a:r>
            <a:r>
              <a:rPr lang="da-DK" sz="2400" dirty="0" err="1"/>
              <a:t>CD-rom</a:t>
            </a:r>
            <a:r>
              <a:rPr lang="da-DK" sz="2400" dirty="0"/>
              <a:t>, netbank)</a:t>
            </a:r>
          </a:p>
          <a:p>
            <a:pPr eaLnBrk="1" hangingPunct="1"/>
            <a:r>
              <a:rPr lang="da-DK" sz="2400" dirty="0"/>
              <a:t>Kreditgiver skal bl.a. oplyse om ÅOP (årlige omkostninger i procent)</a:t>
            </a:r>
          </a:p>
          <a:p>
            <a:pPr eaLnBrk="1" hangingPunct="1"/>
            <a:r>
              <a:rPr lang="da-DK" sz="2400" dirty="0"/>
              <a:t>Kreditaftalen skal indgås på varigt medie og opfylde tilsvarende oplysningskrav</a:t>
            </a:r>
          </a:p>
          <a:p>
            <a:pPr eaLnBrk="1" hangingPunct="1"/>
            <a:r>
              <a:rPr lang="da-DK" sz="2400" dirty="0"/>
              <a:t>Opfylder kreditgiver ikke oplysningspligten:</a:t>
            </a:r>
          </a:p>
          <a:p>
            <a:pPr lvl="1" eaLnBrk="1" hangingPunct="1"/>
            <a:r>
              <a:rPr lang="da-DK" sz="2400" dirty="0"/>
              <a:t>Skal forbrugeren evt. betale færre omkostninger</a:t>
            </a:r>
          </a:p>
          <a:p>
            <a:pPr lvl="1" eaLnBrk="1" hangingPunct="1"/>
            <a:r>
              <a:rPr lang="da-DK" sz="2400" dirty="0"/>
              <a:t>Løber fortrydelsesretten først fra oplysningspligten er opfyldt</a:t>
            </a:r>
          </a:p>
          <a:p>
            <a:pPr lvl="1" eaLnBrk="1" hangingPunct="1"/>
            <a:r>
              <a:rPr lang="da-DK" sz="2400" dirty="0"/>
              <a:t>Kreditgiver kan blive pålagt en bøde</a:t>
            </a:r>
          </a:p>
        </p:txBody>
      </p:sp>
    </p:spTree>
    <p:extLst>
      <p:ext uri="{BB962C8B-B14F-4D97-AF65-F5344CB8AC3E}">
        <p14:creationId xmlns:p14="http://schemas.microsoft.com/office/powerpoint/2010/main" val="2797759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2. </a:t>
            </a:r>
            <a:r>
              <a:rPr lang="en-GB" sz="3600" b="1" dirty="0" err="1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Krav</a:t>
            </a:r>
            <a:r>
              <a:rPr lang="en-GB" sz="3600" b="1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 </a:t>
            </a:r>
            <a:r>
              <a:rPr lang="en-GB" sz="3600" b="1" dirty="0" err="1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til</a:t>
            </a:r>
            <a:r>
              <a:rPr lang="en-GB" sz="3600" b="1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 </a:t>
            </a:r>
            <a:r>
              <a:rPr lang="en-GB" sz="3600" b="1" dirty="0" err="1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kreditaftalen</a:t>
            </a:r>
            <a:r>
              <a:rPr lang="en-GB" sz="3600" b="1" dirty="0">
                <a:solidFill>
                  <a:srgbClr val="4F81BD">
                    <a:lumMod val="75000"/>
                  </a:srgbClr>
                </a:solidFill>
                <a:latin typeface="Arial" charset="0"/>
                <a:ea typeface="+mj-ea"/>
                <a:cs typeface="Arial" charset="0"/>
              </a:rPr>
              <a:t> </a:t>
            </a:r>
            <a:br>
              <a:rPr lang="en-GB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endParaRPr lang="en-GB" sz="3600" dirty="0"/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961256" y="1052736"/>
            <a:ext cx="7931224" cy="4525962"/>
          </a:xfrm>
        </p:spPr>
        <p:txBody>
          <a:bodyPr/>
          <a:lstStyle/>
          <a:p>
            <a:pPr eaLnBrk="1" hangingPunct="1"/>
            <a:r>
              <a:rPr lang="da-DK" sz="2400" dirty="0"/>
              <a:t>Kreditgiver skal vurdere forbrugerens kreditværdighed før kreditaftalen bliver indgået</a:t>
            </a:r>
          </a:p>
          <a:p>
            <a:pPr eaLnBrk="1" hangingPunct="1"/>
            <a:r>
              <a:rPr lang="da-DK" sz="2400" dirty="0"/>
              <a:t>I forbindelse med optagelse af realkreditlån har forbrugeren krav på en 7 dages acceptfrist, jf. KAL § 7d</a:t>
            </a:r>
          </a:p>
          <a:p>
            <a:pPr eaLnBrk="1" hangingPunct="1"/>
            <a:r>
              <a:rPr lang="da-DK" sz="2400" dirty="0"/>
              <a:t>Et kortfristet forbrugslån kræver at forbruger afventer mindst 48 timer med at acceptere tilbuddet, jf. KAL § 8c</a:t>
            </a:r>
          </a:p>
          <a:p>
            <a:pPr eaLnBrk="1" hangingPunct="1"/>
            <a:r>
              <a:rPr lang="da-DK" sz="2400" dirty="0"/>
              <a:t>Forbrugeren har ret til at fortryde en kreditaftale, jf. KAL § 19</a:t>
            </a:r>
          </a:p>
          <a:p>
            <a:pPr eaLnBrk="1" hangingPunct="1"/>
            <a:r>
              <a:rPr lang="da-DK" sz="2400" dirty="0"/>
              <a:t>En forbruger har altid ret til at indfri lånet før tid og dermed spare yderligere renteudgifter</a:t>
            </a:r>
          </a:p>
          <a:p>
            <a:pPr lvl="1" eaLnBrk="1" hangingPunct="1"/>
            <a:r>
              <a:rPr lang="da-DK" sz="2400" dirty="0"/>
              <a:t>Undtaget pantebreve med pant i fast ejendom</a:t>
            </a:r>
          </a:p>
          <a:p>
            <a:pPr eaLnBrk="1" hangingPunct="1"/>
            <a:r>
              <a:rPr lang="da-DK" sz="2400" dirty="0"/>
              <a:t>Urimelige vilkår kan blive tilsidesat</a:t>
            </a:r>
          </a:p>
        </p:txBody>
      </p:sp>
    </p:spTree>
    <p:extLst>
      <p:ext uri="{BB962C8B-B14F-4D97-AF65-F5344CB8AC3E}">
        <p14:creationId xmlns:p14="http://schemas.microsoft.com/office/powerpoint/2010/main" val="2918935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3.Trepartsforhold</a:t>
            </a:r>
            <a:b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j-ea"/>
                <a:cs typeface="Arial" charset="0"/>
              </a:rPr>
            </a:b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5" name="Pladsholder til indhold 5"/>
          <p:cNvSpPr txBox="1">
            <a:spLocks/>
          </p:cNvSpPr>
          <p:nvPr/>
        </p:nvSpPr>
        <p:spPr bwMode="auto">
          <a:xfrm>
            <a:off x="4128963" y="1600200"/>
            <a:ext cx="48355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Lånesituationer med tre parter:</a:t>
            </a: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kumimoji="0" lang="da-DK" sz="26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Oprindeligt trepartsforhold</a:t>
            </a: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kumimoji="0" lang="da-DK" sz="26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Efterfølgende trepartsforhold</a:t>
            </a: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AutoNum type="arabicPeriod"/>
              <a:tabLst/>
              <a:defRPr/>
            </a:pPr>
            <a:r>
              <a:rPr kumimoji="0" lang="da-DK" sz="26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Fritstående lån</a:t>
            </a: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a-DK" sz="26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da-DK" sz="2600" b="1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	Vigtigt at skelne mellem de tre situationer for at afgøre, hvilke regler, der finder anvendelse</a:t>
            </a:r>
          </a:p>
          <a:p>
            <a:pPr marL="495300" marR="0" lvl="0" indent="-4953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a-DK" sz="2200" b="1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961901" y="1628775"/>
            <a:ext cx="2879725" cy="1439863"/>
          </a:xfrm>
          <a:prstGeom prst="rightArrowCallout">
            <a:avLst>
              <a:gd name="adj1" fmla="val 25000"/>
              <a:gd name="adj2" fmla="val 25000"/>
              <a:gd name="adj3" fmla="val 33333"/>
              <a:gd name="adj4" fmla="val 66667"/>
            </a:avLst>
          </a:prstGeom>
          <a:solidFill>
            <a:srgbClr val="4F81BD">
              <a:lumMod val="75000"/>
            </a:srgbClr>
          </a:solidFill>
          <a:ln w="9525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</a:rPr>
              <a:t>Kun de to første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</a:rPr>
              <a:t>er trepartsforhold</a:t>
            </a:r>
            <a:r>
              <a:rPr kumimoji="0" lang="da-DK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3703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Trepartsforhold</a:t>
            </a:r>
            <a:b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Oprindeligt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trepartsforhold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Pladsholder til indhold 5"/>
          <p:cNvSpPr txBox="1">
            <a:spLocks/>
          </p:cNvSpPr>
          <p:nvPr/>
        </p:nvSpPr>
        <p:spPr bwMode="auto">
          <a:xfrm>
            <a:off x="961256" y="1639888"/>
            <a:ext cx="800323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Forbrugeren opnår lån hos en tredjemand gennem en kreditformidler, jf. KAL § 4, stk. 1, nr. 15 litra b</a:t>
            </a:r>
            <a:b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da-DK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(Se fig. 16.4)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Typisk situation: Forbruger køber en vare i en butik og indgår i butikken en låneaftale med en kreditgiver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Hvis varen er mangelfuld kan forbrugeren gøre krav </a:t>
            </a:r>
            <a:b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gældende overfor finansieringsselskabet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Kreditgiver kan få </a:t>
            </a:r>
            <a:r>
              <a:rPr kumimoji="0" lang="da-DK" sz="2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ejendomsforbehold</a:t>
            </a:r>
            <a:r>
              <a:rPr kumimoji="0" lang="da-DK" sz="2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 det solgte men ikke pant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a-DK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 rot="6155968">
            <a:off x="5515196" y="4650285"/>
            <a:ext cx="1549302" cy="2309958"/>
          </a:xfrm>
          <a:prstGeom prst="cloudCallout">
            <a:avLst>
              <a:gd name="adj1" fmla="val -19009"/>
              <a:gd name="adj2" fmla="val 83532"/>
            </a:avLst>
          </a:prstGeom>
          <a:solidFill>
            <a:schemeClr val="accent1">
              <a:lumMod val="75000"/>
            </a:schemeClr>
          </a:solidFill>
          <a:ln w="9525">
            <a:solidFill>
              <a:sysClr val="windowText" lastClr="000000"/>
            </a:solidFill>
            <a:round/>
            <a:headEnd/>
            <a:tailEnd/>
          </a:ln>
        </p:spPr>
        <p:txBody>
          <a:bodyPr rot="10800000" vert="eaVert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</a:rPr>
              <a:t>Ejendoms-forbehold bliver gennemgået senere</a:t>
            </a:r>
          </a:p>
        </p:txBody>
      </p:sp>
    </p:spTree>
    <p:extLst>
      <p:ext uri="{BB962C8B-B14F-4D97-AF65-F5344CB8AC3E}">
        <p14:creationId xmlns:p14="http://schemas.microsoft.com/office/powerpoint/2010/main" val="2313974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612329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3. Trepartsforhold</a:t>
            </a:r>
            <a:br>
              <a:rPr kumimoji="0" lang="da-DK" sz="3600" b="1" i="0" u="none" strike="noStrike" kern="1200" cap="none" spc="0" normalizeH="0" baseline="0" noProof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da-DK" sz="3600" b="1" i="0" u="none" strike="noStrike" kern="1200" cap="none" spc="0" normalizeH="0" baseline="0" noProof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Efterfølgende trepartsforhold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899592" y="1639888"/>
            <a:ext cx="828092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Forbrugeren indgår kreditaftale med sælger, jf. KAL § 4, stk. 1, nr. 15 litra a. Sælger overdrager efterfølgende aftalen til en tredjemand </a:t>
            </a:r>
            <a:r>
              <a:rPr kumimoji="0" lang="da-DK" sz="2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(Se fig. 16.5)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Typisk situation: Forbruger køber en vare i en butik og indgår en afdragsordning med butikken. Butikken sælger kravet på forbrugeren videre til et finansieringsselskab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Hvis varen er mangelfuld kan forbrugeren gøre samme krav gældende overfor finansieringsselskabet som overfor sælger </a:t>
            </a:r>
            <a:r>
              <a:rPr kumimoji="0" lang="da-DK" sz="2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(se fig. 16.7)</a:t>
            </a:r>
            <a:endParaRPr kumimoji="0" lang="da-DK" sz="26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Kreditgiver kan få ejendomsforbehold i det solgte men ikke pant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a-DK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3980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 bwMode="auto">
          <a:xfrm>
            <a:off x="468313" y="3333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3. Trepartsforhold</a:t>
            </a:r>
            <a:b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</a:br>
            <a:r>
              <a:rPr kumimoji="0" lang="da-DK" sz="36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    Fritstående lån</a:t>
            </a:r>
            <a:endParaRPr kumimoji="0" lang="da-DK" sz="3600" b="0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75000"/>
                </a:srgbClr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" name="Pladsholder til indhold 5"/>
          <p:cNvSpPr txBox="1">
            <a:spLocks/>
          </p:cNvSpPr>
          <p:nvPr/>
        </p:nvSpPr>
        <p:spPr bwMode="auto">
          <a:xfrm>
            <a:off x="755576" y="1639888"/>
            <a:ext cx="8388424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Ikke et trepartsforhold fordi sælger ikke har kontakt med långiver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Forbrugeren opnår lån hos en långiver. Låneprovenuet bliver brug til et kontantkøb </a:t>
            </a:r>
            <a:r>
              <a:rPr kumimoji="0" lang="da-DK" sz="20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(Se fig. 16.6)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Typisk situation: Forbruger optager lån i sin bank. Lånet bliver brugt til køb af fx bil. Bilsælger kender ikke til finansieringen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Hvis varen er mangelfuld kan forbrugeren ikke gøre krav </a:t>
            </a:r>
            <a:br>
              <a:rPr kumimoji="0" lang="da-DK" sz="2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da-DK" sz="2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gældende overfor banken – lånet skal tilbagebetales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da-DK" sz="2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Det er ikke et kreditkøb og banken kan få pant i bilen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da-DK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0898806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932</Words>
  <Application>Microsoft Office PowerPoint</Application>
  <PresentationFormat>Skærmshow (4:3)</PresentationFormat>
  <Paragraphs>111</Paragraphs>
  <Slides>16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16</vt:i4>
      </vt:variant>
    </vt:vector>
  </HeadingPairs>
  <TitlesOfParts>
    <vt:vector size="21" baseType="lpstr">
      <vt:lpstr>Arial</vt:lpstr>
      <vt:lpstr>Calibri</vt:lpstr>
      <vt:lpstr>Verdana</vt:lpstr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Mette Gade</cp:lastModifiedBy>
  <cp:revision>13</cp:revision>
  <dcterms:created xsi:type="dcterms:W3CDTF">2015-07-14T11:20:10Z</dcterms:created>
  <dcterms:modified xsi:type="dcterms:W3CDTF">2017-08-11T22:47:29Z</dcterms:modified>
</cp:coreProperties>
</file>