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84" r:id="rId6"/>
    <p:sldId id="285" r:id="rId7"/>
    <p:sldId id="286" r:id="rId8"/>
    <p:sldId id="291" r:id="rId9"/>
    <p:sldId id="289" r:id="rId10"/>
    <p:sldId id="294" r:id="rId11"/>
    <p:sldId id="293" r:id="rId12"/>
    <p:sldId id="287" r:id="rId13"/>
    <p:sldId id="288" r:id="rId14"/>
    <p:sldId id="292" r:id="rId15"/>
    <p:sldId id="290" r:id="rId16"/>
    <p:sldId id="295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13-08-2017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22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Tingsretlige konflikter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184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Fast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ejendom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løsøre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557338"/>
            <a:ext cx="8003232" cy="3455838"/>
          </a:xfrm>
        </p:spPr>
        <p:txBody>
          <a:bodyPr/>
          <a:lstStyle/>
          <a:p>
            <a:r>
              <a:rPr lang="da-DK" dirty="0"/>
              <a:t>Konflikter mellem rettigheder over fast ejendom (tilbehør) og rettigheder over løsøre </a:t>
            </a:r>
            <a:r>
              <a:rPr lang="da-DK" sz="1800" dirty="0"/>
              <a:t>(Se skema afsnit 4)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Særskilte rettigheder over løsøre, skal aftales før løsøret kommer ind på ejendommen og sikringsakten skal foretages med det samme</a:t>
            </a:r>
          </a:p>
          <a:p>
            <a:pPr lvl="1"/>
            <a:r>
              <a:rPr lang="da-DK" dirty="0"/>
              <a:t>TL § 37 vinder altid over virksomhedspant</a:t>
            </a:r>
          </a:p>
          <a:p>
            <a:pPr lvl="1"/>
            <a:r>
              <a:rPr lang="da-DK" dirty="0"/>
              <a:t>Ingen særskilte rettigheder over løsøre omfattet af TL § 38</a:t>
            </a:r>
          </a:p>
        </p:txBody>
      </p:sp>
    </p:spTree>
    <p:extLst>
      <p:ext uri="{BB962C8B-B14F-4D97-AF65-F5344CB8AC3E}">
        <p14:creationId xmlns:p14="http://schemas.microsoft.com/office/powerpoint/2010/main" val="482372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Kædeoverdragelse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459324"/>
            <a:ext cx="8003232" cy="2519734"/>
          </a:xfrm>
        </p:spPr>
        <p:txBody>
          <a:bodyPr/>
          <a:lstStyle/>
          <a:p>
            <a:r>
              <a:rPr lang="da-DK" sz="2800" dirty="0"/>
              <a:t>Hvis B overdrager en rettighed over et aktiv til C. </a:t>
            </a:r>
          </a:p>
          <a:p>
            <a:r>
              <a:rPr lang="da-DK" sz="2800" dirty="0"/>
              <a:t>A havde oprindeligt rettigheden over aktivet og har en indsigelse mod </a:t>
            </a:r>
            <a:r>
              <a:rPr lang="da-DK" sz="2800" dirty="0" err="1"/>
              <a:t>Bs</a:t>
            </a:r>
            <a:r>
              <a:rPr lang="da-DK" sz="2800" dirty="0"/>
              <a:t> ret.</a:t>
            </a:r>
          </a:p>
          <a:p>
            <a:r>
              <a:rPr lang="da-DK" sz="2800" dirty="0"/>
              <a:t>Nu er konflikten om rettigheden mellem A og C </a:t>
            </a:r>
            <a:r>
              <a:rPr lang="da-DK" sz="1800" dirty="0"/>
              <a:t>(Se fig. 22.7)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E834889-4683-42DF-90C4-DCB0B93BE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271" y="3782843"/>
            <a:ext cx="7182849" cy="2614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25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Kædeoverdragelse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340595"/>
            <a:ext cx="8003232" cy="4679974"/>
          </a:xfrm>
        </p:spPr>
        <p:txBody>
          <a:bodyPr/>
          <a:lstStyle/>
          <a:p>
            <a:r>
              <a:rPr lang="da-DK" sz="2400" b="1" dirty="0"/>
              <a:t>HR: </a:t>
            </a:r>
            <a:r>
              <a:rPr lang="da-DK" sz="2400" dirty="0"/>
              <a:t>Kan A gøre indsigelsen gældende overfor B, kan samme indsigelse gøres gældende overfor C</a:t>
            </a:r>
          </a:p>
          <a:p>
            <a:r>
              <a:rPr lang="da-DK" sz="2400" b="1" dirty="0"/>
              <a:t>U: </a:t>
            </a:r>
            <a:r>
              <a:rPr lang="da-DK" sz="2400" dirty="0"/>
              <a:t>C kan fortrænge As ret, hvis:</a:t>
            </a:r>
          </a:p>
          <a:p>
            <a:pPr lvl="1"/>
            <a:r>
              <a:rPr lang="da-DK" sz="2400" dirty="0"/>
              <a:t>C er aftaleerhverver</a:t>
            </a:r>
          </a:p>
          <a:p>
            <a:pPr lvl="1"/>
            <a:r>
              <a:rPr lang="da-DK" sz="2400" dirty="0"/>
              <a:t>A har ikke foretaget sikringsakt fx  tinglyst indsigelsen</a:t>
            </a:r>
          </a:p>
          <a:p>
            <a:pPr lvl="1"/>
            <a:r>
              <a:rPr lang="da-DK" sz="2400" dirty="0"/>
              <a:t>C er i god tro om indsigelsen</a:t>
            </a:r>
          </a:p>
          <a:p>
            <a:pPr lvl="1"/>
            <a:r>
              <a:rPr lang="da-DK" sz="2400" dirty="0"/>
              <a:t>C har selv foretaget sikringsakt</a:t>
            </a:r>
          </a:p>
          <a:p>
            <a:pPr lvl="1"/>
            <a:r>
              <a:rPr lang="da-DK" sz="2400" dirty="0"/>
              <a:t>As indsigelse er ikke en stærk ugyldighedsgrund</a:t>
            </a:r>
          </a:p>
          <a:p>
            <a:pPr marL="0" indent="0">
              <a:buNone/>
            </a:pPr>
            <a:endParaRPr lang="da-DK" sz="2400" dirty="0"/>
          </a:p>
          <a:p>
            <a:r>
              <a:rPr lang="da-DK" sz="2400" dirty="0"/>
              <a:t>Nogle aktivtyper behandles efter særlige regler</a:t>
            </a:r>
          </a:p>
        </p:txBody>
      </p:sp>
    </p:spTree>
    <p:extLst>
      <p:ext uri="{BB962C8B-B14F-4D97-AF65-F5344CB8AC3E}">
        <p14:creationId xmlns:p14="http://schemas.microsoft.com/office/powerpoint/2010/main" val="3960985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3.1 Fast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ejendom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899592" y="1269430"/>
            <a:ext cx="8003232" cy="4967882"/>
          </a:xfrm>
        </p:spPr>
        <p:txBody>
          <a:bodyPr/>
          <a:lstStyle/>
          <a:p>
            <a:r>
              <a:rPr lang="da-DK" sz="2800" dirty="0"/>
              <a:t>Konflikten mellem A og C løses efter TL § 27, stk. 1. </a:t>
            </a:r>
            <a:br>
              <a:rPr lang="da-DK" sz="2800" dirty="0"/>
            </a:br>
            <a:r>
              <a:rPr lang="da-DK" sz="2800" dirty="0"/>
              <a:t>C kan fortrænge As ret over ejendommen, hvis:</a:t>
            </a:r>
          </a:p>
          <a:p>
            <a:pPr lvl="2"/>
            <a:r>
              <a:rPr lang="da-DK" dirty="0"/>
              <a:t>Aftalen mellem A og B er tinglyst</a:t>
            </a:r>
          </a:p>
          <a:p>
            <a:pPr lvl="2"/>
            <a:r>
              <a:rPr lang="da-DK" dirty="0"/>
              <a:t>C er aftaleerhverver</a:t>
            </a:r>
          </a:p>
          <a:p>
            <a:pPr lvl="2"/>
            <a:r>
              <a:rPr lang="da-DK" dirty="0"/>
              <a:t>C har tinglyst sin ret</a:t>
            </a:r>
          </a:p>
          <a:p>
            <a:pPr lvl="2"/>
            <a:r>
              <a:rPr lang="da-DK" dirty="0"/>
              <a:t>C er i god tro om As ret på tidspunktet for anmeldelse til tinglysning</a:t>
            </a:r>
          </a:p>
          <a:p>
            <a:pPr lvl="2"/>
            <a:r>
              <a:rPr lang="da-DK" dirty="0"/>
              <a:t>As indsigelse ikke er en stærk ugyldighedsgrund, jf. TL § 27, stk. 2</a:t>
            </a:r>
          </a:p>
          <a:p>
            <a:r>
              <a:rPr lang="da-DK" sz="2800" dirty="0"/>
              <a:t>Hvis C mister sin ret til ejendommen efter TL § 27, stk. 2, kan han søge erstatning af staten, jf. TL § 31</a:t>
            </a:r>
          </a:p>
        </p:txBody>
      </p:sp>
    </p:spTree>
    <p:extLst>
      <p:ext uri="{BB962C8B-B14F-4D97-AF65-F5344CB8AC3E}">
        <p14:creationId xmlns:p14="http://schemas.microsoft.com/office/powerpoint/2010/main" val="2586244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Bil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484611"/>
            <a:ext cx="8003232" cy="3599854"/>
          </a:xfrm>
        </p:spPr>
        <p:txBody>
          <a:bodyPr/>
          <a:lstStyle/>
          <a:p>
            <a:r>
              <a:rPr lang="da-DK" b="1" dirty="0"/>
              <a:t>HR: </a:t>
            </a:r>
            <a:r>
              <a:rPr lang="da-DK" dirty="0"/>
              <a:t>Konflikten mellem A og C løses som udgangspunkt til As fordel. As indsigelse mod B kan også gøres gældende overfor C</a:t>
            </a:r>
          </a:p>
          <a:p>
            <a:pPr lvl="1"/>
            <a:r>
              <a:rPr lang="da-DK" b="1" dirty="0"/>
              <a:t>U1: </a:t>
            </a:r>
            <a:r>
              <a:rPr lang="da-DK" dirty="0"/>
              <a:t>Hvis A har været uforsigtig eller meget passiv overfor B, kan C fortrænge As ret</a:t>
            </a:r>
          </a:p>
          <a:p>
            <a:pPr lvl="1"/>
            <a:r>
              <a:rPr lang="da-DK" b="1" dirty="0"/>
              <a:t>U2: </a:t>
            </a:r>
            <a:r>
              <a:rPr lang="da-DK" dirty="0"/>
              <a:t>Hvis A har ejendomsforbehold i bilen men ikke tinglyst det, vil C fortrænge As ejendomsforbehold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290275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Løsøre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494606"/>
            <a:ext cx="8003232" cy="4021907"/>
          </a:xfrm>
        </p:spPr>
        <p:txBody>
          <a:bodyPr/>
          <a:lstStyle/>
          <a:p>
            <a:r>
              <a:rPr lang="da-DK" b="1"/>
              <a:t>HR</a:t>
            </a:r>
            <a:r>
              <a:rPr lang="da-DK" b="1" dirty="0"/>
              <a:t>: </a:t>
            </a:r>
            <a:r>
              <a:rPr lang="da-DK" dirty="0"/>
              <a:t>Konflikten mellem A og C løses som udgangspunkt til As fordel. As indsigelse mod B kan også gøres gældende overfor C</a:t>
            </a:r>
          </a:p>
          <a:p>
            <a:pPr lvl="1"/>
            <a:r>
              <a:rPr lang="da-DK" b="1" dirty="0"/>
              <a:t>U1: </a:t>
            </a:r>
            <a:r>
              <a:rPr lang="da-DK" dirty="0"/>
              <a:t>Hvis A har været uforsigtig eller meget passiv overfor B, kan C fortrænge As ret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b="1" dirty="0"/>
              <a:t>Ejendomsforbehold</a:t>
            </a:r>
            <a:r>
              <a:rPr lang="da-DK" dirty="0"/>
              <a:t> i løsøre skal som udgangspunkt respekteres af senere rettighedshavere – selvom det ikke er tinglyst</a:t>
            </a:r>
          </a:p>
        </p:txBody>
      </p:sp>
    </p:spTree>
    <p:extLst>
      <p:ext uri="{BB962C8B-B14F-4D97-AF65-F5344CB8AC3E}">
        <p14:creationId xmlns:p14="http://schemas.microsoft.com/office/powerpoint/2010/main" val="314095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1022920" y="557808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Tingsretlige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22</a:t>
            </a:r>
            <a:endParaRPr lang="en-GB" sz="3600" dirty="0"/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600201"/>
            <a:ext cx="7931224" cy="3124944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22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Parter og forskellige rettighedskonflikter</a:t>
            </a:r>
          </a:p>
          <a:p>
            <a:pPr eaLnBrk="1" hangingPunct="1"/>
            <a:r>
              <a:rPr lang="da-DK" dirty="0"/>
              <a:t>Dobbeltoverdragelser</a:t>
            </a:r>
          </a:p>
          <a:p>
            <a:pPr lvl="1"/>
            <a:r>
              <a:rPr lang="da-DK" dirty="0"/>
              <a:t>Fast ejendom</a:t>
            </a:r>
          </a:p>
          <a:p>
            <a:pPr lvl="1"/>
            <a:r>
              <a:rPr lang="da-DK" dirty="0"/>
              <a:t>Bil</a:t>
            </a:r>
          </a:p>
          <a:p>
            <a:pPr lvl="1"/>
            <a:r>
              <a:rPr lang="da-DK" dirty="0"/>
              <a:t>Løsøre</a:t>
            </a:r>
          </a:p>
          <a:p>
            <a:pPr lvl="1"/>
            <a:r>
              <a:rPr lang="da-DK" dirty="0"/>
              <a:t>Børsnoterede værdipapirer</a:t>
            </a:r>
          </a:p>
          <a:p>
            <a:r>
              <a:rPr lang="da-DK" dirty="0"/>
              <a:t>Kædeoverdragelse</a:t>
            </a:r>
          </a:p>
        </p:txBody>
      </p:sp>
    </p:spTree>
    <p:extLst>
      <p:ext uri="{BB962C8B-B14F-4D97-AF65-F5344CB8AC3E}">
        <p14:creationId xmlns:p14="http://schemas.microsoft.com/office/powerpoint/2010/main" val="25686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Parter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forskellige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rettighedskonflikter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340768"/>
            <a:ext cx="8003232" cy="3887886"/>
          </a:xfrm>
        </p:spPr>
        <p:txBody>
          <a:bodyPr/>
          <a:lstStyle/>
          <a:p>
            <a:r>
              <a:rPr lang="da-DK" sz="2400" b="1" dirty="0"/>
              <a:t>Aftaleerhverver</a:t>
            </a:r>
            <a:r>
              <a:rPr lang="da-DK" sz="2400" dirty="0"/>
              <a:t> har indgået en aftale om overdragelse af aktivet fx salg eller pantsætning</a:t>
            </a:r>
          </a:p>
          <a:p>
            <a:r>
              <a:rPr lang="da-DK" sz="2400" b="1" dirty="0"/>
              <a:t>Retsforfølgende kreditor</a:t>
            </a:r>
            <a:r>
              <a:rPr lang="da-DK" sz="2400" dirty="0"/>
              <a:t> tvinger sit krav igennem uden aftale fx udlæg</a:t>
            </a:r>
          </a:p>
          <a:p>
            <a:r>
              <a:rPr lang="da-DK" sz="2400" b="1" dirty="0"/>
              <a:t>Arv</a:t>
            </a:r>
            <a:r>
              <a:rPr lang="da-DK" sz="2400" dirty="0"/>
              <a:t>  - en arving er hverken aftaleerhverver eller retsforfølgende kreditor</a:t>
            </a:r>
          </a:p>
          <a:p>
            <a:r>
              <a:rPr lang="da-DK" sz="2400" b="1" dirty="0"/>
              <a:t>Lovbestemt pant</a:t>
            </a:r>
            <a:r>
              <a:rPr lang="da-DK" sz="2400" dirty="0"/>
              <a:t> er fx Skats førsteprioritet til ejendomsskat, jf. TL § 4</a:t>
            </a:r>
          </a:p>
          <a:p>
            <a:r>
              <a:rPr lang="da-DK" sz="2400" b="1" dirty="0"/>
              <a:t>Dobbeltoverdragelse</a:t>
            </a:r>
            <a:r>
              <a:rPr lang="da-DK" sz="2400" dirty="0"/>
              <a:t> – når samme rettighedshaver disponerer over samme ret mere end en gang</a:t>
            </a:r>
          </a:p>
          <a:p>
            <a:r>
              <a:rPr lang="da-DK" sz="2400" b="1" dirty="0"/>
              <a:t>Kædeoverdragelse </a:t>
            </a:r>
            <a:r>
              <a:rPr lang="da-DK" sz="2400" dirty="0"/>
              <a:t>– når rettigheden først overdrages til B, som overdrager den videre til C</a:t>
            </a:r>
          </a:p>
          <a:p>
            <a:endParaRPr lang="da-DK" sz="2800" dirty="0"/>
          </a:p>
          <a:p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Parter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forskellige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rettighedskonflikter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15616" y="1340768"/>
            <a:ext cx="7931224" cy="3743870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Hvem har ret til den pågældende rettighed i tilfælde af konflikt?</a:t>
            </a:r>
            <a:br>
              <a:rPr lang="da-DK" dirty="0"/>
            </a:br>
            <a:endParaRPr lang="da-DK" dirty="0"/>
          </a:p>
          <a:p>
            <a:pPr>
              <a:buFont typeface="Arial" charset="0"/>
              <a:buNone/>
            </a:pPr>
            <a:r>
              <a:rPr lang="da-DK" sz="2800" b="1" dirty="0"/>
              <a:t>Følgende skal afklares, før konflikten kan løses:</a:t>
            </a:r>
          </a:p>
          <a:p>
            <a:r>
              <a:rPr lang="da-DK" sz="2800" dirty="0"/>
              <a:t>Aktivtype</a:t>
            </a:r>
          </a:p>
          <a:p>
            <a:r>
              <a:rPr lang="da-DK" sz="2800" dirty="0"/>
              <a:t>Rettighedstype</a:t>
            </a:r>
          </a:p>
          <a:p>
            <a:r>
              <a:rPr lang="da-DK" sz="2800" dirty="0"/>
              <a:t>Sikringsakt</a:t>
            </a:r>
          </a:p>
          <a:p>
            <a:r>
              <a:rPr lang="da-DK" sz="2800" dirty="0"/>
              <a:t>Type af konflikt</a:t>
            </a:r>
          </a:p>
        </p:txBody>
      </p:sp>
    </p:spTree>
    <p:extLst>
      <p:ext uri="{BB962C8B-B14F-4D97-AF65-F5344CB8AC3E}">
        <p14:creationId xmlns:p14="http://schemas.microsoft.com/office/powerpoint/2010/main" val="389780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Dobbeltoverdragelse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05272" y="1340768"/>
            <a:ext cx="7859216" cy="2303710"/>
          </a:xfrm>
        </p:spPr>
        <p:txBody>
          <a:bodyPr/>
          <a:lstStyle/>
          <a:p>
            <a:r>
              <a:rPr lang="da-DK" sz="2800" dirty="0"/>
              <a:t>Hvis en rettighedshaver (A) disponerer mere end en gang over den samme rettighed, er der en rettighedskonflikt mellem de to erhververe (B og C)</a:t>
            </a:r>
            <a:br>
              <a:rPr lang="da-DK" sz="2800" dirty="0"/>
            </a:br>
            <a:r>
              <a:rPr lang="da-DK" sz="1800" dirty="0"/>
              <a:t>(se fig. 22.2)</a:t>
            </a:r>
            <a:br>
              <a:rPr lang="da-DK" sz="1800" dirty="0"/>
            </a:br>
            <a:endParaRPr lang="da-DK" sz="1800" dirty="0"/>
          </a:p>
          <a:p>
            <a:pPr>
              <a:buFont typeface="Arial" charset="0"/>
              <a:buNone/>
            </a:pPr>
            <a:endParaRPr lang="da-DK" sz="24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BD8E95B-B269-44EF-A1E2-2EA59C364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487" y="3501008"/>
            <a:ext cx="7220961" cy="2710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98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5.1 Dobbeltoverdragelse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340595"/>
            <a:ext cx="8003232" cy="4823990"/>
          </a:xfrm>
        </p:spPr>
        <p:txBody>
          <a:bodyPr/>
          <a:lstStyle/>
          <a:p>
            <a:r>
              <a:rPr lang="da-DK" sz="2400" b="1" dirty="0"/>
              <a:t>HR:</a:t>
            </a:r>
            <a:r>
              <a:rPr lang="da-DK" sz="2400" dirty="0"/>
              <a:t> </a:t>
            </a:r>
            <a:r>
              <a:rPr lang="da-DK" sz="2400" b="1" dirty="0"/>
              <a:t>Først i tid bedst i ret</a:t>
            </a:r>
            <a:r>
              <a:rPr lang="da-DK" sz="2400" dirty="0"/>
              <a:t> – B fik en rettighed over aktivet før C gjorde, og derfor har B som udgangspunkt bedst ret</a:t>
            </a:r>
          </a:p>
          <a:p>
            <a:pPr marL="0" indent="0">
              <a:buNone/>
            </a:pPr>
            <a:endParaRPr lang="da-DK" sz="2400" dirty="0"/>
          </a:p>
          <a:p>
            <a:r>
              <a:rPr lang="da-DK" sz="2400" b="1" dirty="0"/>
              <a:t>U:</a:t>
            </a:r>
            <a:r>
              <a:rPr lang="da-DK" sz="2400" dirty="0"/>
              <a:t> C kan fortrænge </a:t>
            </a:r>
            <a:r>
              <a:rPr lang="da-DK" sz="2400" dirty="0" err="1"/>
              <a:t>Bs</a:t>
            </a:r>
            <a:r>
              <a:rPr lang="da-DK" sz="2400" dirty="0"/>
              <a:t> ret, hvis:</a:t>
            </a:r>
          </a:p>
          <a:p>
            <a:pPr lvl="1"/>
            <a:r>
              <a:rPr lang="da-DK" sz="2400" dirty="0"/>
              <a:t>B ikke har foretaget sin sikringsakt</a:t>
            </a:r>
          </a:p>
          <a:p>
            <a:pPr lvl="1"/>
            <a:r>
              <a:rPr lang="da-DK" sz="2400" dirty="0"/>
              <a:t>C har selv foretaget sikringsakt</a:t>
            </a:r>
          </a:p>
          <a:p>
            <a:pPr lvl="1"/>
            <a:r>
              <a:rPr lang="da-DK" sz="2400" dirty="0"/>
              <a:t>Er C aftaleerhverver, skal C være i god tro om </a:t>
            </a:r>
            <a:r>
              <a:rPr lang="da-DK" sz="2400" dirty="0" err="1"/>
              <a:t>Bs</a:t>
            </a:r>
            <a:r>
              <a:rPr lang="da-DK" sz="2400" dirty="0"/>
              <a:t> ret på det tidspunkt han foretager sikringsakten	</a:t>
            </a:r>
          </a:p>
          <a:p>
            <a:pPr marL="57150" indent="0">
              <a:buNone/>
            </a:pPr>
            <a:endParaRPr lang="da-DK" sz="2400" dirty="0"/>
          </a:p>
          <a:p>
            <a:r>
              <a:rPr lang="da-DK" sz="2400" dirty="0"/>
              <a:t>Nogle aktivtyper behandles efter særlige regler</a:t>
            </a:r>
          </a:p>
          <a:p>
            <a:pPr>
              <a:buFont typeface="Arial" charset="0"/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76460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Fast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ejendom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125290"/>
            <a:ext cx="8003232" cy="3959894"/>
          </a:xfrm>
        </p:spPr>
        <p:txBody>
          <a:bodyPr/>
          <a:lstStyle/>
          <a:p>
            <a:r>
              <a:rPr lang="da-DK" sz="3000" dirty="0"/>
              <a:t>Konflikten mellem B og C skal løses efter TL § 1, stk. 2</a:t>
            </a:r>
            <a:r>
              <a:rPr lang="da-DK" sz="1600" dirty="0"/>
              <a:t>(se fig. 22.3)</a:t>
            </a:r>
            <a:r>
              <a:rPr lang="da-DK" sz="3000" dirty="0"/>
              <a:t>:</a:t>
            </a:r>
          </a:p>
          <a:p>
            <a:pPr lvl="1"/>
            <a:r>
              <a:rPr lang="da-DK" sz="2600" b="1" dirty="0"/>
              <a:t>HR: Først i tid bedst i ret</a:t>
            </a:r>
            <a:r>
              <a:rPr lang="da-DK" sz="2600" dirty="0"/>
              <a:t> – B har indgået aftalen med A først og har derfor først fået rettighed over ejendommen</a:t>
            </a:r>
            <a:endParaRPr lang="da-DK" sz="2600" b="1" dirty="0"/>
          </a:p>
          <a:p>
            <a:pPr lvl="1"/>
            <a:r>
              <a:rPr lang="da-DK" sz="2600" b="1" dirty="0"/>
              <a:t>U: </a:t>
            </a:r>
            <a:r>
              <a:rPr lang="da-DK" sz="2600" dirty="0"/>
              <a:t>C kan fortrænge </a:t>
            </a:r>
            <a:r>
              <a:rPr lang="da-DK" sz="2600" dirty="0" err="1"/>
              <a:t>Bs</a:t>
            </a:r>
            <a:r>
              <a:rPr lang="da-DK" sz="2600" dirty="0"/>
              <a:t> ret hvis:</a:t>
            </a:r>
          </a:p>
          <a:p>
            <a:pPr lvl="2"/>
            <a:r>
              <a:rPr lang="da-DK" sz="2600" dirty="0"/>
              <a:t>B ikke har tinglyst sin ret</a:t>
            </a:r>
          </a:p>
          <a:p>
            <a:pPr lvl="2"/>
            <a:r>
              <a:rPr lang="da-DK" sz="2600" dirty="0"/>
              <a:t>C har tinglyst sin ret</a:t>
            </a:r>
          </a:p>
          <a:p>
            <a:pPr lvl="2"/>
            <a:r>
              <a:rPr lang="da-DK" sz="2600" dirty="0"/>
              <a:t>Hvis C er aftaleerhverver skal C være i god tro om </a:t>
            </a:r>
            <a:r>
              <a:rPr lang="da-DK" sz="2600" dirty="0" err="1"/>
              <a:t>Bs</a:t>
            </a:r>
            <a:r>
              <a:rPr lang="da-DK" sz="2600" dirty="0"/>
              <a:t> ret på tidspunktet for anmeldelse til tinglysning</a:t>
            </a:r>
          </a:p>
        </p:txBody>
      </p:sp>
    </p:spTree>
    <p:extLst>
      <p:ext uri="{BB962C8B-B14F-4D97-AF65-F5344CB8AC3E}">
        <p14:creationId xmlns:p14="http://schemas.microsoft.com/office/powerpoint/2010/main" val="267881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Bil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42839" y="1268587"/>
            <a:ext cx="8003232" cy="4525962"/>
          </a:xfrm>
        </p:spPr>
        <p:txBody>
          <a:bodyPr/>
          <a:lstStyle/>
          <a:p>
            <a:r>
              <a:rPr lang="da-DK" dirty="0"/>
              <a:t>Konflikten mellem B og C skal løses afhængig af, om parterne er køber, panthaver/ har ejendomsforbehold eller er udlægshaver</a:t>
            </a:r>
          </a:p>
          <a:p>
            <a:pPr lvl="1"/>
            <a:r>
              <a:rPr lang="da-DK" dirty="0"/>
              <a:t>C kan fortrænge </a:t>
            </a:r>
            <a:r>
              <a:rPr lang="da-DK" dirty="0" err="1"/>
              <a:t>Bs</a:t>
            </a:r>
            <a:r>
              <a:rPr lang="da-DK" dirty="0"/>
              <a:t> ret:</a:t>
            </a:r>
          </a:p>
          <a:p>
            <a:pPr lvl="2"/>
            <a:r>
              <a:rPr lang="da-DK" dirty="0"/>
              <a:t>Som køber, hvis C får udleveret bilen først i god tro</a:t>
            </a:r>
            <a:r>
              <a:rPr lang="da-DK" sz="2200" dirty="0"/>
              <a:t> </a:t>
            </a:r>
            <a:r>
              <a:rPr lang="da-DK" sz="1800" dirty="0"/>
              <a:t>(se fig. 22.4)</a:t>
            </a:r>
          </a:p>
          <a:p>
            <a:pPr lvl="2"/>
            <a:r>
              <a:rPr lang="da-DK" dirty="0"/>
              <a:t>Som panthaver eller indehaver af ejendomsforbehold, hvis C først har tinglyst rettigheden i Bilbogen i god tro om Bs ret </a:t>
            </a:r>
            <a:r>
              <a:rPr lang="da-DK" sz="1800" dirty="0"/>
              <a:t>(Se fig. 22.5)</a:t>
            </a:r>
            <a:endParaRPr lang="da-DK" dirty="0"/>
          </a:p>
          <a:p>
            <a:pPr lvl="2"/>
            <a:r>
              <a:rPr lang="da-DK" dirty="0"/>
              <a:t>Som udlægshaver, hvis C først har tinglyst rettigheden i Bilbogen</a:t>
            </a:r>
          </a:p>
        </p:txBody>
      </p:sp>
    </p:spTree>
    <p:extLst>
      <p:ext uri="{BB962C8B-B14F-4D97-AF65-F5344CB8AC3E}">
        <p14:creationId xmlns:p14="http://schemas.microsoft.com/office/powerpoint/2010/main" val="38697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Løsøre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279401"/>
            <a:ext cx="8003232" cy="4957911"/>
          </a:xfrm>
        </p:spPr>
        <p:txBody>
          <a:bodyPr/>
          <a:lstStyle/>
          <a:p>
            <a:r>
              <a:rPr lang="da-DK" sz="2800" b="1" dirty="0"/>
              <a:t>HR: Først i tid bedst i ret</a:t>
            </a:r>
            <a:endParaRPr lang="da-DK" sz="2800" dirty="0"/>
          </a:p>
          <a:p>
            <a:pPr lvl="1"/>
            <a:r>
              <a:rPr lang="da-DK" sz="2000" b="1" dirty="0"/>
              <a:t>U:</a:t>
            </a:r>
            <a:r>
              <a:rPr lang="da-DK" sz="2000" dirty="0"/>
              <a:t> Pant skal tinglyses for at være beskyttet mod senere rettigheder, jf. TL § 47</a:t>
            </a:r>
          </a:p>
          <a:p>
            <a:pPr lvl="1"/>
            <a:r>
              <a:rPr lang="da-DK" sz="2000" dirty="0"/>
              <a:t>Udlæg er beskyttet uden tinglysning</a:t>
            </a:r>
          </a:p>
          <a:p>
            <a:pPr lvl="1"/>
            <a:r>
              <a:rPr lang="da-DK" sz="2000" dirty="0"/>
              <a:t>Særskilte rettigheder over løsøre skal tinglyses før det kommer ind i virksomheden, hvis der også er givet flydende pant i virksomhedens aktiver</a:t>
            </a:r>
          </a:p>
          <a:p>
            <a:pPr lvl="1"/>
            <a:r>
              <a:rPr lang="da-DK" sz="2000" dirty="0"/>
              <a:t>Køber af aktiver, som er omfattet af flydende pant, kan fortrænge panthavers ret, hvis han er i god tro om panthavers ret</a:t>
            </a:r>
          </a:p>
          <a:p>
            <a:pPr lvl="1"/>
            <a:r>
              <a:rPr lang="da-DK" sz="2000" dirty="0"/>
              <a:t>Udlæg fortrænger virksomhedspant, hvis udlægshaver har sendt meddelelse til panthaver inden tre dage.</a:t>
            </a:r>
          </a:p>
        </p:txBody>
      </p:sp>
    </p:spTree>
    <p:extLst>
      <p:ext uri="{BB962C8B-B14F-4D97-AF65-F5344CB8AC3E}">
        <p14:creationId xmlns:p14="http://schemas.microsoft.com/office/powerpoint/2010/main" val="298645877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803</Words>
  <Application>Microsoft Office PowerPoint</Application>
  <PresentationFormat>Skærmshow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22</cp:revision>
  <dcterms:created xsi:type="dcterms:W3CDTF">2015-07-14T11:20:10Z</dcterms:created>
  <dcterms:modified xsi:type="dcterms:W3CDTF">2017-08-13T16:19:59Z</dcterms:modified>
</cp:coreProperties>
</file>