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5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16-09-2013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16-09-2013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9" name="Tekstboks 4"/>
          <p:cNvSpPr txBox="1"/>
          <p:nvPr/>
        </p:nvSpPr>
        <p:spPr>
          <a:xfrm>
            <a:off x="125963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Kapitel 27</a:t>
            </a:r>
          </a:p>
          <a:p>
            <a:pPr algn="ctr"/>
            <a:r>
              <a:rPr lang="da-DK" sz="4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Bolighandel</a:t>
            </a:r>
            <a:endParaRPr lang="da-DK" sz="4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052736"/>
            <a:ext cx="810039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da-DK" sz="3200" dirty="0" smtClean="0"/>
              <a:t>Købers advokat tinglyser skøde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3200" dirty="0" smtClean="0"/>
              <a:t>Når skødet er tinglyst, kan købesummen frigives til sælger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3200" dirty="0" smtClean="0"/>
              <a:t>Købers advokat laver refusionsopgørelse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3200" dirty="0" smtClean="0"/>
              <a:t>Refusionsopgørelse er et regnskab over ejendommens løbende udgifter, som ikke kan skilles på overtagelsesdage (se eksempel side 395)</a:t>
            </a:r>
          </a:p>
          <a:p>
            <a:pPr marL="355600" indent="-355600">
              <a:buFont typeface="Arial" pitchFamily="34" charset="0"/>
              <a:buChar char="•"/>
            </a:pPr>
            <a:endParaRPr lang="da-DK" sz="2800" dirty="0"/>
          </a:p>
        </p:txBody>
      </p:sp>
      <p:sp>
        <p:nvSpPr>
          <p:cNvPr id="8" name="Tekstboks 1"/>
          <p:cNvSpPr txBox="1"/>
          <p:nvPr/>
        </p:nvSpPr>
        <p:spPr>
          <a:xfrm>
            <a:off x="759719" y="19038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2.6 Afslutning af bolighandlen</a:t>
            </a:r>
          </a:p>
        </p:txBody>
      </p:sp>
    </p:spTree>
    <p:extLst>
      <p:ext uri="{BB962C8B-B14F-4D97-AF65-F5344CB8AC3E}">
        <p14:creationId xmlns:p14="http://schemas.microsoft.com/office/powerpoint/2010/main" val="35993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322765"/>
            <a:ext cx="81003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Ejendommen er mangelfuld, hvis den er i ringere stand end køber med rimelighed kan forvente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Sælger kan mindske sit ansvar ved huseftersynsordningen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Sælger er stadig ansvarlig, hvis: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Der er ulovlige bygningsindretninger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>
                <a:cs typeface="Arial" pitchFamily="34" charset="0"/>
              </a:rPr>
              <a:t>D</a:t>
            </a:r>
            <a:r>
              <a:rPr lang="da-DK" sz="2800" dirty="0" smtClean="0">
                <a:cs typeface="Arial" pitchFamily="34" charset="0"/>
              </a:rPr>
              <a:t>er er givet en garanti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Sælger ikke har opfyldt sin loyale oplysningspligt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Er ejendommen mangelfuld, kan køber </a:t>
            </a:r>
            <a:r>
              <a:rPr lang="da-DK" sz="2800" smtClean="0">
                <a:cs typeface="Arial" pitchFamily="34" charset="0"/>
              </a:rPr>
              <a:t>gøre misligholdelsesbeføjelser </a:t>
            </a:r>
            <a:r>
              <a:rPr lang="da-DK" sz="2800" dirty="0" smtClean="0">
                <a:cs typeface="Arial" pitchFamily="34" charset="0"/>
              </a:rPr>
              <a:t>gældende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da-DK" sz="3200" dirty="0" smtClean="0">
              <a:cs typeface="Arial" pitchFamily="34" charset="0"/>
            </a:endParaRPr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3. Mangler ved fast ejendom</a:t>
            </a:r>
          </a:p>
        </p:txBody>
      </p:sp>
    </p:spTree>
    <p:extLst>
      <p:ext uri="{BB962C8B-B14F-4D97-AF65-F5344CB8AC3E}">
        <p14:creationId xmlns:p14="http://schemas.microsoft.com/office/powerpoint/2010/main" val="38124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911603"/>
            <a:ext cx="860273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Parter i en bolighandel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sz="2800" dirty="0" smtClean="0"/>
              <a:t>Sælgers aktører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sz="2800" dirty="0" smtClean="0"/>
              <a:t>Købers aktører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Forløbet i en bolighandel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Mangler ved fast ejendom</a:t>
            </a:r>
          </a:p>
          <a:p>
            <a:pPr marL="971550" lvl="1" indent="-514350">
              <a:buFont typeface="+mj-lt"/>
              <a:buAutoNum type="arabicPeriod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622429"/>
            <a:ext cx="878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Kapitel 27 Bolighandel</a:t>
            </a:r>
          </a:p>
        </p:txBody>
      </p:sp>
    </p:spTree>
    <p:extLst>
      <p:ext uri="{BB962C8B-B14F-4D97-AF65-F5344CB8AC3E}">
        <p14:creationId xmlns:p14="http://schemas.microsoft.com/office/powerpoint/2010/main" val="20404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568981"/>
            <a:ext cx="8100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Mange aktører involveret på sælgers side i en bolighandel, se fig. 27.1: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Ejendomsmægler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Bank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/>
              <a:t>R</a:t>
            </a:r>
            <a:r>
              <a:rPr lang="da-DK" sz="3200" dirty="0" smtClean="0"/>
              <a:t>ealkreditinstitut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Byggesagkyndig, autoriseret elinstallatør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Forsikringsselskab</a:t>
            </a:r>
          </a:p>
          <a:p>
            <a:pPr lvl="1"/>
            <a:endParaRPr lang="da-DK" sz="32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262389"/>
            <a:ext cx="878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1.1 Sælgers aktører</a:t>
            </a:r>
          </a:p>
        </p:txBody>
      </p:sp>
    </p:spTree>
    <p:extLst>
      <p:ext uri="{BB962C8B-B14F-4D97-AF65-F5344CB8AC3E}">
        <p14:creationId xmlns:p14="http://schemas.microsoft.com/office/powerpoint/2010/main" val="56798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500460"/>
            <a:ext cx="81003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/>
              <a:t>Mange aktører involveret på </a:t>
            </a:r>
            <a:r>
              <a:rPr lang="da-DK" sz="2800" dirty="0" smtClean="0"/>
              <a:t>købers </a:t>
            </a:r>
            <a:r>
              <a:rPr lang="da-DK" sz="2800" dirty="0"/>
              <a:t>side i en bolighandel, se fig. </a:t>
            </a:r>
            <a:r>
              <a:rPr lang="da-DK" sz="2800" dirty="0" smtClean="0"/>
              <a:t>27.2: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Bank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Realkreditinstitut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Byggesagkyndig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Forsikringsselskab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Advokat</a:t>
            </a:r>
            <a:endParaRPr lang="da-DK" sz="28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2800" dirty="0"/>
          </a:p>
          <a:p>
            <a:endParaRPr lang="da-DK" sz="3200" dirty="0" smtClean="0"/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da-DK" sz="32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1.2 Købers aktører</a:t>
            </a:r>
          </a:p>
        </p:txBody>
      </p:sp>
    </p:spTree>
    <p:extLst>
      <p:ext uri="{BB962C8B-B14F-4D97-AF65-F5344CB8AC3E}">
        <p14:creationId xmlns:p14="http://schemas.microsoft.com/office/powerpoint/2010/main" val="36082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340768"/>
            <a:ext cx="81003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Formidlingsaftale indgås mellem sælger og ejendomsmægler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Mægler laver salgsmateriale og oplæg til købsaftale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Ejendomsmægler er sælgers mand og må ikke også rådgive køber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da-DK" sz="32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2. Forløbet i en bolighandel</a:t>
            </a:r>
          </a:p>
        </p:txBody>
      </p:sp>
    </p:spTree>
    <p:extLst>
      <p:ext uri="{BB962C8B-B14F-4D97-AF65-F5344CB8AC3E}">
        <p14:creationId xmlns:p14="http://schemas.microsoft.com/office/powerpoint/2010/main" val="24447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836712"/>
            <a:ext cx="810039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Sælger har som udgangspunkt ansvar for fejl og mangler ved den ejendom, han sælger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Sælgers ansvar kan blive væsentligt mindre, hvis han opfylder betingelserne i huseftersynsordningen: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Køber har modtaget elinstallationsrapport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Køber har modtaget tilstandsrapport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Køber har modtaget tilbud på ejerskifteforsikring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Køber har modtaget tilbud fra sælger om at betale ½ forsikringspræmie på ejerskifteforsikring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800" dirty="0">
              <a:cs typeface="Arial" pitchFamily="34" charset="0"/>
            </a:endParaRPr>
          </a:p>
          <a:p>
            <a:endParaRPr lang="da-DK" sz="3200" dirty="0" smtClean="0"/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da-DK" sz="32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188640"/>
            <a:ext cx="878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tx2"/>
                </a:solidFill>
                <a:cs typeface="Arial" pitchFamily="34" charset="0"/>
              </a:rPr>
              <a:t>2.2 Huseftersynsordningen</a:t>
            </a:r>
            <a:endParaRPr lang="da-DK" sz="3600" b="1" dirty="0">
              <a:solidFill>
                <a:schemeClr val="tx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5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340768"/>
            <a:ext cx="81003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Udfærdiges af ejendomsmægler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Indeholder bolighandlens betingelser bl.a.: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Købers navn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Sælgers navn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Angivelse af boligen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Prisen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Hvornår der er overtagelsesdag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Om køber har modtaget tilstandsrapport mv.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Om køber har fortrydelsesret</a:t>
            </a:r>
            <a:endParaRPr lang="da-DK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Kan evt. indeholde advokat og/eller finansieringsforbehold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2.3 Købsaftale</a:t>
            </a:r>
          </a:p>
        </p:txBody>
      </p:sp>
    </p:spTree>
    <p:extLst>
      <p:ext uri="{BB962C8B-B14F-4D97-AF65-F5344CB8AC3E}">
        <p14:creationId xmlns:p14="http://schemas.microsoft.com/office/powerpoint/2010/main" val="24720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606148"/>
            <a:ext cx="8100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Køber har ret til at fortryde handlen i 6 dage efter købsaftalens underskrift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Hvis køber fortryder skal han betale 1% af købesummen til sælger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Sælger har ikke samme mulighed for at fortryde sin underskrift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2.4 Fortrydelsesret</a:t>
            </a:r>
          </a:p>
        </p:txBody>
      </p:sp>
    </p:spTree>
    <p:extLst>
      <p:ext uri="{BB962C8B-B14F-4D97-AF65-F5344CB8AC3E}">
        <p14:creationId xmlns:p14="http://schemas.microsoft.com/office/powerpoint/2010/main" val="363868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196752"/>
            <a:ext cx="81003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Bolighandlen kan være en kontanthandel eller finansieret handel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Kontanthandel er den mest anvendte, og banken vil typisk rådgive om hvilke lån, der er fordelagtige for køber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Realkreditlån må højst være på 80% af boligens værdi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Banklån kan finansiere resten af boligens pris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776369" y="406405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2.5 Finansiering</a:t>
            </a:r>
          </a:p>
        </p:txBody>
      </p:sp>
    </p:spTree>
    <p:extLst>
      <p:ext uri="{BB962C8B-B14F-4D97-AF65-F5344CB8AC3E}">
        <p14:creationId xmlns:p14="http://schemas.microsoft.com/office/powerpoint/2010/main" val="3453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386</Words>
  <Application>Microsoft Office PowerPoint</Application>
  <PresentationFormat>Skærmshow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46</cp:revision>
  <dcterms:created xsi:type="dcterms:W3CDTF">2013-07-10T16:41:00Z</dcterms:created>
  <dcterms:modified xsi:type="dcterms:W3CDTF">2013-09-16T11:59:19Z</dcterms:modified>
</cp:coreProperties>
</file>