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7" r:id="rId5"/>
    <p:sldId id="268" r:id="rId6"/>
    <p:sldId id="265" r:id="rId7"/>
    <p:sldId id="276" r:id="rId8"/>
    <p:sldId id="277" r:id="rId9"/>
    <p:sldId id="269" r:id="rId10"/>
    <p:sldId id="271" r:id="rId11"/>
    <p:sldId id="278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>
      <p:cViewPr>
        <p:scale>
          <a:sx n="106" d="100"/>
          <a:sy n="106" d="100"/>
        </p:scale>
        <p:origin x="-78" y="-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95" b="6306"/>
          <a:stretch/>
        </p:blipFill>
        <p:spPr bwMode="auto">
          <a:xfrm>
            <a:off x="-40662" y="-10197"/>
            <a:ext cx="1116124" cy="688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63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684213" y="274638"/>
            <a:ext cx="8459787" cy="1143000"/>
          </a:xfrm>
        </p:spPr>
        <p:txBody>
          <a:bodyPr/>
          <a:lstStyle/>
          <a:p>
            <a:r>
              <a:rPr lang="da-DK" dirty="0"/>
              <a:t>Kapitel 7 Fuldmagt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187624" y="1557338"/>
            <a:ext cx="7956376" cy="452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>
                <a:cs typeface="Arial" pitchFamily="34" charset="0"/>
              </a:rPr>
              <a:t>Kapitel 7 handler om:</a:t>
            </a:r>
          </a:p>
          <a:p>
            <a:r>
              <a:rPr lang="da-DK" dirty="0"/>
              <a:t>Parterne i et fuldmagtsforhold</a:t>
            </a:r>
          </a:p>
          <a:p>
            <a:r>
              <a:rPr lang="da-DK" dirty="0"/>
              <a:t>Bemyndigelse og legitimation</a:t>
            </a:r>
          </a:p>
          <a:p>
            <a:r>
              <a:rPr lang="da-DK" dirty="0"/>
              <a:t>Fuldmagtstyper</a:t>
            </a:r>
          </a:p>
          <a:p>
            <a:r>
              <a:rPr lang="da-DK" dirty="0"/>
              <a:t>Forholdet mellem fuldmægtig og tredjemand</a:t>
            </a:r>
          </a:p>
          <a:p>
            <a:r>
              <a:rPr lang="da-DK" dirty="0"/>
              <a:t>Kommission og handelsagenter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87624" y="274638"/>
            <a:ext cx="7956376" cy="1143000"/>
          </a:xfrm>
        </p:spPr>
        <p:txBody>
          <a:bodyPr>
            <a:normAutofit fontScale="90000"/>
          </a:bodyPr>
          <a:lstStyle/>
          <a:p>
            <a:r>
              <a:rPr lang="da-DK" dirty="0"/>
              <a:t>6. Kommission,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3100" dirty="0" smtClean="0"/>
              <a:t>fig</a:t>
            </a:r>
            <a:r>
              <a:rPr lang="da-DK" sz="3100" dirty="0" smtClean="0"/>
              <a:t>ur</a:t>
            </a:r>
            <a:r>
              <a:rPr lang="da-DK" sz="3100" dirty="0" smtClean="0"/>
              <a:t> </a:t>
            </a:r>
            <a:r>
              <a:rPr lang="da-DK" sz="3100" dirty="0"/>
              <a:t>7.5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357313" y="1600200"/>
            <a:ext cx="7786687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b="1" dirty="0"/>
              <a:t>Kommissionær</a:t>
            </a:r>
          </a:p>
          <a:p>
            <a:r>
              <a:rPr lang="da-DK" dirty="0"/>
              <a:t>En person der har påtaget sig den opgave, at sælge eller købe varer for en andens regning</a:t>
            </a:r>
          </a:p>
          <a:p>
            <a:pPr marL="0" indent="0">
              <a:buNone/>
            </a:pPr>
            <a:r>
              <a:rPr lang="da-DK" b="1" dirty="0"/>
              <a:t>Kommittent</a:t>
            </a:r>
          </a:p>
          <a:p>
            <a:r>
              <a:rPr lang="da-DK" dirty="0"/>
              <a:t>Den for hvis regning salget eller købet skal ske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dirty="0"/>
              <a:t>Den aftale kommissionæren indgår med tredjemand (kunden) er bindende for kommittenten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7343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274638"/>
            <a:ext cx="8028384" cy="1143000"/>
          </a:xfrm>
        </p:spPr>
        <p:txBody>
          <a:bodyPr/>
          <a:lstStyle/>
          <a:p>
            <a:r>
              <a:rPr lang="da-DK" dirty="0"/>
              <a:t>7. Handelsagent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259632" y="1600200"/>
            <a:ext cx="78843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En selvstændig erhvervsdrivende, der mod betaling i form af provision, får til opgave at indhente tilbud fra interesserede købere på et marked.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62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684213" y="274638"/>
            <a:ext cx="8459787" cy="1143000"/>
          </a:xfrm>
        </p:spPr>
        <p:txBody>
          <a:bodyPr/>
          <a:lstStyle/>
          <a:p>
            <a:r>
              <a:rPr lang="da-DK" dirty="0"/>
              <a:t>Fuldmagt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115616" y="1600200"/>
            <a:ext cx="8028384" cy="4525963"/>
          </a:xfrm>
        </p:spPr>
        <p:txBody>
          <a:bodyPr/>
          <a:lstStyle/>
          <a:p>
            <a:r>
              <a:rPr lang="da-DK" dirty="0"/>
              <a:t>Ved indgåelse af aftaler kan det være nødvendigt at bruge en mellemmand/en fuldmægtig</a:t>
            </a:r>
          </a:p>
          <a:p>
            <a:pPr lvl="1"/>
            <a:r>
              <a:rPr lang="da-DK" dirty="0"/>
              <a:t>Fx en ansat får i kraft af sin ansættelse, fuldmagt til at indgå aftaler på vegne af den virksomhed hvori han er ansat.</a:t>
            </a:r>
          </a:p>
        </p:txBody>
      </p:sp>
    </p:spTree>
    <p:extLst>
      <p:ext uri="{BB962C8B-B14F-4D97-AF65-F5344CB8AC3E}">
        <p14:creationId xmlns:p14="http://schemas.microsoft.com/office/powerpoint/2010/main" val="105295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684213" y="274638"/>
            <a:ext cx="8459787" cy="1143000"/>
          </a:xfrm>
        </p:spPr>
        <p:txBody>
          <a:bodyPr/>
          <a:lstStyle/>
          <a:p>
            <a:r>
              <a:rPr lang="da-DK" dirty="0"/>
              <a:t>2. Parterne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222375" y="1340768"/>
            <a:ext cx="7921625" cy="4785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b="1" dirty="0"/>
              <a:t>Fuldmagtsgiver</a:t>
            </a:r>
          </a:p>
          <a:p>
            <a:r>
              <a:rPr lang="da-DK" dirty="0"/>
              <a:t>Den som giver en anden person fuldmagt til at handle for sig, se </a:t>
            </a:r>
            <a:r>
              <a:rPr lang="da-DK" dirty="0" smtClean="0"/>
              <a:t>figur </a:t>
            </a:r>
            <a:r>
              <a:rPr lang="da-DK" dirty="0"/>
              <a:t>7.1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b="1" dirty="0"/>
              <a:t>Fuldmægtig</a:t>
            </a:r>
          </a:p>
          <a:p>
            <a:r>
              <a:rPr lang="da-DK" dirty="0"/>
              <a:t>Den som modtager fuldmagt, til at handle på vegne af en anden</a:t>
            </a:r>
          </a:p>
          <a:p>
            <a:r>
              <a:rPr lang="da-DK" dirty="0"/>
              <a:t>Fuldmægtigen indgår aftaler i fuldmagtsgivers navn</a:t>
            </a:r>
          </a:p>
          <a:p>
            <a:r>
              <a:rPr lang="da-DK" dirty="0"/>
              <a:t>Fuldmægtigen kan indgå gyldige aftaler inden for fuldmagtens grænser</a:t>
            </a:r>
          </a:p>
          <a:p>
            <a:r>
              <a:rPr lang="da-DK" dirty="0"/>
              <a:t>En aftale kan rammes af ugyldighed, hvis fuldmægtigen overskrider sin fuldmagt</a:t>
            </a:r>
          </a:p>
        </p:txBody>
      </p:sp>
    </p:spTree>
    <p:extLst>
      <p:ext uri="{BB962C8B-B14F-4D97-AF65-F5344CB8AC3E}">
        <p14:creationId xmlns:p14="http://schemas.microsoft.com/office/powerpoint/2010/main" val="166671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116632"/>
            <a:ext cx="8028384" cy="1152128"/>
          </a:xfrm>
        </p:spPr>
        <p:txBody>
          <a:bodyPr>
            <a:normAutofit fontScale="90000"/>
          </a:bodyPr>
          <a:lstStyle/>
          <a:p>
            <a:r>
              <a:rPr lang="da-DK" dirty="0"/>
              <a:t>3. Bemyndigelse og legitimation,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3100" dirty="0" smtClean="0"/>
              <a:t>figur </a:t>
            </a:r>
            <a:r>
              <a:rPr lang="da-DK" sz="3100" dirty="0"/>
              <a:t>7.2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150938" y="1600200"/>
            <a:ext cx="799306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b="1" dirty="0"/>
              <a:t>Bemyndigelse – den interne instruks</a:t>
            </a:r>
          </a:p>
          <a:p>
            <a:r>
              <a:rPr lang="da-DK" dirty="0"/>
              <a:t>Den interne instruks der gives fra fuldmagtgiver til fuldmægtigen</a:t>
            </a:r>
          </a:p>
          <a:p>
            <a:r>
              <a:rPr lang="da-DK" dirty="0"/>
              <a:t>Indholdet af instruksen er ikke kendt for omverdenen</a:t>
            </a:r>
          </a:p>
          <a:p>
            <a:pPr marL="0" indent="0">
              <a:buNone/>
            </a:pPr>
            <a:r>
              <a:rPr lang="da-DK" b="1" dirty="0"/>
              <a:t>Legitimation – den ydre fuldmagt</a:t>
            </a:r>
          </a:p>
          <a:p>
            <a:pPr marL="0" indent="0">
              <a:buNone/>
            </a:pPr>
            <a:r>
              <a:rPr lang="da-DK" dirty="0"/>
              <a:t>Den ydre fuldmagt er kendt for omverdenen</a:t>
            </a:r>
          </a:p>
          <a:p>
            <a:pPr marL="0" indent="0">
              <a:buNone/>
            </a:pPr>
            <a:r>
              <a:rPr lang="da-DK" dirty="0"/>
              <a:t>Legitimationen kan fx fremgå af en stillingsbetegnelse – en ejendomsmægler er legitimeret til at sælge ejendomme</a:t>
            </a:r>
          </a:p>
        </p:txBody>
      </p:sp>
    </p:spTree>
    <p:extLst>
      <p:ext uri="{BB962C8B-B14F-4D97-AF65-F5344CB8AC3E}">
        <p14:creationId xmlns:p14="http://schemas.microsoft.com/office/powerpoint/2010/main" val="368598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09264" y="116632"/>
            <a:ext cx="8034736" cy="1026368"/>
          </a:xfrm>
        </p:spPr>
        <p:txBody>
          <a:bodyPr>
            <a:normAutofit/>
          </a:bodyPr>
          <a:lstStyle/>
          <a:p>
            <a:r>
              <a:rPr lang="da-DK" dirty="0"/>
              <a:t>4. De to former for </a:t>
            </a:r>
            <a:r>
              <a:rPr lang="da-DK" dirty="0" smtClean="0"/>
              <a:t>fuldmagt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295400" y="1600200"/>
            <a:ext cx="7848600" cy="4525963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Fuldmagt </a:t>
            </a:r>
            <a:r>
              <a:rPr lang="da-DK" b="1" dirty="0"/>
              <a:t>med</a:t>
            </a:r>
            <a:r>
              <a:rPr lang="da-DK" dirty="0"/>
              <a:t> særlig tilværelse</a:t>
            </a:r>
          </a:p>
          <a:p>
            <a:r>
              <a:rPr lang="da-DK" dirty="0"/>
              <a:t>Er kendetegnet ved at indholdet er kendt for omverdenen</a:t>
            </a:r>
          </a:p>
          <a:p>
            <a:pPr marL="0" indent="0">
              <a:buNone/>
            </a:pPr>
            <a:r>
              <a:rPr lang="da-DK" dirty="0"/>
              <a:t>Fuldmagt </a:t>
            </a:r>
            <a:r>
              <a:rPr lang="da-DK" b="1" dirty="0"/>
              <a:t>uden</a:t>
            </a:r>
            <a:r>
              <a:rPr lang="da-DK" dirty="0"/>
              <a:t> særlig tilværelse</a:t>
            </a:r>
          </a:p>
          <a:p>
            <a:r>
              <a:rPr lang="da-DK" dirty="0"/>
              <a:t>Er kendetegnet ved at indholdet ikke er kendt for omverdenen. Den er ikke synlig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465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116632"/>
            <a:ext cx="8028384" cy="1301006"/>
          </a:xfrm>
        </p:spPr>
        <p:txBody>
          <a:bodyPr>
            <a:normAutofit fontScale="90000"/>
          </a:bodyPr>
          <a:lstStyle/>
          <a:p>
            <a:r>
              <a:rPr lang="da-DK" dirty="0"/>
              <a:t>4.1 Fuldmagt med særlig </a:t>
            </a:r>
            <a:r>
              <a:rPr lang="da-DK" dirty="0" smtClean="0"/>
              <a:t>tilværelse</a:t>
            </a:r>
            <a:r>
              <a:rPr lang="da-DK" dirty="0"/>
              <a:t>, </a:t>
            </a: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3100" dirty="0" smtClean="0"/>
              <a:t>figur </a:t>
            </a:r>
            <a:r>
              <a:rPr lang="da-DK" sz="3100" dirty="0"/>
              <a:t>7.1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150938" y="1600200"/>
            <a:ext cx="799306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4000" b="1" dirty="0"/>
              <a:t>Stillingsfuldmagt</a:t>
            </a:r>
          </a:p>
          <a:p>
            <a:r>
              <a:rPr lang="da-DK" dirty="0"/>
              <a:t>Arbejdsgiver giver fuldmagt til en ansat, der kan handle på vegne af arbejdsgiveren</a:t>
            </a:r>
          </a:p>
          <a:p>
            <a:r>
              <a:rPr lang="da-DK" dirty="0"/>
              <a:t>Fuldmægtigen får fuldmagt til at handle inden for stillingens grænser</a:t>
            </a:r>
          </a:p>
          <a:p>
            <a:r>
              <a:rPr lang="da-DK" dirty="0"/>
              <a:t>Fuldmægtigen kan handle i strid med:</a:t>
            </a:r>
          </a:p>
          <a:p>
            <a:pPr lvl="1"/>
            <a:r>
              <a:rPr lang="da-DK" dirty="0"/>
              <a:t>Bemyndigelsen - den interne instruks</a:t>
            </a:r>
          </a:p>
          <a:p>
            <a:pPr lvl="1"/>
            <a:r>
              <a:rPr lang="da-DK" dirty="0"/>
              <a:t>Legitimationen – den ydre fuldmagt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417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116632"/>
            <a:ext cx="8028384" cy="1143000"/>
          </a:xfrm>
        </p:spPr>
        <p:txBody>
          <a:bodyPr>
            <a:normAutofit fontScale="90000"/>
          </a:bodyPr>
          <a:lstStyle/>
          <a:p>
            <a:r>
              <a:rPr lang="da-DK" dirty="0"/>
              <a:t>4.1 Fuldmagt med særlig tilværelse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150938" y="1600200"/>
            <a:ext cx="7993062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b="1" dirty="0"/>
              <a:t>Specialfuldmagt</a:t>
            </a:r>
          </a:p>
          <a:p>
            <a:pPr marL="0" indent="0">
              <a:buNone/>
            </a:pPr>
            <a:r>
              <a:rPr lang="da-DK" dirty="0"/>
              <a:t>Specifik fuldmagt - Tredjemand får direkte besked fra fuldmagtsgiver om fuldmagtens indhold og omfang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b="1" dirty="0"/>
              <a:t>Offentlig bekendtgjort fuldmagt</a:t>
            </a:r>
          </a:p>
          <a:p>
            <a:pPr marL="0" indent="0">
              <a:buNone/>
            </a:pPr>
            <a:r>
              <a:rPr lang="da-DK" dirty="0"/>
              <a:t>Fuldmagt der offentliggøres, fx kurator i Statstidende, at give prokura</a:t>
            </a:r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b="1" dirty="0"/>
              <a:t>Forevisningsfuldmagt</a:t>
            </a:r>
          </a:p>
          <a:p>
            <a:pPr marL="0" indent="0">
              <a:buNone/>
            </a:pPr>
            <a:r>
              <a:rPr lang="da-DK" dirty="0"/>
              <a:t>Fx postpakke-fuldmagt, bankfuldmagt, generalfuldmagt</a:t>
            </a:r>
          </a:p>
        </p:txBody>
      </p:sp>
    </p:spTree>
    <p:extLst>
      <p:ext uri="{BB962C8B-B14F-4D97-AF65-F5344CB8AC3E}">
        <p14:creationId xmlns:p14="http://schemas.microsoft.com/office/powerpoint/2010/main" val="1476998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02586" y="116632"/>
            <a:ext cx="8028384" cy="1143000"/>
          </a:xfrm>
        </p:spPr>
        <p:txBody>
          <a:bodyPr>
            <a:normAutofit fontScale="90000"/>
          </a:bodyPr>
          <a:lstStyle/>
          <a:p>
            <a:r>
              <a:rPr lang="da-DK" dirty="0"/>
              <a:t>4.2 Fuldmagt uden særlig tilværelse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284288" y="1600200"/>
            <a:ext cx="78597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Kaldes også § 18-fuldmagt</a:t>
            </a:r>
          </a:p>
          <a:p>
            <a:r>
              <a:rPr lang="da-DK" dirty="0"/>
              <a:t>Ofte ikke kendt eller synlig for omverdenen</a:t>
            </a:r>
          </a:p>
          <a:p>
            <a:r>
              <a:rPr lang="da-DK" dirty="0"/>
              <a:t>Ingen sondring mellem bemyndigelse og legitimation</a:t>
            </a:r>
          </a:p>
          <a:p>
            <a:r>
              <a:rPr lang="da-DK" dirty="0"/>
              <a:t>Hvis fuldmægtigen overskrider sin fuldmagt</a:t>
            </a:r>
          </a:p>
          <a:p>
            <a:pPr lvl="1"/>
            <a:r>
              <a:rPr lang="da-DK" dirty="0"/>
              <a:t>Aftalen er ikke bindende for fuldmagtsgiver uanset tredjemand var i god tro</a:t>
            </a:r>
          </a:p>
        </p:txBody>
      </p:sp>
    </p:spTree>
    <p:extLst>
      <p:ext uri="{BB962C8B-B14F-4D97-AF65-F5344CB8AC3E}">
        <p14:creationId xmlns:p14="http://schemas.microsoft.com/office/powerpoint/2010/main" val="244758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274638"/>
            <a:ext cx="8028384" cy="1143000"/>
          </a:xfrm>
        </p:spPr>
        <p:txBody>
          <a:bodyPr/>
          <a:lstStyle/>
          <a:p>
            <a:r>
              <a:rPr lang="da-DK" dirty="0"/>
              <a:t>Erstatning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284288" y="1600200"/>
            <a:ext cx="78597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Fuldmægtigen er </a:t>
            </a:r>
            <a:r>
              <a:rPr lang="da-DK" b="1" dirty="0"/>
              <a:t>garant</a:t>
            </a:r>
            <a:r>
              <a:rPr lang="da-DK" dirty="0"/>
              <a:t> for, at han har den fornødne fuldmagt</a:t>
            </a:r>
          </a:p>
          <a:p>
            <a:pPr marL="0" indent="0">
              <a:buNone/>
            </a:pPr>
            <a:r>
              <a:rPr lang="da-DK" dirty="0"/>
              <a:t>Hvis en tredjemand </a:t>
            </a:r>
            <a:r>
              <a:rPr lang="da-DK" b="1" dirty="0"/>
              <a:t>lider et økonomisk tab</a:t>
            </a:r>
            <a:r>
              <a:rPr lang="da-DK" dirty="0"/>
              <a:t>, fordi det viser sig, at aftalen ikke er bindende</a:t>
            </a:r>
          </a:p>
          <a:p>
            <a:r>
              <a:rPr lang="da-DK" b="1" dirty="0"/>
              <a:t>Hovedregel</a:t>
            </a:r>
            <a:r>
              <a:rPr lang="da-DK" dirty="0"/>
              <a:t>: Fuldmægtigen skal erstatte tredjemands tab</a:t>
            </a:r>
          </a:p>
          <a:p>
            <a:r>
              <a:rPr lang="da-DK" b="1" dirty="0"/>
              <a:t>Undtagelse</a:t>
            </a:r>
            <a:r>
              <a:rPr lang="da-DK" dirty="0"/>
              <a:t>: Ikke erstatning hvis tredjemand var i ond tro</a:t>
            </a:r>
          </a:p>
          <a:p>
            <a:endParaRPr lang="da-DK" sz="1500" dirty="0"/>
          </a:p>
        </p:txBody>
      </p:sp>
    </p:spTree>
    <p:extLst>
      <p:ext uri="{BB962C8B-B14F-4D97-AF65-F5344CB8AC3E}">
        <p14:creationId xmlns:p14="http://schemas.microsoft.com/office/powerpoint/2010/main" val="357369974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469</Words>
  <Application>Microsoft Office PowerPoint</Application>
  <PresentationFormat>Skærmshow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Kapitel 7 Fuldmagt</vt:lpstr>
      <vt:lpstr>Fuldmagt</vt:lpstr>
      <vt:lpstr>2. Parterne</vt:lpstr>
      <vt:lpstr>3. Bemyndigelse og legitimation,  figur 7.2</vt:lpstr>
      <vt:lpstr>4. De to former for fuldmagt</vt:lpstr>
      <vt:lpstr>4.1 Fuldmagt med særlig tilværelse,  figur 7.1</vt:lpstr>
      <vt:lpstr>4.1 Fuldmagt med særlig tilværelse</vt:lpstr>
      <vt:lpstr>4.2 Fuldmagt uden særlig tilværelse</vt:lpstr>
      <vt:lpstr>Erstatning</vt:lpstr>
      <vt:lpstr>6. Kommission,  figur 7.5</vt:lpstr>
      <vt:lpstr>7. Handelsagent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Peter Schmalz</cp:lastModifiedBy>
  <cp:revision>50</cp:revision>
  <dcterms:created xsi:type="dcterms:W3CDTF">2013-07-10T16:41:00Z</dcterms:created>
  <dcterms:modified xsi:type="dcterms:W3CDTF">2018-08-16T15:05:18Z</dcterms:modified>
</cp:coreProperties>
</file>