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12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Kaution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2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Kautionistens krav på låntager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96790" y="1855788"/>
            <a:ext cx="7653660" cy="3589337"/>
          </a:xfrm>
        </p:spPr>
        <p:txBody>
          <a:bodyPr/>
          <a:lstStyle/>
          <a:p>
            <a:pPr eaLnBrk="1" hangingPunct="1"/>
            <a:r>
              <a:rPr lang="da-DK" sz="2400" dirty="0"/>
              <a:t>Når kautionisten har betalt kreditor det skyldige beløb, har kautionisten regresret overfor debitor</a:t>
            </a:r>
          </a:p>
          <a:p>
            <a:pPr eaLnBrk="1" hangingPunct="1"/>
            <a:r>
              <a:rPr lang="da-DK" sz="2400" b="1" dirty="0"/>
              <a:t>HR: </a:t>
            </a:r>
            <a:r>
              <a:rPr lang="da-DK" sz="2400" dirty="0"/>
              <a:t>Kautionisten indtræder i kreditors rettigheder også i fx en panteret</a:t>
            </a:r>
          </a:p>
          <a:p>
            <a:pPr lvl="1" eaLnBrk="1" hangingPunct="1"/>
            <a:r>
              <a:rPr lang="da-DK" sz="2400" b="1" dirty="0"/>
              <a:t>U1: </a:t>
            </a:r>
            <a:r>
              <a:rPr lang="da-DK" sz="2400" dirty="0"/>
              <a:t>Kautionisten var klar over, at fordringen var ugyldig på grund af låntagers umyndighed</a:t>
            </a:r>
          </a:p>
          <a:p>
            <a:pPr lvl="1" eaLnBrk="1" hangingPunct="1"/>
            <a:r>
              <a:rPr lang="da-DK" sz="2400" b="1" dirty="0"/>
              <a:t>U: </a:t>
            </a:r>
            <a:r>
              <a:rPr lang="da-DK" sz="2400" dirty="0"/>
              <a:t>Fordringen er eftergivet helt eller delvist ved tvangsakkord</a:t>
            </a:r>
            <a:endParaRPr lang="da-DK" sz="2400" b="1" dirty="0"/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182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476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Tredjemandspant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557338"/>
            <a:ext cx="8013700" cy="4525962"/>
          </a:xfrm>
        </p:spPr>
        <p:txBody>
          <a:bodyPr/>
          <a:lstStyle/>
          <a:p>
            <a:pPr eaLnBrk="1" hangingPunct="1"/>
            <a:r>
              <a:rPr lang="da-DK" sz="2400" dirty="0"/>
              <a:t>Når låntager og pantsætter ikke er samme person</a:t>
            </a:r>
          </a:p>
          <a:p>
            <a:pPr eaLnBrk="1" hangingPunct="1"/>
            <a:r>
              <a:rPr lang="da-DK" sz="2400" dirty="0"/>
              <a:t>Kreditor har pant i tredjemands aktiv, som ligger til sikkerhed for lånet </a:t>
            </a:r>
            <a:r>
              <a:rPr lang="da-DK" sz="1600" dirty="0"/>
              <a:t>(Se fig. 12.9)</a:t>
            </a:r>
          </a:p>
          <a:p>
            <a:pPr eaLnBrk="1" hangingPunct="1"/>
            <a:r>
              <a:rPr lang="da-DK" sz="2400" dirty="0"/>
              <a:t>Hvis der ikke er tale om et erhvervsforhold og kreditor er bank eller realkreditinstitut, skal kreditor opfylde samme oplysningsforpligtelse som ved privatkaution, jf. FIL § 48, stk. 11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Hvad tredjemandspant indebærer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Beskrivelse af risikoen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Låntagers økonomi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Låntagers gæld til den finansielle virksomhed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Gennemgå pjece om kaution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Kautionen må ikke stå i misforhold til kautionisten økonomi</a:t>
            </a:r>
          </a:p>
          <a:p>
            <a:pPr lvl="1"/>
            <a:endParaRPr lang="da-DK" sz="1400" dirty="0"/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1026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7. Garantier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16013" y="1484313"/>
            <a:ext cx="8027987" cy="4525962"/>
          </a:xfrm>
        </p:spPr>
        <p:txBody>
          <a:bodyPr/>
          <a:lstStyle/>
          <a:p>
            <a:pPr eaLnBrk="1" hangingPunct="1"/>
            <a:r>
              <a:rPr lang="da-DK" sz="2400" dirty="0"/>
              <a:t>Garanti er en sikkerhedsstillelse for betaling på samme måde som kaution</a:t>
            </a:r>
          </a:p>
          <a:p>
            <a:pPr lvl="1" eaLnBrk="1" hangingPunct="1"/>
            <a:r>
              <a:rPr lang="da-DK" sz="2400" dirty="0"/>
              <a:t>Fx </a:t>
            </a:r>
            <a:r>
              <a:rPr lang="da-DK" sz="2400" dirty="0" err="1"/>
              <a:t>købesumsgaranti</a:t>
            </a:r>
            <a:r>
              <a:rPr lang="da-DK" sz="2400" dirty="0"/>
              <a:t> i ejendomshandel = garanti købers bank stiller som sikkerhed for købesummens betaling</a:t>
            </a:r>
          </a:p>
          <a:p>
            <a:pPr eaLnBrk="1" hangingPunct="1"/>
            <a:r>
              <a:rPr lang="da-DK" sz="2400" dirty="0"/>
              <a:t>Parterne i garantistillelse er garantirekvirent, garant og </a:t>
            </a:r>
            <a:r>
              <a:rPr lang="da-DK" sz="2400" dirty="0" err="1"/>
              <a:t>beneficiant</a:t>
            </a:r>
            <a:r>
              <a:rPr lang="da-DK" sz="2400" dirty="0"/>
              <a:t> </a:t>
            </a:r>
            <a:r>
              <a:rPr lang="da-DK" sz="1600" dirty="0"/>
              <a:t>(Se fig. 12.10)</a:t>
            </a:r>
          </a:p>
          <a:p>
            <a:pPr eaLnBrk="1" hangingPunct="1"/>
            <a:r>
              <a:rPr lang="da-DK" sz="2400" dirty="0"/>
              <a:t>To typer af garantier</a:t>
            </a:r>
          </a:p>
          <a:p>
            <a:pPr lvl="1" eaLnBrk="1" hangingPunct="1"/>
            <a:r>
              <a:rPr lang="da-DK" sz="2400" dirty="0"/>
              <a:t>Anfordringsgaranti – kommer til udbetaling på anfordring</a:t>
            </a:r>
          </a:p>
          <a:p>
            <a:pPr lvl="1" eaLnBrk="1" hangingPunct="1"/>
            <a:r>
              <a:rPr lang="da-DK" sz="2400" dirty="0"/>
              <a:t>Betinget garanti – kommer til udbetaling når betingelsen er opfyldt</a:t>
            </a:r>
          </a:p>
          <a:p>
            <a:pPr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80867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12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05272" y="1600200"/>
            <a:ext cx="7931224" cy="4525963"/>
          </a:xfrm>
          <a:prstGeom prst="rect">
            <a:avLst/>
          </a:prstGeom>
        </p:spPr>
        <p:txBody>
          <a:bodyPr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>
              <a:buFont typeface="Arial" charset="0"/>
              <a:buNone/>
            </a:pPr>
            <a:r>
              <a:rPr lang="da-DK" sz="2800" b="1" dirty="0"/>
              <a:t>I kapitel 12 gennemgås</a:t>
            </a:r>
            <a:r>
              <a:rPr lang="da-DK" sz="2800" dirty="0"/>
              <a:t>:</a:t>
            </a:r>
          </a:p>
          <a:p>
            <a:r>
              <a:rPr lang="da-DK" sz="2800" dirty="0"/>
              <a:t>Stiftelse af kaution</a:t>
            </a:r>
          </a:p>
          <a:p>
            <a:pPr lvl="1"/>
            <a:r>
              <a:rPr lang="da-DK" sz="2400" dirty="0"/>
              <a:t>Privat kaution eller erhvervskaution</a:t>
            </a:r>
          </a:p>
          <a:p>
            <a:pPr lvl="1"/>
            <a:r>
              <a:rPr lang="da-DK" sz="2400" dirty="0"/>
              <a:t>Oplysningspligt</a:t>
            </a:r>
          </a:p>
          <a:p>
            <a:r>
              <a:rPr lang="da-DK" sz="2800" dirty="0"/>
              <a:t>Kautionens indhold</a:t>
            </a:r>
          </a:p>
          <a:p>
            <a:r>
              <a:rPr lang="da-DK" sz="2800" dirty="0"/>
              <a:t>Kautionens ophør</a:t>
            </a:r>
          </a:p>
          <a:p>
            <a:r>
              <a:rPr lang="da-DK" sz="2800" dirty="0"/>
              <a:t>Kautionistens krav på låntager</a:t>
            </a:r>
          </a:p>
          <a:p>
            <a:r>
              <a:rPr lang="da-DK" sz="2800" dirty="0"/>
              <a:t>Tredjemandspant</a:t>
            </a:r>
          </a:p>
          <a:p>
            <a:r>
              <a:rPr lang="da-DK" sz="2800" dirty="0"/>
              <a:t>Garantier</a:t>
            </a:r>
          </a:p>
          <a:p>
            <a:pPr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109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20849" y="341784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</a:t>
            </a:r>
            <a:b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Anvendelse og ord</a:t>
            </a:r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/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584250" y="1782763"/>
            <a:ext cx="8388350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000" dirty="0"/>
              <a:t>Kaution er en sikkerhedsstillelse for et gældsforhold</a:t>
            </a:r>
          </a:p>
          <a:p>
            <a:pPr eaLnBrk="1" hangingPunct="1"/>
            <a:r>
              <a:rPr lang="da-DK" sz="2000" dirty="0"/>
              <a:t>Der er tre parter i kautionsforhold </a:t>
            </a:r>
            <a:r>
              <a:rPr lang="da-DK" sz="1600" dirty="0"/>
              <a:t>(Se fig. 12.2)</a:t>
            </a:r>
            <a:r>
              <a:rPr lang="da-DK" sz="2000" dirty="0"/>
              <a:t>:</a:t>
            </a:r>
          </a:p>
          <a:p>
            <a:pPr lvl="1" eaLnBrk="1" hangingPunct="1"/>
            <a:r>
              <a:rPr lang="da-DK" sz="2000" dirty="0"/>
              <a:t>Låntager = hovedskyldner</a:t>
            </a:r>
          </a:p>
          <a:p>
            <a:pPr lvl="1" eaLnBrk="1" hangingPunct="1"/>
            <a:r>
              <a:rPr lang="da-DK" sz="2000" dirty="0"/>
              <a:t>Långiver = kreditor</a:t>
            </a:r>
          </a:p>
          <a:p>
            <a:pPr lvl="1" eaLnBrk="1" hangingPunct="1"/>
            <a:r>
              <a:rPr lang="da-DK" sz="2000" dirty="0"/>
              <a:t>Kautionist</a:t>
            </a:r>
          </a:p>
          <a:p>
            <a:pPr eaLnBrk="1" hangingPunct="1"/>
            <a:r>
              <a:rPr lang="da-DK" sz="2000" dirty="0"/>
              <a:t>Kautionsaftalen indgås mellem kautionisten og kreditor</a:t>
            </a:r>
          </a:p>
          <a:p>
            <a:pPr eaLnBrk="1" hangingPunct="1"/>
            <a:r>
              <a:rPr lang="da-DK" sz="2000" dirty="0"/>
              <a:t>Kautionisten har typisk en relation til låntager i forvejen:</a:t>
            </a:r>
          </a:p>
          <a:p>
            <a:pPr lvl="1" eaLnBrk="1" hangingPunct="1"/>
            <a:r>
              <a:rPr lang="da-DK" sz="2000" dirty="0"/>
              <a:t>Forældre			børn</a:t>
            </a:r>
          </a:p>
          <a:p>
            <a:pPr lvl="1" eaLnBrk="1" hangingPunct="1"/>
            <a:r>
              <a:rPr lang="da-DK" sz="2000" dirty="0"/>
              <a:t>Virksomhedsejer		virksomhed</a:t>
            </a:r>
          </a:p>
          <a:p>
            <a:pPr lvl="1" eaLnBrk="1" hangingPunct="1"/>
            <a:r>
              <a:rPr lang="da-DK" sz="2000" dirty="0"/>
              <a:t>Moderselskab		datterselskab</a:t>
            </a:r>
          </a:p>
          <a:p>
            <a:pPr eaLnBrk="1" hangingPunct="1"/>
            <a:endParaRPr lang="da-DK" sz="1600" dirty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4212580" y="5445919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4211960" y="5013176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4212580" y="4653831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29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Stiftelse af kaution 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24210" y="1495425"/>
            <a:ext cx="7884294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Kautionsaftale indgås mellem kreditor og kautionist</a:t>
            </a:r>
          </a:p>
          <a:p>
            <a:pPr eaLnBrk="1" hangingPunct="1"/>
            <a:r>
              <a:rPr lang="da-DK" sz="2400" dirty="0"/>
              <a:t>Aftalelovens regler gælder også for kautionsaftaler, fx:</a:t>
            </a:r>
          </a:p>
          <a:p>
            <a:pPr lvl="1" eaLnBrk="1" hangingPunct="1"/>
            <a:r>
              <a:rPr lang="da-DK" sz="2400" dirty="0"/>
              <a:t>Stærke og svage ugyldighedsgrunde </a:t>
            </a:r>
          </a:p>
          <a:p>
            <a:pPr lvl="1" eaLnBrk="1" hangingPunct="1"/>
            <a:r>
              <a:rPr lang="da-DK" sz="2400" dirty="0"/>
              <a:t>Forudsætningslæren</a:t>
            </a:r>
          </a:p>
          <a:p>
            <a:pPr lvl="1" eaLnBrk="1" hangingPunct="1"/>
            <a:r>
              <a:rPr lang="da-DK" sz="2400" dirty="0"/>
              <a:t>Generalklausulen i AFTL § 36</a:t>
            </a:r>
          </a:p>
          <a:p>
            <a:pPr eaLnBrk="1" hangingPunct="1"/>
            <a:r>
              <a:rPr lang="da-DK" sz="2400" dirty="0"/>
              <a:t>Kaution er også reguleret i FIL §§ 47 og 48, hvis kaution gives overfor en finansiel virksomhed </a:t>
            </a:r>
          </a:p>
          <a:p>
            <a:pPr eaLnBrk="1" hangingPunct="1"/>
            <a:r>
              <a:rPr lang="da-DK" sz="2400" dirty="0"/>
              <a:t>Vigtigt at skelne mellem erhvervskaution og privat kaution</a:t>
            </a:r>
          </a:p>
        </p:txBody>
      </p:sp>
    </p:spTree>
    <p:extLst>
      <p:ext uri="{BB962C8B-B14F-4D97-AF65-F5344CB8AC3E}">
        <p14:creationId xmlns:p14="http://schemas.microsoft.com/office/powerpoint/2010/main" val="106941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Privat kaution eller erhvervskaution </a:t>
            </a:r>
            <a:br>
              <a:rPr lang="da-DK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60028" y="1557338"/>
            <a:ext cx="8064500" cy="5184775"/>
          </a:xfrm>
        </p:spPr>
        <p:txBody>
          <a:bodyPr/>
          <a:lstStyle/>
          <a:p>
            <a:pPr eaLnBrk="1" hangingPunct="1"/>
            <a:r>
              <a:rPr lang="da-DK" sz="2000" dirty="0"/>
              <a:t>Privatkaution stilles typisk af en fysisk person overfor en person eller virksomhed </a:t>
            </a:r>
          </a:p>
          <a:p>
            <a:pPr eaLnBrk="1" hangingPunct="1"/>
            <a:r>
              <a:rPr lang="da-DK" sz="2000" dirty="0"/>
              <a:t>Der vil ofte være en nær relation mellem debitor og kautionist</a:t>
            </a:r>
          </a:p>
          <a:p>
            <a:pPr eaLnBrk="1" hangingPunct="1"/>
            <a:r>
              <a:rPr lang="da-DK" sz="2000" dirty="0"/>
              <a:t>Erhvervskaution stilles både af fysiske og juridiske personer, men typisk er debitor en virksomhed</a:t>
            </a:r>
          </a:p>
          <a:p>
            <a:pPr eaLnBrk="1" hangingPunct="1"/>
            <a:r>
              <a:rPr lang="da-DK" sz="2000" dirty="0"/>
              <a:t>I vurderingen erhvervskaution eller privat kaution indgår følgende parametre </a:t>
            </a:r>
            <a:r>
              <a:rPr lang="da-DK" sz="1600" dirty="0"/>
              <a:t>(Se fig. 12.3)</a:t>
            </a:r>
            <a:r>
              <a:rPr lang="da-DK" sz="2000" dirty="0"/>
              <a:t>:</a:t>
            </a:r>
          </a:p>
          <a:p>
            <a:pPr lvl="1" eaLnBrk="1" hangingPunct="1"/>
            <a:r>
              <a:rPr lang="da-DK" sz="2000" dirty="0"/>
              <a:t>Ejerandel i virksomhed, der kautioneres for</a:t>
            </a:r>
          </a:p>
          <a:p>
            <a:pPr lvl="1" eaLnBrk="1" hangingPunct="1"/>
            <a:r>
              <a:rPr lang="da-DK" sz="2000" dirty="0"/>
              <a:t>Stilling i virksomheden</a:t>
            </a:r>
          </a:p>
          <a:p>
            <a:pPr lvl="1" eaLnBrk="1" hangingPunct="1"/>
            <a:r>
              <a:rPr lang="da-DK" sz="2000" dirty="0"/>
              <a:t>Indsigt i virksomhedens økonomi</a:t>
            </a:r>
          </a:p>
          <a:p>
            <a:pPr lvl="1" eaLnBrk="1" hangingPunct="1"/>
            <a:r>
              <a:rPr lang="da-DK" sz="2000" dirty="0"/>
              <a:t>Bestemmende indflydelse i virksomheden samlet set</a:t>
            </a:r>
          </a:p>
        </p:txBody>
      </p:sp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Oplysningspligt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369119" y="1052513"/>
            <a:ext cx="7667377" cy="5030787"/>
          </a:xfrm>
          <a:prstGeom prst="rect">
            <a:avLst/>
          </a:prstGeom>
        </p:spPr>
        <p:txBody>
          <a:bodyPr wrap="square" lIns="0"/>
          <a:lstStyle/>
          <a:p>
            <a:pPr marL="0" indent="0">
              <a:lnSpc>
                <a:spcPct val="80000"/>
              </a:lnSpc>
              <a:buNone/>
            </a:pPr>
            <a:r>
              <a:rPr lang="da-DK" sz="2200" dirty="0"/>
              <a:t>Krav om at Finansielle virksomheder giver oplysninger til </a:t>
            </a:r>
            <a:r>
              <a:rPr lang="da-DK" sz="2200" b="1" dirty="0"/>
              <a:t>private kautionister</a:t>
            </a:r>
            <a:r>
              <a:rPr lang="da-DK" sz="2200" dirty="0"/>
              <a:t> (tilsvarende regler for tredjemandspant) om: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200" dirty="0"/>
              <a:t>Hvad en kautionsforpligtelse indebærer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200" dirty="0"/>
              <a:t>Beskrivelse af risikoen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200" dirty="0"/>
              <a:t>Låntagers økonomi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200" dirty="0"/>
              <a:t>Årsopgørelser fra Skat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200" dirty="0"/>
              <a:t>Lønsedler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200" dirty="0"/>
              <a:t>Evt. årsregnskab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200" dirty="0"/>
              <a:t>Låntagers gæld til den finansielle virksomhed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200" dirty="0"/>
              <a:t>Gennemgå pjece om kaution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200" dirty="0"/>
              <a:t>Kautionen må ikke stå i misforhold til kautionisten økonomi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da-DK" sz="22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da-DK" sz="2200" b="1" dirty="0"/>
              <a:t>Hvis oplysningspligten ikke er overholdt kan k</a:t>
            </a:r>
            <a:r>
              <a:rPr lang="da-DK" sz="2400" b="1" dirty="0"/>
              <a:t>autionen eventuelt tilsidesættes efter FIL § 48, stk. 2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22151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1471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Kautionens indhold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95201" y="1484313"/>
            <a:ext cx="7848799" cy="4752975"/>
          </a:xfrm>
        </p:spPr>
        <p:txBody>
          <a:bodyPr/>
          <a:lstStyle/>
          <a:p>
            <a:pPr eaLnBrk="1" hangingPunct="1"/>
            <a:r>
              <a:rPr lang="da-DK" sz="2400" dirty="0"/>
              <a:t>Hvornår kautionen kan gøres gældende afhænger af kautionstypen </a:t>
            </a:r>
            <a:r>
              <a:rPr lang="da-DK" sz="1600" dirty="0"/>
              <a:t>(Se fig. 12.4)</a:t>
            </a:r>
            <a:r>
              <a:rPr lang="da-DK" sz="2400" dirty="0"/>
              <a:t>:</a:t>
            </a:r>
          </a:p>
          <a:p>
            <a:pPr lvl="1" eaLnBrk="1" hangingPunct="1"/>
            <a:r>
              <a:rPr lang="da-DK" sz="2400" dirty="0"/>
              <a:t>Simpel kaution – når det er dokumenteret at debitor ikke kan betale lånet</a:t>
            </a:r>
          </a:p>
          <a:p>
            <a:pPr lvl="1" eaLnBrk="1" hangingPunct="1"/>
            <a:r>
              <a:rPr lang="da-DK" sz="2400" dirty="0"/>
              <a:t>Selvskyldnerkaution – når debitor har misligholdt lånet</a:t>
            </a:r>
          </a:p>
          <a:p>
            <a:pPr lvl="1" eaLnBrk="1" hangingPunct="1"/>
            <a:r>
              <a:rPr lang="da-DK" sz="2400" dirty="0"/>
              <a:t>Tabskaution – efter udtømmende retsforfølgning</a:t>
            </a:r>
          </a:p>
          <a:p>
            <a:pPr eaLnBrk="1" hangingPunct="1"/>
            <a:r>
              <a:rPr lang="da-DK" sz="2400" dirty="0"/>
              <a:t>Hvilket beløb kautionen kan gøres gældende for afhænger af kautionstypen:</a:t>
            </a:r>
          </a:p>
          <a:p>
            <a:pPr lvl="1" eaLnBrk="1" hangingPunct="1"/>
            <a:r>
              <a:rPr lang="da-DK" sz="2400" dirty="0" err="1"/>
              <a:t>Alskyld</a:t>
            </a:r>
            <a:r>
              <a:rPr lang="da-DK" sz="2400" dirty="0"/>
              <a:t> – for hele lånet</a:t>
            </a:r>
          </a:p>
          <a:p>
            <a:pPr lvl="1" eaLnBrk="1" hangingPunct="1"/>
            <a:r>
              <a:rPr lang="da-DK" sz="2400" dirty="0"/>
              <a:t>Begrænset kaution – for et maksimalt beløb</a:t>
            </a:r>
          </a:p>
          <a:p>
            <a:pPr lvl="1" eaLnBrk="1" hangingPunct="1"/>
            <a:r>
              <a:rPr lang="da-DK" sz="2400" dirty="0"/>
              <a:t>Delkaution – for en bestemt del af lånet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160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Kautionens indhold</a:t>
            </a:r>
            <a:b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Flere kautionister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87624" y="1844824"/>
            <a:ext cx="8172450" cy="4525962"/>
          </a:xfrm>
        </p:spPr>
        <p:txBody>
          <a:bodyPr/>
          <a:lstStyle/>
          <a:p>
            <a:pPr eaLnBrk="1" hangingPunct="1"/>
            <a:r>
              <a:rPr lang="da-DK" sz="2400" dirty="0"/>
              <a:t>Er der flere kautionister kan det være </a:t>
            </a:r>
            <a:r>
              <a:rPr lang="da-DK" sz="1600" dirty="0"/>
              <a:t>(Se fig. 12.5)</a:t>
            </a:r>
          </a:p>
          <a:p>
            <a:pPr lvl="1" eaLnBrk="1" hangingPunct="1"/>
            <a:r>
              <a:rPr lang="da-DK" sz="2400" dirty="0" err="1"/>
              <a:t>Samkaution</a:t>
            </a:r>
            <a:r>
              <a:rPr lang="da-DK" sz="2400" dirty="0"/>
              <a:t> – afhængigt af hinanden</a:t>
            </a:r>
          </a:p>
          <a:p>
            <a:pPr lvl="1" eaLnBrk="1" hangingPunct="1"/>
            <a:r>
              <a:rPr lang="da-DK" sz="2400" dirty="0"/>
              <a:t>Medkaution – uafhængigt af hinanden</a:t>
            </a:r>
          </a:p>
          <a:p>
            <a:pPr eaLnBrk="1" hangingPunct="1"/>
            <a:r>
              <a:rPr lang="da-DK" sz="2400" dirty="0"/>
              <a:t>Flere kautionister hæfter solidarisk, hvis ikke andet er aftalt </a:t>
            </a:r>
          </a:p>
          <a:p>
            <a:pPr eaLnBrk="1" hangingPunct="1"/>
            <a:r>
              <a:rPr lang="da-DK" sz="2400" dirty="0"/>
              <a:t>Hvis det er aftalt kan kautionisterne hæfte pro rata </a:t>
            </a:r>
            <a:br>
              <a:rPr lang="da-DK" sz="2400" dirty="0"/>
            </a:br>
            <a:r>
              <a:rPr lang="da-DK" sz="1600" dirty="0"/>
              <a:t>(Se fig. 12.6)</a:t>
            </a:r>
          </a:p>
          <a:p>
            <a:pPr eaLnBrk="1" hangingPunct="1"/>
            <a:r>
              <a:rPr lang="da-DK" sz="2400" dirty="0" err="1"/>
              <a:t>Samkautionister</a:t>
            </a:r>
            <a:r>
              <a:rPr lang="da-DK" sz="2400" dirty="0"/>
              <a:t> har efter betaling af gælden regresret mod de andre kautionister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309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Kautionens ophør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557338"/>
            <a:ext cx="8013700" cy="4525962"/>
          </a:xfrm>
        </p:spPr>
        <p:txBody>
          <a:bodyPr/>
          <a:lstStyle/>
          <a:p>
            <a:pPr eaLnBrk="1" hangingPunct="1"/>
            <a:r>
              <a:rPr lang="da-DK" sz="2400" dirty="0"/>
              <a:t>Kautionen ophører, når gælden bliver betalt eller eftergivet</a:t>
            </a:r>
          </a:p>
          <a:p>
            <a:pPr eaLnBrk="1" hangingPunct="1"/>
            <a:r>
              <a:rPr lang="da-DK" sz="2400" dirty="0"/>
              <a:t>Privat kaution bortfalder efter 5 år eller 10 år, hvis kautionen ikke forlænges</a:t>
            </a:r>
          </a:p>
          <a:p>
            <a:pPr eaLnBrk="1" hangingPunct="1"/>
            <a:r>
              <a:rPr lang="da-DK" sz="2400" dirty="0"/>
              <a:t>Kautionen kan bortfalde ved kreditors henstand</a:t>
            </a:r>
          </a:p>
          <a:p>
            <a:pPr lvl="1" eaLnBrk="1" hangingPunct="1"/>
            <a:r>
              <a:rPr lang="da-DK" sz="2400" dirty="0"/>
              <a:t>Privat kaution – kreditor skal give kautionisten besked inden for 3 måneder</a:t>
            </a:r>
          </a:p>
          <a:p>
            <a:pPr lvl="1" eaLnBrk="1" hangingPunct="1"/>
            <a:r>
              <a:rPr lang="da-DK" sz="2400" dirty="0"/>
              <a:t>Erhvervskaution – kreditor skal give kautionisten besked inden for 6 måneder</a:t>
            </a:r>
          </a:p>
          <a:p>
            <a:pPr eaLnBrk="1" hangingPunct="1"/>
            <a:r>
              <a:rPr lang="da-DK" sz="2400" dirty="0"/>
              <a:t>Kautionen forældes sammen med hovedfordring, hvis ikke andet er aftalt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53536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B4171A-DBCB-4D62-ABDD-094B382608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F3A941-5804-40E4-A1A9-A0E9B1C76E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C01E36-D0F6-4FF0-8CAA-2A6A46A6699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720</Words>
  <Application>Microsoft Office PowerPoint</Application>
  <PresentationFormat>Skærmshow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</cp:lastModifiedBy>
  <cp:revision>36</cp:revision>
  <dcterms:created xsi:type="dcterms:W3CDTF">2015-07-14T11:20:10Z</dcterms:created>
  <dcterms:modified xsi:type="dcterms:W3CDTF">2021-01-01T21:57:05Z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