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6" r:id="rId3"/>
    <p:sldId id="258" r:id="rId4"/>
    <p:sldId id="271" r:id="rId5"/>
    <p:sldId id="272" r:id="rId6"/>
    <p:sldId id="279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>
        <p:scale>
          <a:sx n="108" d="100"/>
          <a:sy n="108" d="100"/>
        </p:scale>
        <p:origin x="-72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5" b="6306"/>
          <a:stretch/>
        </p:blipFill>
        <p:spPr bwMode="auto">
          <a:xfrm>
            <a:off x="-40662" y="-10197"/>
            <a:ext cx="1116124" cy="688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22-08-2018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boks 4"/>
          <p:cNvSpPr txBox="1"/>
          <p:nvPr/>
        </p:nvSpPr>
        <p:spPr>
          <a:xfrm>
            <a:off x="125963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Kapitel 13</a:t>
            </a:r>
          </a:p>
          <a:p>
            <a:pPr algn="ctr"/>
            <a:r>
              <a:rPr lang="da-DK" sz="40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Kreditaftaler</a:t>
            </a:r>
            <a:endParaRPr lang="da-DK" sz="4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2"/>
          <p:cNvSpPr txBox="1"/>
          <p:nvPr/>
        </p:nvSpPr>
        <p:spPr>
          <a:xfrm>
            <a:off x="1115616" y="1340768"/>
            <a:ext cx="8100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Misligholdelse betyder, at køber ikke overholder betingelserne om betaling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Forbrugeren skal være i </a:t>
            </a:r>
            <a:r>
              <a:rPr lang="da-DK" sz="2800" b="1" dirty="0">
                <a:cs typeface="Arial" pitchFamily="34" charset="0"/>
              </a:rPr>
              <a:t>kvalificeret misligholdelse</a:t>
            </a:r>
            <a:r>
              <a:rPr lang="da-DK" sz="2800" dirty="0">
                <a:cs typeface="Arial" pitchFamily="34" charset="0"/>
              </a:rPr>
              <a:t> før kreditgiveren kan reagere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Kreditgivers misligholdelsesbeføjelser er: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Kræve hele gælden betalt med det samme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Tage varen tilbage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Få udlæg i varen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Har kreditgiver fået ejendomsforbehold i varen, skal varen som udgangspunkt tages tilbage til </a:t>
            </a:r>
            <a:r>
              <a:rPr lang="da-DK" sz="2800" b="1" dirty="0">
                <a:cs typeface="Arial" pitchFamily="34" charset="0"/>
              </a:rPr>
              <a:t>fuld og endelig afgørelse</a:t>
            </a:r>
            <a:endParaRPr lang="da-DK" sz="2800" dirty="0">
              <a:cs typeface="Arial" pitchFamily="34" charset="0"/>
            </a:endParaRPr>
          </a:p>
          <a:p>
            <a:pPr marL="812800" lvl="1" indent="-355600">
              <a:buFont typeface="Arial" pitchFamily="34" charset="0"/>
              <a:buChar char="•"/>
            </a:pPr>
            <a:endParaRPr lang="da-DK" sz="2800" dirty="0">
              <a:cs typeface="Arial" pitchFamily="34" charset="0"/>
            </a:endParaRP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3. Misligholdelse af kreditaftale</a:t>
            </a:r>
          </a:p>
        </p:txBody>
      </p:sp>
    </p:spTree>
    <p:extLst>
      <p:ext uri="{BB962C8B-B14F-4D97-AF65-F5344CB8AC3E}">
        <p14:creationId xmlns:p14="http://schemas.microsoft.com/office/powerpoint/2010/main" val="34534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2"/>
          <p:cNvSpPr txBox="1"/>
          <p:nvPr/>
        </p:nvSpPr>
        <p:spPr>
          <a:xfrm>
            <a:off x="1050910" y="1844824"/>
            <a:ext cx="81003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Er varen mangelfuld kan køber fx kræve afslag i prisen og fratrække beløbet i restgælden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Indsigelser om mangelfuld vare kan også gøres gældende overfor kreditgiver i oprindeligt trepartsforhold og efterfølgende trepartsforhold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Køber kan ikke gøre indsigelser om varens mangler gældende overfor kreditgiver i et fritstående lån, se fig. </a:t>
            </a:r>
            <a:r>
              <a:rPr lang="da-DK" sz="2800"/>
              <a:t>13.6</a:t>
            </a:r>
            <a:endParaRPr lang="da-DK" sz="2800" dirty="0"/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4. Købers indsigelser i kreditaftale</a:t>
            </a:r>
          </a:p>
        </p:txBody>
      </p:sp>
    </p:spTree>
    <p:extLst>
      <p:ext uri="{BB962C8B-B14F-4D97-AF65-F5344CB8AC3E}">
        <p14:creationId xmlns:p14="http://schemas.microsoft.com/office/powerpoint/2010/main" val="359936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2"/>
          <p:cNvSpPr txBox="1"/>
          <p:nvPr/>
        </p:nvSpPr>
        <p:spPr>
          <a:xfrm>
            <a:off x="1115616" y="1316035"/>
            <a:ext cx="86027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dirty="0"/>
          </a:p>
          <a:p>
            <a:pPr marL="514350" indent="-514350">
              <a:buFont typeface="+mj-lt"/>
              <a:buAutoNum type="arabicPeriod"/>
            </a:pPr>
            <a:endParaRPr lang="da-DK" sz="2800" dirty="0"/>
          </a:p>
          <a:p>
            <a:pPr marL="514350" indent="-514350">
              <a:buFont typeface="+mj-lt"/>
              <a:buAutoNum type="arabicPeriod"/>
            </a:pPr>
            <a:r>
              <a:rPr lang="da-DK" sz="2800" dirty="0"/>
              <a:t>Hvad er en kreditaftale?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/>
              <a:t>Sikkerhed i kreditkøb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/>
              <a:t>Misligholdelse af kreditaftaler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/>
              <a:t>Købers indsigelse i kreditaftaler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800" dirty="0"/>
          </a:p>
          <a:p>
            <a:r>
              <a:rPr lang="da-DK" sz="2800" dirty="0"/>
              <a:t>Formålet med kreditaftaleloven er at beskytte forbrugeren og gøre prisen på lån og kreditter gennemskuelig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Kapitel 13 Kreditaftaler</a:t>
            </a:r>
          </a:p>
        </p:txBody>
      </p:sp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2"/>
          <p:cNvSpPr txBox="1"/>
          <p:nvPr/>
        </p:nvSpPr>
        <p:spPr>
          <a:xfrm>
            <a:off x="1187624" y="1556792"/>
            <a:ext cx="8100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/>
              <a:t>Kreditgiver og forbruger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/>
              <a:t>Kreditkøb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/>
              <a:t>Lån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/>
              <a:t>Kredit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/>
              <a:t>Kreditgiver, forhandler, forbruger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/>
              <a:t>Oprindeligt trepartsforhold, se fig. 13.2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/>
              <a:t>Efterfølgende trepartsforhold, se fig. 13.3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/>
              <a:t>Fritstående lån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1. Hvad er en kreditaftale</a:t>
            </a:r>
          </a:p>
        </p:txBody>
      </p:sp>
    </p:spTree>
    <p:extLst>
      <p:ext uri="{BB962C8B-B14F-4D97-AF65-F5344CB8AC3E}">
        <p14:creationId xmlns:p14="http://schemas.microsoft.com/office/powerpoint/2010/main" val="56798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2"/>
          <p:cNvSpPr txBox="1"/>
          <p:nvPr/>
        </p:nvSpPr>
        <p:spPr>
          <a:xfrm>
            <a:off x="1187624" y="764704"/>
            <a:ext cx="81003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/>
              <a:t>Kreditgiver skal undersøge forbrugerens </a:t>
            </a:r>
            <a:r>
              <a:rPr lang="da-DK" sz="3200" b="1" dirty="0"/>
              <a:t>kreditværdighed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/>
              <a:t>Har forbrugeren økonomi til at betale lånet tilbage?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/>
              <a:t>Kreditgiver har </a:t>
            </a:r>
            <a:r>
              <a:rPr lang="da-DK" sz="3200" b="1" dirty="0"/>
              <a:t>oplysningspligt</a:t>
            </a:r>
            <a:r>
              <a:rPr lang="da-DK" sz="3200" dirty="0"/>
              <a:t> før kreditaftalen indgås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/>
              <a:t>Det skal være let for forbrugeren at gennemskue vilkårene for lånet/kreditten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/>
              <a:t>Overholdes oplysningspligten ikke, kan kreditgiver ikke kræve alle kreditomkostninger betalt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857487" y="118373"/>
            <a:ext cx="8277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Kreditvurdering og oplysningspligt</a:t>
            </a:r>
          </a:p>
        </p:txBody>
      </p:sp>
    </p:spTree>
    <p:extLst>
      <p:ext uri="{BB962C8B-B14F-4D97-AF65-F5344CB8AC3E}">
        <p14:creationId xmlns:p14="http://schemas.microsoft.com/office/powerpoint/2010/main" val="360826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2">
            <a:extLst>
              <a:ext uri="{FF2B5EF4-FFF2-40B4-BE49-F238E27FC236}">
                <a16:creationId xmlns:a16="http://schemas.microsoft.com/office/drawing/2014/main" xmlns="" id="{2462C5A0-D7A8-436F-89E7-F061C761ABBC}"/>
              </a:ext>
            </a:extLst>
          </p:cNvPr>
          <p:cNvSpPr txBox="1"/>
          <p:nvPr/>
        </p:nvSpPr>
        <p:spPr>
          <a:xfrm>
            <a:off x="789161" y="1412776"/>
            <a:ext cx="81003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/>
              <a:t>I særlig kreditaftaler må forbrugeren først acceptere lånet 48 timer efter tilbuddet er givet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/>
              <a:t>Reglen gælder kun kortfristet forbrugslån, som: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da-DK" sz="2800" dirty="0"/>
              <a:t>Skal tilbagebetales inden 3 </a:t>
            </a:r>
            <a:r>
              <a:rPr lang="da-DK" sz="2800" dirty="0" err="1"/>
              <a:t>mdr</a:t>
            </a:r>
            <a:endParaRPr lang="da-DK" sz="2800" dirty="0"/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da-DK" sz="2800" dirty="0"/>
              <a:t>Ikke er givet af en bank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da-DK" sz="2800" dirty="0"/>
              <a:t>Ikke er betinget af køb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da-DK" sz="2800" dirty="0"/>
              <a:t>Ikke er tilknyttet pant eller anden sikkerhed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/>
              <a:t>Hvis kreditgiver alligevel tager imod accept er forbrugeren ikke forpligtet til at betale renter eller andre omkostninger</a:t>
            </a:r>
          </a:p>
        </p:txBody>
      </p:sp>
      <p:sp>
        <p:nvSpPr>
          <p:cNvPr id="3" name="Tekstboks 1">
            <a:extLst>
              <a:ext uri="{FF2B5EF4-FFF2-40B4-BE49-F238E27FC236}">
                <a16:creationId xmlns:a16="http://schemas.microsoft.com/office/drawing/2014/main" xmlns="" id="{59E594CD-1C76-45F6-8EDC-6CE213DBFBBD}"/>
              </a:ext>
            </a:extLst>
          </p:cNvPr>
          <p:cNvSpPr txBox="1"/>
          <p:nvPr/>
        </p:nvSpPr>
        <p:spPr>
          <a:xfrm>
            <a:off x="683568" y="188640"/>
            <a:ext cx="8205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1.4 Obligatorisk betænkningstid</a:t>
            </a:r>
          </a:p>
        </p:txBody>
      </p:sp>
    </p:spTree>
    <p:extLst>
      <p:ext uri="{BB962C8B-B14F-4D97-AF65-F5344CB8AC3E}">
        <p14:creationId xmlns:p14="http://schemas.microsoft.com/office/powerpoint/2010/main" val="55343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2"/>
          <p:cNvSpPr txBox="1"/>
          <p:nvPr/>
        </p:nvSpPr>
        <p:spPr>
          <a:xfrm>
            <a:off x="792088" y="1340768"/>
            <a:ext cx="81003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/>
              <a:t>Forbruger kan fortryde kreditaftalen i 14 dage efter: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da-DK" sz="3200" dirty="0"/>
              <a:t>Aftalen er indgået eller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da-DK" sz="3200" dirty="0"/>
              <a:t>Forbrugeren har fået alle oplysninger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/>
              <a:t>Fortrydelse betyder, at forbrugeren skal betale det lånte beløb tilbage inden 30 dage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/>
              <a:t>Forbrugere skal betale renter for perioden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/>
          </a:p>
        </p:txBody>
      </p:sp>
      <p:sp>
        <p:nvSpPr>
          <p:cNvPr id="8" name="Tekstboks 1"/>
          <p:cNvSpPr txBox="1"/>
          <p:nvPr/>
        </p:nvSpPr>
        <p:spPr>
          <a:xfrm>
            <a:off x="686495" y="193963"/>
            <a:ext cx="8205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1.5 Fortrydelsesret</a:t>
            </a:r>
          </a:p>
        </p:txBody>
      </p:sp>
    </p:spTree>
    <p:extLst>
      <p:ext uri="{BB962C8B-B14F-4D97-AF65-F5344CB8AC3E}">
        <p14:creationId xmlns:p14="http://schemas.microsoft.com/office/powerpoint/2010/main" val="244478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2"/>
          <p:cNvSpPr txBox="1"/>
          <p:nvPr/>
        </p:nvSpPr>
        <p:spPr>
          <a:xfrm>
            <a:off x="1043608" y="1340768"/>
            <a:ext cx="8100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/>
              <a:t>Kreditkøb – henstand med betaling af en vare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/>
              <a:t>Kreditgiver ønsker sikkerhed for at pengene betales senere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/>
              <a:t>Kreditgiver må ikke tage underpant men kan i stedet tage ejendomsforbehold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/>
              <a:t>Har kreditgiver alligevel taget underpant, er pantet ugyldigt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2. Sikkerhed i kreditkøb</a:t>
            </a:r>
          </a:p>
        </p:txBody>
      </p:sp>
    </p:spTree>
    <p:extLst>
      <p:ext uri="{BB962C8B-B14F-4D97-AF65-F5344CB8AC3E}">
        <p14:creationId xmlns:p14="http://schemas.microsoft.com/office/powerpoint/2010/main" val="357856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2"/>
          <p:cNvSpPr txBox="1"/>
          <p:nvPr/>
        </p:nvSpPr>
        <p:spPr>
          <a:xfrm>
            <a:off x="1115616" y="1668729"/>
            <a:ext cx="8100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Ejendomsforbehold betyder, at kreditgiver kan tage varen tilbage, hvis køber ikke overholder betalingerne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Kreditgiver med ejendomsforbehold er beskyttet: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/>
              <a:t>Køber må ikke sælge varen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/>
              <a:t>Køber må kun pantsætte varen med respekt af ejendomsforbeholdet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/>
              <a:t>Købers andre kreditorer kan kun få udlæg i varen med respekt af ejendomsforbeholdet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2.1 Ejendomsforbehold</a:t>
            </a:r>
          </a:p>
        </p:txBody>
      </p:sp>
    </p:spTree>
    <p:extLst>
      <p:ext uri="{BB962C8B-B14F-4D97-AF65-F5344CB8AC3E}">
        <p14:creationId xmlns:p14="http://schemas.microsoft.com/office/powerpoint/2010/main" val="247209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2"/>
          <p:cNvSpPr txBox="1"/>
          <p:nvPr/>
        </p:nvSpPr>
        <p:spPr>
          <a:xfrm>
            <a:off x="1475656" y="1546681"/>
            <a:ext cx="8100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/>
              <a:t>Formkrav til ejendomsforbehold: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/>
              <a:t>Aftalt senest ved varens overgivelse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/>
              <a:t>Købspris mindst 2.000 kr.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/>
              <a:t>Aftalen må ikke være en del af en kontoaftale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/>
              <a:t>Udbetaling på mindst 20 % i forbrugerkøb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3200" dirty="0"/>
          </a:p>
          <a:p>
            <a:r>
              <a:rPr lang="da-DK" sz="3200" dirty="0"/>
              <a:t>Hvis alle betingelser ikke er opfyldt, er ejendomsforbeholdet ugyldigt.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2.1 Ejendomsforbehold</a:t>
            </a:r>
          </a:p>
        </p:txBody>
      </p:sp>
    </p:spTree>
    <p:extLst>
      <p:ext uri="{BB962C8B-B14F-4D97-AF65-F5344CB8AC3E}">
        <p14:creationId xmlns:p14="http://schemas.microsoft.com/office/powerpoint/2010/main" val="363868868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471</Words>
  <Application>Microsoft Office PowerPoint</Application>
  <PresentationFormat>Skærmshow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16</cp:revision>
  <dcterms:created xsi:type="dcterms:W3CDTF">2015-07-14T11:20:10Z</dcterms:created>
  <dcterms:modified xsi:type="dcterms:W3CDTF">2018-08-22T11:19:08Z</dcterms:modified>
</cp:coreProperties>
</file>