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45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19-08-2013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233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19-08-2013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19-08-2013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809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19-08-2013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171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19-08-2013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630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19-08-2013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15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19-08-2013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27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19-08-2013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45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967499" y="5681498"/>
            <a:ext cx="562053" cy="1790950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4896" cy="685800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62" y="6505526"/>
            <a:ext cx="2686425" cy="352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19-08-2013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02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19-08-2013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7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5CCC-2563-4F4C-A30F-532A9CA23516}" type="datetimeFigureOut">
              <a:rPr lang="da-DK" smtClean="0"/>
              <a:t>19-08-2013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227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9" name="Tekstboks 4"/>
          <p:cNvSpPr txBox="1"/>
          <p:nvPr/>
        </p:nvSpPr>
        <p:spPr>
          <a:xfrm>
            <a:off x="1259632" y="2228670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Kapitel 18</a:t>
            </a:r>
          </a:p>
          <a:p>
            <a:pPr algn="ctr"/>
            <a:r>
              <a:rPr lang="da-DK" sz="40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Kreditaftaler</a:t>
            </a:r>
            <a:endParaRPr lang="da-DK" sz="40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2839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7" name="Tekstboks 2"/>
          <p:cNvSpPr txBox="1"/>
          <p:nvPr/>
        </p:nvSpPr>
        <p:spPr>
          <a:xfrm>
            <a:off x="792088" y="1977802"/>
            <a:ext cx="81003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buFont typeface="Arial" pitchFamily="34" charset="0"/>
              <a:buChar char="•"/>
            </a:pPr>
            <a:r>
              <a:rPr lang="da-DK" sz="2800" dirty="0" smtClean="0"/>
              <a:t>Er varen mangelfuld kan køber fx kræve afslag i prisen og fratrække beløbet i restgælden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800" dirty="0" smtClean="0"/>
              <a:t>Indsigelser om mangelfuld vare kan også gøres gældende overfor kreditgiver i oprindeligt trepartsforhold og efterfølgende trepartsforhold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800" dirty="0" smtClean="0"/>
              <a:t>Køber kan ikke gøre indsigelser om varens mangler gældende overfor kreditgiver i et fritstående lån, se fig. 18.6</a:t>
            </a:r>
            <a:endParaRPr lang="da-DK" sz="2800" dirty="0"/>
          </a:p>
        </p:txBody>
      </p:sp>
      <p:sp>
        <p:nvSpPr>
          <p:cNvPr id="8" name="Tekstboks 1"/>
          <p:cNvSpPr txBox="1"/>
          <p:nvPr/>
        </p:nvSpPr>
        <p:spPr>
          <a:xfrm>
            <a:off x="776369" y="-9449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4. Købers indsigelser i kreditaftale</a:t>
            </a:r>
          </a:p>
        </p:txBody>
      </p:sp>
    </p:spTree>
    <p:extLst>
      <p:ext uri="{BB962C8B-B14F-4D97-AF65-F5344CB8AC3E}">
        <p14:creationId xmlns:p14="http://schemas.microsoft.com/office/powerpoint/2010/main" val="359936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7" name="Tekstboks 2"/>
          <p:cNvSpPr txBox="1"/>
          <p:nvPr/>
        </p:nvSpPr>
        <p:spPr>
          <a:xfrm>
            <a:off x="792088" y="1340768"/>
            <a:ext cx="860273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2800" dirty="0" smtClean="0"/>
          </a:p>
          <a:p>
            <a:pPr marL="514350" indent="-514350">
              <a:buFont typeface="+mj-lt"/>
              <a:buAutoNum type="arabicPeriod"/>
            </a:pPr>
            <a:endParaRPr lang="da-DK" sz="2800" dirty="0"/>
          </a:p>
          <a:p>
            <a:pPr marL="514350" indent="-514350">
              <a:buFont typeface="+mj-lt"/>
              <a:buAutoNum type="arabicPeriod"/>
            </a:pPr>
            <a:r>
              <a:rPr lang="da-DK" sz="2800" dirty="0" smtClean="0"/>
              <a:t>Hvad er en kreditaftale?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2800" dirty="0" smtClean="0"/>
              <a:t>Sikkerhed i kreditkøb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2800" dirty="0" smtClean="0"/>
              <a:t>Misligholdelse af kreditaftaler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2800" dirty="0" smtClean="0"/>
              <a:t>Købers indsigelse i kreditaftaler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/>
              <a:t>Formålet med kreditaftaleloven er at beskytte forbrugeren</a:t>
            </a:r>
            <a:r>
              <a:rPr lang="da-DK" sz="3200" dirty="0"/>
              <a:t> </a:t>
            </a:r>
            <a:r>
              <a:rPr lang="da-DK" sz="3200" dirty="0" smtClean="0"/>
              <a:t>og gøre prisen på lån og kreditter gennemskuelig</a:t>
            </a:r>
          </a:p>
        </p:txBody>
      </p:sp>
      <p:sp>
        <p:nvSpPr>
          <p:cNvPr id="8" name="Tekstboks 1"/>
          <p:cNvSpPr txBox="1"/>
          <p:nvPr/>
        </p:nvSpPr>
        <p:spPr>
          <a:xfrm>
            <a:off x="686495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Kapitel 18 Kreditaftaler</a:t>
            </a:r>
          </a:p>
        </p:txBody>
      </p:sp>
    </p:spTree>
    <p:extLst>
      <p:ext uri="{BB962C8B-B14F-4D97-AF65-F5344CB8AC3E}">
        <p14:creationId xmlns:p14="http://schemas.microsoft.com/office/powerpoint/2010/main" val="204046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7" name="Tekstboks 2"/>
          <p:cNvSpPr txBox="1"/>
          <p:nvPr/>
        </p:nvSpPr>
        <p:spPr>
          <a:xfrm>
            <a:off x="792088" y="1568981"/>
            <a:ext cx="810039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da-DK" sz="2800" dirty="0" smtClean="0"/>
              <a:t>Kreditgiver og forbruger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a-DK" sz="2800" dirty="0" smtClean="0"/>
              <a:t>Kreditkøb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a-DK" sz="2800" dirty="0" smtClean="0"/>
              <a:t>Lån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a-DK" sz="2800" dirty="0" smtClean="0"/>
              <a:t>Kredit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da-DK" sz="2800" dirty="0" smtClean="0"/>
              <a:t>Kreditgiver, forhandler, forbruger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a-DK" sz="2800" dirty="0" smtClean="0"/>
              <a:t>Oprindeligt trepartsforhold, se fig. 18.2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a-DK" sz="2800" dirty="0" smtClean="0"/>
              <a:t>Efterfølgende trepartsforhold, se fig. 18.3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a-DK" sz="2800" dirty="0" smtClean="0"/>
              <a:t>Fritstående lån</a:t>
            </a:r>
            <a:endParaRPr lang="da-DK" sz="2800" dirty="0"/>
          </a:p>
          <a:p>
            <a:pPr marL="514350" indent="-514350">
              <a:buFont typeface="Arial" panose="020B0604020202020204" pitchFamily="34" charset="0"/>
              <a:buChar char="•"/>
            </a:pPr>
            <a:endParaRPr lang="da-DK" sz="3200" dirty="0" smtClean="0"/>
          </a:p>
        </p:txBody>
      </p:sp>
      <p:sp>
        <p:nvSpPr>
          <p:cNvPr id="8" name="Tekstboks 1"/>
          <p:cNvSpPr txBox="1"/>
          <p:nvPr/>
        </p:nvSpPr>
        <p:spPr>
          <a:xfrm>
            <a:off x="686495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1. Hvad er en kreditaftale</a:t>
            </a:r>
          </a:p>
        </p:txBody>
      </p:sp>
    </p:spTree>
    <p:extLst>
      <p:ext uri="{BB962C8B-B14F-4D97-AF65-F5344CB8AC3E}">
        <p14:creationId xmlns:p14="http://schemas.microsoft.com/office/powerpoint/2010/main" val="56798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7" name="Tekstboks 2"/>
          <p:cNvSpPr txBox="1"/>
          <p:nvPr/>
        </p:nvSpPr>
        <p:spPr>
          <a:xfrm>
            <a:off x="792088" y="764704"/>
            <a:ext cx="810039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/>
              <a:t>Kreditgiver skal undersøge forbrugerens </a:t>
            </a:r>
            <a:r>
              <a:rPr lang="da-DK" sz="3200" b="1" dirty="0" smtClean="0"/>
              <a:t>kreditværdighed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3200" dirty="0" smtClean="0"/>
              <a:t>Har forbrugeren økonomi til at betale lånet tilbage?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/>
              <a:t>Kreditgiver har </a:t>
            </a:r>
            <a:r>
              <a:rPr lang="da-DK" sz="3200" b="1" dirty="0" smtClean="0"/>
              <a:t>oplysningspligt</a:t>
            </a:r>
            <a:r>
              <a:rPr lang="da-DK" sz="3200" dirty="0" smtClean="0"/>
              <a:t> før kreditaftalen indgås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3200" dirty="0" smtClean="0"/>
              <a:t>Det skal være let for forbrugeren at gennemskue vilkårene for lånet/kreditten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3200" dirty="0" smtClean="0"/>
              <a:t>Overholdes oplysningspligten ikke, kan kreditgiver ikke kræve alle kreditomkostninger betalt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endParaRPr lang="da-DK" sz="3200" dirty="0"/>
          </a:p>
          <a:p>
            <a:pPr marL="514350" indent="-514350">
              <a:buFont typeface="Arial" panose="020B0604020202020204" pitchFamily="34" charset="0"/>
              <a:buChar char="•"/>
            </a:pPr>
            <a:endParaRPr lang="da-DK" sz="3200" dirty="0" smtClean="0"/>
          </a:p>
        </p:txBody>
      </p:sp>
      <p:sp>
        <p:nvSpPr>
          <p:cNvPr id="8" name="Tekstboks 1"/>
          <p:cNvSpPr txBox="1"/>
          <p:nvPr/>
        </p:nvSpPr>
        <p:spPr>
          <a:xfrm>
            <a:off x="686495" y="0"/>
            <a:ext cx="8277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Kreditvurdering og oplysningspligt</a:t>
            </a:r>
          </a:p>
        </p:txBody>
      </p:sp>
    </p:spTree>
    <p:extLst>
      <p:ext uri="{BB962C8B-B14F-4D97-AF65-F5344CB8AC3E}">
        <p14:creationId xmlns:p14="http://schemas.microsoft.com/office/powerpoint/2010/main" val="360826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7" name="Tekstboks 2"/>
          <p:cNvSpPr txBox="1"/>
          <p:nvPr/>
        </p:nvSpPr>
        <p:spPr>
          <a:xfrm>
            <a:off x="792088" y="1340768"/>
            <a:ext cx="810039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a-DK" sz="3200" dirty="0" smtClean="0"/>
              <a:t>Forbruger kan fortryde kreditaftalen i 14 dage efter: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da-DK" sz="3200" dirty="0" smtClean="0"/>
              <a:t>Aftalen er indgået eller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da-DK" sz="3200" dirty="0" smtClean="0"/>
              <a:t>Forbrugeren har fået alle oplysninger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a-DK" sz="3200" dirty="0" smtClean="0"/>
              <a:t>Fortrydelse betyder, at forbrugeren skal betale det lånte beløb tilbage inden 30 dage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da-DK" sz="3200" dirty="0" smtClean="0"/>
              <a:t>Forbrugere skal betale renter for perioden</a:t>
            </a:r>
            <a:endParaRPr lang="da-DK" sz="3200" dirty="0"/>
          </a:p>
          <a:p>
            <a:pPr marL="514350" indent="-514350">
              <a:buFont typeface="Arial" panose="020B0604020202020204" pitchFamily="34" charset="0"/>
              <a:buChar char="•"/>
            </a:pPr>
            <a:endParaRPr lang="da-DK" sz="3200" dirty="0" smtClean="0"/>
          </a:p>
        </p:txBody>
      </p:sp>
      <p:sp>
        <p:nvSpPr>
          <p:cNvPr id="8" name="Tekstboks 1"/>
          <p:cNvSpPr txBox="1"/>
          <p:nvPr/>
        </p:nvSpPr>
        <p:spPr>
          <a:xfrm>
            <a:off x="686495" y="0"/>
            <a:ext cx="8205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chemeClr val="tx2"/>
                </a:solidFill>
                <a:cs typeface="Arial" pitchFamily="34" charset="0"/>
              </a:rPr>
              <a:t>1.4 Fortrydelsesret</a:t>
            </a:r>
            <a:endParaRPr lang="da-DK" sz="3600" b="1" dirty="0">
              <a:solidFill>
                <a:schemeClr val="tx2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78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7" name="Tekstboks 2"/>
          <p:cNvSpPr txBox="1"/>
          <p:nvPr/>
        </p:nvSpPr>
        <p:spPr>
          <a:xfrm>
            <a:off x="792088" y="1340768"/>
            <a:ext cx="810039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da-DK" sz="3200" dirty="0" smtClean="0"/>
              <a:t>Kreditkøb – henstand med betaling af en vare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da-DK" sz="3200" dirty="0" smtClean="0"/>
              <a:t>Kreditgiver ønsker sikkerhed for at pengene betales senere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da-DK" sz="3200" dirty="0" smtClean="0"/>
              <a:t>Kreditgiver må ikke tage underpant men kan i stedet tage ejendomsforbehold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da-DK" sz="3200" dirty="0" smtClean="0"/>
              <a:t>Har kreditgiver alligevel taget underpant, er pantet ugyldigt</a:t>
            </a:r>
          </a:p>
        </p:txBody>
      </p:sp>
      <p:sp>
        <p:nvSpPr>
          <p:cNvPr id="8" name="Tekstboks 1"/>
          <p:cNvSpPr txBox="1"/>
          <p:nvPr/>
        </p:nvSpPr>
        <p:spPr>
          <a:xfrm>
            <a:off x="686495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2. Sikkerhed i kreditkøb</a:t>
            </a:r>
          </a:p>
        </p:txBody>
      </p:sp>
    </p:spTree>
    <p:extLst>
      <p:ext uri="{BB962C8B-B14F-4D97-AF65-F5344CB8AC3E}">
        <p14:creationId xmlns:p14="http://schemas.microsoft.com/office/powerpoint/2010/main" val="357856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7" name="Tekstboks 2"/>
          <p:cNvSpPr txBox="1"/>
          <p:nvPr/>
        </p:nvSpPr>
        <p:spPr>
          <a:xfrm>
            <a:off x="792088" y="1618922"/>
            <a:ext cx="81003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Ejendomsforbehold betyder, at kreditgiver kan tage varen tilbage, hvis køber ikke overholder betalingerne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Kreditgiver med ejendomsforbehold er beskyttet: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Køber må ikke sælge varen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Køber må kun pantsætte varen med respekt af ejendomsforbeholdet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Købers andre kreditorer kan kun få udlæg i varen med respekt af ejendomsforbeholdet</a:t>
            </a:r>
          </a:p>
        </p:txBody>
      </p:sp>
      <p:sp>
        <p:nvSpPr>
          <p:cNvPr id="8" name="Tekstboks 1"/>
          <p:cNvSpPr txBox="1"/>
          <p:nvPr/>
        </p:nvSpPr>
        <p:spPr>
          <a:xfrm>
            <a:off x="776369" y="-9449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2.2 Ejendomsforbehold</a:t>
            </a:r>
          </a:p>
        </p:txBody>
      </p:sp>
    </p:spTree>
    <p:extLst>
      <p:ext uri="{BB962C8B-B14F-4D97-AF65-F5344CB8AC3E}">
        <p14:creationId xmlns:p14="http://schemas.microsoft.com/office/powerpoint/2010/main" val="247209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7" name="Tekstboks 2"/>
          <p:cNvSpPr txBox="1"/>
          <p:nvPr/>
        </p:nvSpPr>
        <p:spPr>
          <a:xfrm>
            <a:off x="792088" y="1556792"/>
            <a:ext cx="81003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/>
              <a:t>Formkrav til ejendomsforbehold: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/>
              <a:t>Aftalt senest ved varens overgivelse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/>
              <a:t>Købspris mindst 2.000 kr.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/>
              <a:t>Aftalen må ikke være en del af en kontoaftale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/>
              <a:t>Udbetaling på mindst 20 % i forbrugerkøb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sz="3200" dirty="0"/>
          </a:p>
          <a:p>
            <a:r>
              <a:rPr lang="da-DK" sz="3200" dirty="0" smtClean="0"/>
              <a:t>Hvis alle betingelser ikke er opfyldt, er ejendomsforbeholdet ugyldigt.</a:t>
            </a:r>
          </a:p>
        </p:txBody>
      </p:sp>
      <p:sp>
        <p:nvSpPr>
          <p:cNvPr id="8" name="Tekstboks 1"/>
          <p:cNvSpPr txBox="1"/>
          <p:nvPr/>
        </p:nvSpPr>
        <p:spPr>
          <a:xfrm>
            <a:off x="776369" y="-9449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pitchFamily="34" charset="0"/>
              </a:rPr>
              <a:t>2.2 Ejendomsforbehold</a:t>
            </a:r>
          </a:p>
        </p:txBody>
      </p:sp>
    </p:spTree>
    <p:extLst>
      <p:ext uri="{BB962C8B-B14F-4D97-AF65-F5344CB8AC3E}">
        <p14:creationId xmlns:p14="http://schemas.microsoft.com/office/powerpoint/2010/main" val="363868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48299"/>
            <a:ext cx="2376264" cy="4097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10459" y="5724458"/>
            <a:ext cx="575402" cy="16916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567" cy="6858000"/>
          </a:xfrm>
          <a:prstGeom prst="rect">
            <a:avLst/>
          </a:prstGeom>
        </p:spPr>
      </p:pic>
      <p:sp>
        <p:nvSpPr>
          <p:cNvPr id="7" name="Tekstboks 2"/>
          <p:cNvSpPr txBox="1"/>
          <p:nvPr/>
        </p:nvSpPr>
        <p:spPr>
          <a:xfrm>
            <a:off x="792088" y="1333212"/>
            <a:ext cx="81003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buFont typeface="Arial" pitchFamily="34" charset="0"/>
              <a:buChar char="•"/>
            </a:pPr>
            <a:r>
              <a:rPr lang="da-DK" sz="2800" dirty="0" smtClean="0"/>
              <a:t>Misligholdelse betyder, at køber ikke overholder betingelserne om betaling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Forbrugeren skal være i </a:t>
            </a:r>
            <a:r>
              <a:rPr lang="da-DK" sz="2800" b="1" dirty="0" smtClean="0">
                <a:cs typeface="Arial" pitchFamily="34" charset="0"/>
              </a:rPr>
              <a:t>kvalificeret misligholdelse</a:t>
            </a:r>
            <a:r>
              <a:rPr lang="da-DK" sz="2800" dirty="0" smtClean="0">
                <a:cs typeface="Arial" pitchFamily="34" charset="0"/>
              </a:rPr>
              <a:t> før kreditgiveren kan reagere</a:t>
            </a:r>
            <a:endParaRPr lang="da-DK" sz="2800" dirty="0">
              <a:cs typeface="Arial" pitchFamily="34" charset="0"/>
            </a:endParaRPr>
          </a:p>
          <a:p>
            <a:pPr marL="355600" indent="-355600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Kreditgivers misligholdelsesbeføjelser er:</a:t>
            </a:r>
          </a:p>
          <a:p>
            <a:pPr marL="812800" lvl="1" indent="-355600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Kræve hele gælden betalt med det samme</a:t>
            </a:r>
          </a:p>
          <a:p>
            <a:pPr marL="812800" lvl="1" indent="-355600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Tage varen tilbage</a:t>
            </a:r>
          </a:p>
          <a:p>
            <a:pPr marL="812800" lvl="1" indent="-355600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Få udlæg i varen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Har kreditgiver fået ejendomsforbehold i varen, skal varen som udgangspunkt tages tilbage til </a:t>
            </a:r>
            <a:r>
              <a:rPr lang="da-DK" sz="2800" b="1" dirty="0" smtClean="0">
                <a:cs typeface="Arial" pitchFamily="34" charset="0"/>
              </a:rPr>
              <a:t>fuld og endelig afgørelse</a:t>
            </a:r>
            <a:endParaRPr lang="da-DK" sz="2800" dirty="0" smtClean="0">
              <a:cs typeface="Arial" pitchFamily="34" charset="0"/>
            </a:endParaRPr>
          </a:p>
          <a:p>
            <a:pPr marL="812800" lvl="1" indent="-355600">
              <a:buFont typeface="Arial" pitchFamily="34" charset="0"/>
              <a:buChar char="•"/>
            </a:pPr>
            <a:endParaRPr lang="da-DK" sz="2800" dirty="0" smtClean="0">
              <a:cs typeface="Arial" pitchFamily="34" charset="0"/>
            </a:endParaRPr>
          </a:p>
        </p:txBody>
      </p:sp>
      <p:sp>
        <p:nvSpPr>
          <p:cNvPr id="8" name="Tekstboks 1"/>
          <p:cNvSpPr txBox="1"/>
          <p:nvPr/>
        </p:nvSpPr>
        <p:spPr>
          <a:xfrm>
            <a:off x="776369" y="-9449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3. Misligholdelse af kreditaftale</a:t>
            </a:r>
          </a:p>
        </p:txBody>
      </p:sp>
    </p:spTree>
    <p:extLst>
      <p:ext uri="{BB962C8B-B14F-4D97-AF65-F5344CB8AC3E}">
        <p14:creationId xmlns:p14="http://schemas.microsoft.com/office/powerpoint/2010/main" val="34534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406</Words>
  <Application>Microsoft Office PowerPoint</Application>
  <PresentationFormat>Skærmshow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10</vt:i4>
      </vt:variant>
    </vt:vector>
  </HeadingPairs>
  <TitlesOfParts>
    <vt:vector size="11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Schmalz</dc:creator>
  <cp:lastModifiedBy>Peter Schmalz</cp:lastModifiedBy>
  <cp:revision>44</cp:revision>
  <dcterms:created xsi:type="dcterms:W3CDTF">2013-07-10T16:41:00Z</dcterms:created>
  <dcterms:modified xsi:type="dcterms:W3CDTF">2013-08-19T09:31:50Z</dcterms:modified>
</cp:coreProperties>
</file>