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</a:t>
            </a:r>
            <a:r>
              <a:rPr lang="da-DK" sz="36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15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Insolvens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og rekonstruktion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Tvangsauktion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78135" y="1124967"/>
            <a:ext cx="8003232" cy="532836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Kreditor kan begære tvangsauktion</a:t>
            </a:r>
          </a:p>
          <a:p>
            <a:r>
              <a:rPr lang="da-DK" sz="2400" dirty="0" smtClean="0"/>
              <a:t>Kun aktiver, som kreditor i forvejen har udlæg i</a:t>
            </a:r>
          </a:p>
          <a:p>
            <a:r>
              <a:rPr lang="da-DK" sz="2400" dirty="0" smtClean="0"/>
              <a:t>Begæring indgives til Fogedretten sammen med fogedgebyr</a:t>
            </a:r>
          </a:p>
          <a:p>
            <a:r>
              <a:rPr lang="da-DK" sz="2400" dirty="0" smtClean="0"/>
              <a:t>Auktionen skal annonceres, fast ejendom bekendtgøres i Statstidende</a:t>
            </a:r>
          </a:p>
          <a:p>
            <a:r>
              <a:rPr lang="da-DK" sz="2400" dirty="0" smtClean="0"/>
              <a:t>Auktionen holdes i Fogedretten, og aktivet bliver solgt til den, der byder højest </a:t>
            </a:r>
          </a:p>
          <a:p>
            <a:r>
              <a:rPr lang="da-DK" sz="2400" dirty="0" smtClean="0"/>
              <a:t>Provenuet fra auktionen går til at betale gælden hos kreditor efter omkostningerne ved auktionen er betalt</a:t>
            </a:r>
          </a:p>
          <a:p>
            <a:r>
              <a:rPr lang="da-DK" sz="2400" dirty="0" smtClean="0"/>
              <a:t>Panterettigheder i aktivet bliver slettet efter tvangsauktionen er holdt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  <a:b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2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afsnit 5.3 Skema over en konkursbehandling)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84784"/>
            <a:ext cx="8003232" cy="4823990"/>
          </a:xfrm>
        </p:spPr>
        <p:txBody>
          <a:bodyPr/>
          <a:lstStyle/>
          <a:p>
            <a:r>
              <a:rPr lang="da-DK" sz="2600" dirty="0" smtClean="0"/>
              <a:t>Konkurs er en universalforfølgning, formålet er at dele skyldners aktiver ud til kreditorerne, så alle kreditorer stilles lige</a:t>
            </a:r>
          </a:p>
          <a:p>
            <a:r>
              <a:rPr lang="da-DK" sz="2600" dirty="0" smtClean="0"/>
              <a:t>Begæring kan indgives til skifteretten af skyldner eller kreditor, jf. KL § 17, stk. 1  </a:t>
            </a:r>
          </a:p>
          <a:p>
            <a:r>
              <a:rPr lang="da-DK" sz="2600" dirty="0" smtClean="0"/>
              <a:t>Skyldner mister rådighed over sine aktiver ved dekretets afsigelse, jf. KL § 29</a:t>
            </a:r>
          </a:p>
          <a:p>
            <a:r>
              <a:rPr lang="da-DK" sz="2600" dirty="0" smtClean="0"/>
              <a:t>Skifteretten udpeger kurator (advokat), som handler på vegne af konkursboet</a:t>
            </a:r>
          </a:p>
          <a:p>
            <a:r>
              <a:rPr lang="da-DK" sz="2600" dirty="0" smtClean="0"/>
              <a:t>Annoncering i Statstidende - virkning for enhver </a:t>
            </a:r>
            <a:br>
              <a:rPr lang="da-DK" sz="2600" dirty="0" smtClean="0"/>
            </a:br>
            <a:r>
              <a:rPr lang="da-DK" sz="2600" dirty="0" smtClean="0"/>
              <a:t>jf. KL § 30</a:t>
            </a:r>
          </a:p>
          <a:p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24025"/>
            <a:ext cx="7931224" cy="489599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 smtClean="0"/>
              <a:t>Boets aktiver (konkursmassen) omfatter: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HR: 	</a:t>
            </a:r>
            <a:r>
              <a:rPr lang="da-DK" sz="2400" dirty="0" smtClean="0"/>
              <a:t>Alt hvad skyldner ejer ved konkursdekrets afsigelse 	og 	under konkursen tilfalder ham, jf. KL § 32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U1:	</a:t>
            </a:r>
            <a:r>
              <a:rPr lang="da-DK" sz="2400" dirty="0" smtClean="0"/>
              <a:t>Aktiver, som kreditor ikke kan få udlæg i, KL § 36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U2:	</a:t>
            </a:r>
            <a:r>
              <a:rPr lang="da-DK" sz="2400" dirty="0" smtClean="0"/>
              <a:t>Skyldners arbejdsindtægter under konkursen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U3:	</a:t>
            </a:r>
            <a:r>
              <a:rPr lang="da-DK" sz="2400" dirty="0" smtClean="0"/>
              <a:t>Separatistkrav (fx aktiver solgt med 	ejendomsforbehold)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Boets passiver omfatter:</a:t>
            </a:r>
          </a:p>
          <a:p>
            <a:r>
              <a:rPr lang="da-DK" sz="2400" dirty="0" smtClean="0"/>
              <a:t>Alle kreditorer kan anmelde deres krav, uanset om kravet er forfaldent, jf. KL § 38</a:t>
            </a:r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052017"/>
            <a:ext cx="8003232" cy="4824536"/>
          </a:xfrm>
        </p:spPr>
        <p:txBody>
          <a:bodyPr/>
          <a:lstStyle/>
          <a:p>
            <a:r>
              <a:rPr lang="da-DK" sz="2400" dirty="0" smtClean="0"/>
              <a:t>Separatistkrav bliver fyldestgjort før konkursmassen gøres op </a:t>
            </a:r>
          </a:p>
          <a:p>
            <a:r>
              <a:rPr lang="da-DK" sz="2400" dirty="0" smtClean="0"/>
              <a:t>Kurator skal sælge og opgøre alle konkursboets aktiver</a:t>
            </a:r>
          </a:p>
          <a:p>
            <a:r>
              <a:rPr lang="da-DK" sz="2400" dirty="0" smtClean="0"/>
              <a:t>Konkursboet skal overveje, om det vil indtræde i gensidigt bebyrdende aftaler</a:t>
            </a:r>
          </a:p>
          <a:p>
            <a:r>
              <a:rPr lang="da-DK" sz="2400" dirty="0" smtClean="0"/>
              <a:t>Konkursboet vurderer, om der kan være omstødelige dispositioner</a:t>
            </a:r>
          </a:p>
          <a:p>
            <a:r>
              <a:rPr lang="da-DK" sz="2400" dirty="0" smtClean="0"/>
              <a:t>Kurator opgør alle kreditorernes krav og placerer dem i konkursordenen</a:t>
            </a:r>
          </a:p>
          <a:p>
            <a:r>
              <a:rPr lang="da-DK" sz="2400" dirty="0" smtClean="0"/>
              <a:t>Når konkursboets aktiver og passiver er gjort op bliver kreditorerne fyldestgjort efter konkursordenen</a:t>
            </a:r>
          </a:p>
          <a:p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412776"/>
            <a:ext cx="8003232" cy="3589560"/>
          </a:xfrm>
        </p:spPr>
        <p:txBody>
          <a:bodyPr/>
          <a:lstStyle/>
          <a:p>
            <a:r>
              <a:rPr lang="da-DK" sz="2800" dirty="0" smtClean="0"/>
              <a:t>Konkursordenen inddeler alle boets kreditorer i klasser  </a:t>
            </a:r>
          </a:p>
          <a:p>
            <a:r>
              <a:rPr lang="da-DK" sz="2800" dirty="0" smtClean="0"/>
              <a:t>Hver konkursklasse bliver fyldestgjort fuldt ud, før der udloddes til næste klasse</a:t>
            </a:r>
          </a:p>
          <a:p>
            <a:r>
              <a:rPr lang="da-DK" sz="2800" dirty="0" smtClean="0"/>
              <a:t>Først dækkes omkostninger i forbindelse med konkursen (massekrav), og herefter de øvrige klasser</a:t>
            </a:r>
          </a:p>
          <a:p>
            <a:r>
              <a:rPr lang="da-DK" sz="2800" dirty="0" smtClean="0"/>
              <a:t>Hvis der ikke er dækning til hele klassen, fx de simple krav, bliver der udloddet en dividende. Efterstående konkursklasser får ingen dækning.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5.7 Udlodning af dividende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587"/>
            <a:ext cx="8003232" cy="4525962"/>
          </a:xfrm>
        </p:spPr>
        <p:txBody>
          <a:bodyPr/>
          <a:lstStyle/>
          <a:p>
            <a:r>
              <a:rPr lang="da-DK" sz="2400" dirty="0" smtClean="0"/>
              <a:t>En dividende på 10 % til simple krav betyder, at kreditor med et krav på 100.000 kr. får en dækning på 10.000 kr.</a:t>
            </a:r>
          </a:p>
          <a:p>
            <a:pPr>
              <a:buFont typeface="Arial" charset="0"/>
              <a:buNone/>
            </a:pPr>
            <a:endParaRPr lang="da-DK" sz="2400" b="1" dirty="0" smtClean="0"/>
          </a:p>
          <a:p>
            <a:pPr>
              <a:buFont typeface="Arial" charset="0"/>
              <a:buNone/>
            </a:pPr>
            <a:r>
              <a:rPr lang="da-DK" sz="2400" b="1" dirty="0" smtClean="0"/>
              <a:t>Udækket </a:t>
            </a:r>
            <a:r>
              <a:rPr lang="da-DK" sz="2400" b="1" dirty="0" smtClean="0"/>
              <a:t>gæld</a:t>
            </a:r>
          </a:p>
          <a:p>
            <a:r>
              <a:rPr lang="da-DK" sz="2400" dirty="0" smtClean="0"/>
              <a:t>Kreditor har stadig et restkrav på 90.000 kr. efter konkursen er afsluttet</a:t>
            </a:r>
          </a:p>
          <a:p>
            <a:r>
              <a:rPr lang="da-DK" sz="2400" dirty="0" smtClean="0"/>
              <a:t>Kreditorernes udækkede gæld følger skyldner, hvis skyldner er en fysisk person</a:t>
            </a:r>
          </a:p>
          <a:p>
            <a:r>
              <a:rPr lang="da-DK" sz="2400" dirty="0" smtClean="0"/>
              <a:t>Hvis skyldner er et selskab har kreditor ingen at rette kravet mod efter konkursen. Den udækkede gæld kan ikke blive fyldestgjort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051669"/>
            <a:ext cx="7931224" cy="5184923"/>
          </a:xfrm>
        </p:spPr>
        <p:txBody>
          <a:bodyPr/>
          <a:lstStyle/>
          <a:p>
            <a:r>
              <a:rPr lang="da-DK" sz="2400" dirty="0" smtClean="0"/>
              <a:t>Konkursens formål er at alle kreditorer stilles lige</a:t>
            </a:r>
          </a:p>
          <a:p>
            <a:r>
              <a:rPr lang="da-DK" sz="2400" dirty="0" smtClean="0"/>
              <a:t>Omstødelsesreglerne forhindrer, at kreditorer kan få en meget bedre retsstilling kort før konkursen indtræder</a:t>
            </a:r>
          </a:p>
          <a:p>
            <a:r>
              <a:rPr lang="da-DK" sz="2400" dirty="0" smtClean="0"/>
              <a:t>Omstødelse medfører at den begunstigede skal betale det omstødelige beløb tilbage.</a:t>
            </a:r>
          </a:p>
          <a:p>
            <a:r>
              <a:rPr lang="da-DK" sz="2400" dirty="0" smtClean="0"/>
              <a:t>Fristdagen er den dag Skifteretten har modtaget begæring om:</a:t>
            </a:r>
          </a:p>
          <a:p>
            <a:pPr lvl="1"/>
            <a:r>
              <a:rPr lang="da-DK" sz="2400" dirty="0" smtClean="0"/>
              <a:t>Konkurs</a:t>
            </a:r>
          </a:p>
          <a:p>
            <a:pPr lvl="1"/>
            <a:r>
              <a:rPr lang="da-DK" sz="2400" dirty="0" smtClean="0"/>
              <a:t>Rekonstruktion </a:t>
            </a:r>
          </a:p>
          <a:p>
            <a:pPr lvl="1"/>
            <a:r>
              <a:rPr lang="da-DK" sz="2400" dirty="0" smtClean="0"/>
              <a:t>Gældssanering </a:t>
            </a:r>
          </a:p>
          <a:p>
            <a:r>
              <a:rPr lang="da-DK" sz="2400" dirty="0" smtClean="0"/>
              <a:t>Beregning af omstødelsesperioden tager udgangspunkt i fristdagen </a:t>
            </a:r>
            <a:r>
              <a:rPr lang="da-DK" sz="2000" dirty="0" smtClean="0"/>
              <a:t>(se fig. 15.1)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78135" y="1051669"/>
            <a:ext cx="8003232" cy="496889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 smtClean="0"/>
              <a:t>Hvilke dispositioner kan omstødes:</a:t>
            </a:r>
          </a:p>
          <a:p>
            <a:r>
              <a:rPr lang="da-DK" sz="2400" dirty="0" smtClean="0"/>
              <a:t>Gaver, der ikke er lejlighedsgaver, jf. KL § 64</a:t>
            </a:r>
          </a:p>
          <a:p>
            <a:r>
              <a:rPr lang="da-DK" sz="2400" dirty="0" smtClean="0"/>
              <a:t>Urimelig stor løn til nærstående, jf. KL § 66</a:t>
            </a:r>
          </a:p>
          <a:p>
            <a:r>
              <a:rPr lang="da-DK" sz="2400" dirty="0" smtClean="0"/>
              <a:t>Betaling af gæld, jf. KL § 67, hvis betaling er sket:</a:t>
            </a:r>
          </a:p>
          <a:p>
            <a:pPr lvl="1"/>
            <a:r>
              <a:rPr lang="da-DK" sz="2400" dirty="0" smtClean="0"/>
              <a:t>I omstødelsesperioden og</a:t>
            </a:r>
          </a:p>
          <a:p>
            <a:pPr lvl="1"/>
            <a:r>
              <a:rPr lang="da-DK" sz="2400" dirty="0" smtClean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sz="2400" b="1" dirty="0" smtClean="0"/>
              <a:t>Derudover</a:t>
            </a:r>
            <a:r>
              <a:rPr lang="da-DK" sz="2400" dirty="0" smtClean="0"/>
              <a:t> skal betaling enten være:</a:t>
            </a:r>
            <a:endParaRPr lang="da-DK" sz="2400" b="1" dirty="0" smtClean="0"/>
          </a:p>
          <a:p>
            <a:pPr lvl="1"/>
            <a:r>
              <a:rPr lang="da-DK" sz="2400" dirty="0" smtClean="0"/>
              <a:t>Med usædvanlige betalingsmidler eller</a:t>
            </a:r>
          </a:p>
          <a:p>
            <a:pPr lvl="1"/>
            <a:r>
              <a:rPr lang="da-DK" sz="2400" dirty="0" smtClean="0"/>
              <a:t>Sket før normal forfaldstid eller</a:t>
            </a:r>
          </a:p>
          <a:p>
            <a:pPr lvl="1"/>
            <a:r>
              <a:rPr lang="da-DK" sz="2400" dirty="0" smtClean="0"/>
              <a:t>Med et beløb der afgørende har forringet skyldners betalingsevne</a:t>
            </a:r>
          </a:p>
          <a:p>
            <a:pPr lvl="1"/>
            <a:endParaRPr lang="da-DK" sz="2400" dirty="0" smtClean="0"/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23442"/>
            <a:ext cx="8003232" cy="4741862"/>
          </a:xfrm>
        </p:spPr>
        <p:txBody>
          <a:bodyPr/>
          <a:lstStyle/>
          <a:p>
            <a:r>
              <a:rPr lang="da-DK" sz="2400" dirty="0" smtClean="0"/>
              <a:t>Pant for gammel gæld, jf. KL  § 70</a:t>
            </a:r>
          </a:p>
          <a:p>
            <a:pPr lvl="1"/>
            <a:r>
              <a:rPr lang="da-DK" sz="2400" dirty="0" smtClean="0"/>
              <a:t>Pant for samtidig stiftet gæld er ok, hvis sikringsakten er foretaget med det samme</a:t>
            </a:r>
          </a:p>
          <a:p>
            <a:r>
              <a:rPr lang="da-DK" sz="2400" dirty="0" smtClean="0"/>
              <a:t>Virksomhedspant tinglyst senest 3 måneder før fristdagen, jf. KL § 70a </a:t>
            </a:r>
          </a:p>
          <a:p>
            <a:pPr lvl="1"/>
            <a:r>
              <a:rPr lang="da-DK" sz="2400" dirty="0" smtClean="0"/>
              <a:t>Ordinær forøgelse af pantet kan ikke omstødes</a:t>
            </a:r>
          </a:p>
          <a:p>
            <a:pPr lvl="1"/>
            <a:r>
              <a:rPr lang="da-DK" sz="2400" dirty="0" smtClean="0"/>
              <a:t>Ekstraordinær forøgelse kan omstødes, hvis den sikrede gæld ikke er steget tilsvarende</a:t>
            </a:r>
          </a:p>
          <a:p>
            <a:r>
              <a:rPr lang="da-DK" sz="2400" dirty="0" smtClean="0"/>
              <a:t>Udlæg, jf. KL § 71 </a:t>
            </a:r>
          </a:p>
          <a:p>
            <a:pPr lvl="1"/>
            <a:r>
              <a:rPr lang="da-DK" sz="2400" dirty="0" smtClean="0"/>
              <a:t>alle udlæg, hvor sikringsakten er foretaget de seneste 3 måneder før fristdagen, kan omstødes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Omstødelse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351434"/>
            <a:ext cx="8003232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Betaling af gæld efter fristdagen kan omstødes, jf. KL § 72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U1: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Betalingen er sket i overensstemmelse med konkursordenen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U2: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Betalingen er sket for at afværge tab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U3: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Modtageren var i god tro om konkursen (kun muligt indtil offentliggørelsen i Statstidende)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Utilbørlige dispositioner, jf. KL § 74, hvis den begunstigede er i ond tro om: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Skyldners insolvens og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utilbørligheden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Insolvensret kapitel 15</a:t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15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Inkasso</a:t>
            </a:r>
          </a:p>
          <a:p>
            <a:pPr eaLnBrk="1" hangingPunct="1"/>
            <a:r>
              <a:rPr lang="da-DK" dirty="0" smtClean="0"/>
              <a:t>Tvangsinddrivelse i Fogedretten</a:t>
            </a:r>
          </a:p>
          <a:p>
            <a:pPr eaLnBrk="1" hangingPunct="1"/>
            <a:r>
              <a:rPr lang="da-DK" dirty="0" smtClean="0"/>
              <a:t>Tvangsauktion</a:t>
            </a:r>
          </a:p>
          <a:p>
            <a:pPr eaLnBrk="1" hangingPunct="1"/>
            <a:r>
              <a:rPr lang="da-DK" dirty="0" smtClean="0"/>
              <a:t>Konkurs</a:t>
            </a:r>
          </a:p>
          <a:p>
            <a:pPr eaLnBrk="1" hangingPunct="1"/>
            <a:r>
              <a:rPr lang="da-DK" dirty="0" smtClean="0"/>
              <a:t>Omstødelse</a:t>
            </a:r>
          </a:p>
          <a:p>
            <a:pPr eaLnBrk="1" hangingPunct="1"/>
            <a:r>
              <a:rPr lang="da-DK" dirty="0" smtClean="0"/>
              <a:t>Rekonstruktion</a:t>
            </a:r>
          </a:p>
          <a:p>
            <a:pPr eaLnBrk="1" hangingPunct="1"/>
            <a:r>
              <a:rPr lang="da-DK" dirty="0" smtClean="0"/>
              <a:t>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Rekonstruktion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4767138" y="1412875"/>
            <a:ext cx="4186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Udenretlig rekonstruktion</a:t>
            </a:r>
            <a:endParaRPr kumimoji="0" lang="da-DK" sz="2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Baseret på aftaler med en eller flere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bl.a. omfatte en frivillig akkordordning, hvor gælden nedsættes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 efter KL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Omfatter alle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 eller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</a:t>
            </a:r>
            <a:endParaRPr kumimoji="0" lang="da-DK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22151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Rekonstruktionens formål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at redde en virksomhed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 økonomiske vanskeligheder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så den ikke behøver gå konkurs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Rekonstruktion</a:t>
            </a:r>
            <a:b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2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Se afsnit 7.2.6 Skema over processen i en rekonstruktion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Begæring kan indgives af skyldner eller en kreditor til Skifteretten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skyldner en personligt ejet virksomhed er skyldners samtykke nødvendigt for at gennemføre rekonstruktionen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udpeger en rekonstruktør (advokat) og en tillidsmand (revisor)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 og tillidsmand udarbejder rekonstruktionsplan, som skal til afstemning blandt kreditorerne</a:t>
            </a: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7.2.2 Retsvirkninger</a:t>
            </a:r>
            <a:endParaRPr kumimoji="0" lang="da-DK" sz="3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Væsentlige dispositioner skal godkendes af rekonstruktøren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Rekonstruktøren kan overtage ledelsen af et selskab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Indledning af rekonstruktion forhindrer yderligere udlæg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Omstødelsesreglerne kan anvendes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Rekonstruktøren kan sammen med skyldneren beslutte, at videreføre gensidigt bebyrdende aftaler</a:t>
            </a: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7.2.3 Gennemførelse og indhold</a:t>
            </a:r>
            <a:endParaRPr kumimoji="0" lang="da-DK" sz="3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Rekonstruktionen 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Tvangsakkord, som nedsætter skyldners gæld. En tvangsakkord på 25 % betyder, at kreditor med et krav på 100.000 kr. bliver dækket med 25.000 kr.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Virksomhedsoverdragelse, hvis det er muligt at sælge hele eller dele af virksomheden til en ny ejer. Muligvis vil den tilbageværende del af virksomheden gå konkurs.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Forslaget om rekonstruktion skal til afstemning blandt kreditorerne</a:t>
            </a: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7.2.3 Gennemførelse og indhold</a:t>
            </a:r>
            <a:endParaRPr kumimoji="0" lang="da-DK" sz="3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Afstemning om rekonstruktionen foregår efter særlige stemmeregler, jf. KL §§ 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13d 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 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13e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fx: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Forslaget er vedtaget, medmindre det har et flertal imod sig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Alene kreditorer, der er mødt op eller repræsenteret på mødet, har stemmeret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Stemmeret efter gældens størrelse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Bliver rekonstruktionen ikke vedtaget, kommer virksomheden under konkursbehandling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454199" y="5229225"/>
            <a:ext cx="1295400" cy="504825"/>
          </a:xfrm>
          <a:prstGeom prst="rightArrow">
            <a:avLst>
              <a:gd name="adj1" fmla="val 50000"/>
              <a:gd name="adj2" fmla="val 64151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lægger et budget, som viser hvor meget af gælden, der kan betales</a:t>
            </a: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78135" y="1557338"/>
            <a:ext cx="8003232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lægger et budget, som viser hvor meget af gælden, der kan betales</a:t>
            </a: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340768"/>
            <a:ext cx="8003232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skal udarbejdes efter faste regler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leve på et eksistensminimum i 5 år, resten af skyldners indtægt går til betaling af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skyldner overholder betalingerne, er skyldner gældfri efter 5 år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Omstødelsesreglerne finder anvendelse i gældssanering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kan ophæve kendelsen om gældssanering, hvis skyldner: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handlet svigagtigt i forbindelse med sagens behandling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Groft har tilsidesat sine pligter efter gældssaneringskendelsen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Overholder skyldner betingelserne for gældssaneringen efter bedste evne, er skyldner gældfri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Kreditorerne har ikke længere krav på skyldner efter gældssaneringsperioden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i forbindelse med en konkursbehandling sker på lempeligere vilkår, og perioden er på 3 år i stedet for 5 år</a:t>
            </a: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052116"/>
            <a:ext cx="8003232" cy="4752429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 smtClean="0"/>
              <a:t>Retsplejeloven og Konkursloven regulerer:</a:t>
            </a:r>
            <a:endParaRPr lang="da-DK" sz="2800" dirty="0" smtClean="0"/>
          </a:p>
          <a:p>
            <a:pPr eaLnBrk="1" hangingPunct="1"/>
            <a:r>
              <a:rPr lang="da-DK" sz="2800" b="1" dirty="0" smtClean="0"/>
              <a:t>Individualforfølgning:</a:t>
            </a:r>
          </a:p>
          <a:p>
            <a:pPr lvl="1" eaLnBrk="1" hangingPunct="1"/>
            <a:r>
              <a:rPr lang="da-DK" sz="2400" dirty="0" smtClean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sz="2400" dirty="0" smtClean="0"/>
              <a:t>Reguleret i Retsplejeloven (RPL) og omfatter bl.a. udlæg og tvangsauktion</a:t>
            </a:r>
          </a:p>
          <a:p>
            <a:pPr eaLnBrk="1" hangingPunct="1"/>
            <a:r>
              <a:rPr lang="da-DK" sz="2800" b="1" dirty="0" smtClean="0"/>
              <a:t>Universalforfølgning:</a:t>
            </a:r>
          </a:p>
          <a:p>
            <a:pPr lvl="1" eaLnBrk="1" hangingPunct="1"/>
            <a:r>
              <a:rPr lang="da-DK" sz="2400" dirty="0" smtClean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sz="2400" dirty="0" smtClean="0"/>
              <a:t>Formålet er at stille kreditorerne lige</a:t>
            </a:r>
          </a:p>
          <a:p>
            <a:pPr lvl="1" eaLnBrk="1" hangingPunct="1"/>
            <a:r>
              <a:rPr lang="da-DK" sz="2400" dirty="0" smtClean="0"/>
              <a:t>Kun hvis skyldner er insolvent</a:t>
            </a:r>
          </a:p>
          <a:p>
            <a:pPr lvl="1" eaLnBrk="1" hangingPunct="1"/>
            <a:endParaRPr lang="da-DK" dirty="0" smtClean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732240" y="4797152"/>
            <a:ext cx="2088852" cy="1224855"/>
          </a:xfrm>
          <a:prstGeom prst="cloudCallout">
            <a:avLst>
              <a:gd name="adj1" fmla="val -93495"/>
              <a:gd name="adj2" fmla="val 2814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42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196752"/>
            <a:ext cx="800323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 smtClean="0"/>
              <a:t>Ordet ”insolvent”</a:t>
            </a:r>
          </a:p>
          <a:p>
            <a:pPr eaLnBrk="1" hangingPunct="1"/>
            <a:r>
              <a:rPr lang="da-DK" sz="2800" dirty="0" smtClean="0"/>
              <a:t>Defineret i konkurslovens § 17</a:t>
            </a:r>
          </a:p>
          <a:p>
            <a:pPr eaLnBrk="1" hangingPunct="1"/>
            <a:r>
              <a:rPr lang="da-DK" sz="2800" dirty="0" smtClean="0"/>
              <a:t>Skyldner kan ikke betale sin gæld, efterhånden som den forfalder til betaling</a:t>
            </a:r>
            <a:r>
              <a:rPr lang="da-DK" sz="2800" b="1" dirty="0" smtClean="0"/>
              <a:t> </a:t>
            </a:r>
          </a:p>
          <a:p>
            <a:pPr eaLnBrk="1" hangingPunct="1"/>
            <a:r>
              <a:rPr lang="da-DK" sz="2800" dirty="0" smtClean="0"/>
              <a:t>Skifteretten vurderer, om insolvensen er til stede</a:t>
            </a:r>
          </a:p>
          <a:p>
            <a:pPr eaLnBrk="1" hangingPunct="1"/>
            <a:r>
              <a:rPr lang="da-DK" sz="2800" dirty="0" smtClean="0"/>
              <a:t>Hvis skyldner selv erklærer sig insolvent, forventes det at  være rigtigt</a:t>
            </a:r>
          </a:p>
          <a:p>
            <a:pPr eaLnBrk="1" hangingPunct="1"/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dirty="0" smtClean="0"/>
              <a:t>	</a:t>
            </a:r>
          </a:p>
          <a:p>
            <a:pPr lvl="1" eaLnBrk="1" hangingPunct="1"/>
            <a:endParaRPr lang="da-DK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572000" y="4293096"/>
            <a:ext cx="4176464" cy="179948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Man er ikke nødvendigvis insolvent, fordi man skylder flere penge end ens aktiver er værd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Inkasso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07294"/>
            <a:ext cx="7931224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 smtClean="0"/>
              <a:t>Gælden sendes til inkasso, hvis skyldner ikke betaler, </a:t>
            </a:r>
            <a:r>
              <a:rPr lang="da-DK" sz="2400" dirty="0" smtClean="0"/>
              <a:t>efter </a:t>
            </a:r>
            <a:r>
              <a:rPr lang="da-DK" sz="2400" dirty="0" smtClean="0"/>
              <a:t>kreditor har sendt en eller flere rykkere</a:t>
            </a:r>
          </a:p>
          <a:p>
            <a:pPr eaLnBrk="1" hangingPunct="1"/>
            <a:r>
              <a:rPr lang="da-DK" sz="2400" dirty="0" smtClean="0"/>
              <a:t>Inkasso kan foretages af:</a:t>
            </a:r>
          </a:p>
          <a:p>
            <a:pPr lvl="1" eaLnBrk="1" hangingPunct="1"/>
            <a:r>
              <a:rPr lang="da-DK" sz="2400" dirty="0" smtClean="0"/>
              <a:t>Kreditor selv</a:t>
            </a:r>
          </a:p>
          <a:p>
            <a:pPr lvl="1" eaLnBrk="1" hangingPunct="1"/>
            <a:r>
              <a:rPr lang="da-DK" sz="2400" dirty="0" smtClean="0"/>
              <a:t>Inkassofirma</a:t>
            </a:r>
          </a:p>
          <a:p>
            <a:pPr lvl="1" eaLnBrk="1" hangingPunct="1"/>
            <a:r>
              <a:rPr lang="da-DK" sz="2400" dirty="0" smtClean="0"/>
              <a:t>Advokat</a:t>
            </a:r>
          </a:p>
          <a:p>
            <a:pPr eaLnBrk="1" hangingPunct="1"/>
            <a:r>
              <a:rPr lang="da-DK" sz="2400" dirty="0" smtClean="0"/>
              <a:t>Inkassobrev med diverse oplysninger sendes til skyldner</a:t>
            </a:r>
          </a:p>
          <a:p>
            <a:pPr eaLnBrk="1" hangingPunct="1"/>
            <a:r>
              <a:rPr lang="da-DK" sz="2400" dirty="0" smtClean="0"/>
              <a:t>Formålet med inkasso er at få betalt gælden eller opnå en afdragsordning, som kaldes et frivilligt forlig</a:t>
            </a:r>
          </a:p>
          <a:p>
            <a:pPr eaLnBrk="1" hangingPunct="1"/>
            <a:r>
              <a:rPr lang="da-DK" sz="2400" dirty="0" smtClean="0"/>
              <a:t>Betaler skyldner stadig ikke, må kreditor overveje at fortsætte med tvangsinddrivelse</a:t>
            </a:r>
          </a:p>
          <a:p>
            <a:pPr eaLnBrk="1" hangingPunct="1"/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3. Tvangsinddrivelse</a:t>
            </a:r>
            <a:r>
              <a:rPr lang="en-GB" sz="3600" b="1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11449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 smtClean="0"/>
              <a:t>Ordet ”tvangsinddrivelse”: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Kreditor kan via fogedretten få udlæg i skyldners aktiver og sælge dem på tvangsauktion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Provenuet fra tvangsauktionen nedbringer skyldners gæld</a:t>
            </a:r>
            <a:br>
              <a:rPr lang="da-DK" sz="2400" dirty="0" smtClean="0"/>
            </a:br>
            <a:endParaRPr lang="da-DK" sz="2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 smtClean="0"/>
              <a:t>Tvangsinddrivelse kræver et fundament, jf. RPL § 478 fx: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Dom eller retsforlig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Frivillige forlig,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Gældsbreve,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Pantebreve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Afgørelser fra forskellige klagenævn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Krav fra offentlige myndigheder fx Skat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Betalingspåkrav</a:t>
            </a:r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711350"/>
            <a:ext cx="7931224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Hvis kreditor ikke har et fundament, skal kreditor:</a:t>
            </a:r>
          </a:p>
          <a:p>
            <a:r>
              <a:rPr lang="da-DK" sz="2400" dirty="0" smtClean="0"/>
              <a:t>Have en dom for kravet eller</a:t>
            </a:r>
          </a:p>
          <a:p>
            <a:r>
              <a:rPr lang="da-DK" sz="2400" dirty="0" smtClean="0"/>
              <a:t>Udfylde et </a:t>
            </a:r>
            <a:r>
              <a:rPr lang="da-DK" sz="2400" dirty="0" smtClean="0"/>
              <a:t>betalingspåkrav</a:t>
            </a:r>
            <a:endParaRPr lang="da-DK" sz="2400" dirty="0" smtClean="0"/>
          </a:p>
          <a:p>
            <a:pPr>
              <a:buFont typeface="Arial" charset="0"/>
              <a:buNone/>
            </a:pPr>
            <a:r>
              <a:rPr lang="da-DK" sz="2800" b="1" dirty="0" smtClean="0"/>
              <a:t>Betalingspåkrav</a:t>
            </a:r>
          </a:p>
          <a:p>
            <a:r>
              <a:rPr lang="da-DK" sz="2400" dirty="0" smtClean="0"/>
              <a:t>Udfyldes af kreditor og indgives til Fogedretten </a:t>
            </a:r>
          </a:p>
          <a:p>
            <a:r>
              <a:rPr lang="da-DK" sz="2400" dirty="0" smtClean="0"/>
              <a:t>Kan kun anvendes hvis:</a:t>
            </a:r>
          </a:p>
          <a:p>
            <a:pPr lvl="1"/>
            <a:r>
              <a:rPr lang="da-DK" sz="2200" dirty="0" smtClean="0"/>
              <a:t>Kreditor har et pengekrav på højst 100.000 kr.</a:t>
            </a:r>
          </a:p>
          <a:p>
            <a:pPr lvl="1"/>
            <a:r>
              <a:rPr lang="da-DK" sz="2200" dirty="0" smtClean="0"/>
              <a:t>Kravet er ubetinget og ubestridt af skyldner</a:t>
            </a:r>
          </a:p>
          <a:p>
            <a:pPr lvl="1"/>
            <a:r>
              <a:rPr lang="da-DK" sz="2200" dirty="0" smtClean="0"/>
              <a:t>Skyldner har fået et ”inkassobrev”</a:t>
            </a:r>
          </a:p>
          <a:p>
            <a:r>
              <a:rPr lang="da-DK" sz="2400" dirty="0" smtClean="0"/>
              <a:t>Kan med Fogedrettens påtegning anvendes som fundament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12603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HR: Kreditor kan få udlæg i alle skyldners aktiver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300" b="1" dirty="0" smtClean="0"/>
              <a:t>U1: </a:t>
            </a:r>
            <a:r>
              <a:rPr lang="da-DK" sz="2300" dirty="0" smtClean="0"/>
              <a:t>Tredjemands rettigheder skal respekteres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U2: </a:t>
            </a:r>
            <a:r>
              <a:rPr lang="da-DK" sz="2300" dirty="0" smtClean="0"/>
              <a:t>Særlige indlån i pengeinstitut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U3: </a:t>
            </a:r>
            <a:r>
              <a:rPr lang="da-DK" sz="2300" dirty="0" smtClean="0"/>
              <a:t>Endnu ikke </a:t>
            </a:r>
            <a:r>
              <a:rPr lang="da-DK" sz="2300" dirty="0" smtClean="0"/>
              <a:t>udbetalt løn, RPL § 511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U4: </a:t>
            </a:r>
            <a:r>
              <a:rPr lang="da-DK" sz="2300" dirty="0" smtClean="0"/>
              <a:t>Udbetalt erstatning fx fra ulykkesforsikring, RPL § 513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        Erstatningen skal være holdt </a:t>
            </a:r>
            <a:r>
              <a:rPr lang="da-DK" sz="2300" dirty="0" smtClean="0"/>
              <a:t>adskilt fra øvrige midler</a:t>
            </a:r>
            <a:endParaRPr lang="da-DK" sz="2300" dirty="0" smtClean="0"/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U5:</a:t>
            </a:r>
            <a:r>
              <a:rPr lang="da-DK" sz="2300" dirty="0" smtClean="0"/>
              <a:t> Personlige aktiver med beskeden værdi, RPL § 515, stk. 1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U6: </a:t>
            </a:r>
            <a:r>
              <a:rPr lang="da-DK" sz="2300" dirty="0" smtClean="0"/>
              <a:t>Personlige hjælpemidler, RPL § 515, stk. 2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U7: </a:t>
            </a:r>
            <a:r>
              <a:rPr lang="da-DK" sz="2300" dirty="0" smtClean="0"/>
              <a:t>Båndlagte gaver, RPL §514</a:t>
            </a:r>
          </a:p>
          <a:p>
            <a:pPr>
              <a:buFont typeface="Arial" charset="0"/>
              <a:buNone/>
            </a:pPr>
            <a:r>
              <a:rPr lang="da-DK" sz="2300" dirty="0" smtClean="0"/>
              <a:t>	</a:t>
            </a:r>
            <a:r>
              <a:rPr lang="da-DK" sz="2300" b="1" dirty="0" smtClean="0"/>
              <a:t>U8: </a:t>
            </a:r>
            <a:r>
              <a:rPr lang="da-DK" sz="2300" dirty="0" smtClean="0"/>
              <a:t>Trangsbeneficiet, RPL § 509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587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Trangsbeneficiet</a:t>
            </a:r>
          </a:p>
          <a:p>
            <a:r>
              <a:rPr lang="da-DK" sz="2400" dirty="0" smtClean="0"/>
              <a:t>Kreditor kan ikke få udlæg i aktiver omfattet af trangsbeneficiet</a:t>
            </a:r>
          </a:p>
          <a:p>
            <a:r>
              <a:rPr lang="da-DK" sz="2400" dirty="0" smtClean="0"/>
              <a:t>Omfatter aktiver, der hører til et beskedent hjem, fx seng, bord, stol, sofa</a:t>
            </a:r>
          </a:p>
          <a:p>
            <a:r>
              <a:rPr lang="da-DK" sz="2400" dirty="0" smtClean="0"/>
              <a:t>Almindelig hvidevarer hører til et beskedent hjem, fx køleskab, fryser, almindeligt tv og almindelig computer</a:t>
            </a:r>
          </a:p>
          <a:p>
            <a:pPr>
              <a:buFont typeface="Arial" charset="0"/>
              <a:buNone/>
            </a:pPr>
            <a:r>
              <a:rPr lang="da-DK" sz="2400" b="1" dirty="0" smtClean="0"/>
              <a:t>			Smykker, malerier, 50” plasma 3D fjernsyn med </a:t>
            </a:r>
            <a:r>
              <a:rPr lang="en-US" sz="2400" b="1" dirty="0" smtClean="0"/>
              <a:t>surround</a:t>
            </a:r>
            <a:r>
              <a:rPr lang="da-DK" sz="2400" b="1" dirty="0" smtClean="0"/>
              <a:t> sound og subwoofer og andre værdifulde aktiver er ikke omfattet af trangsbeneficiet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82191" y="4365104"/>
            <a:ext cx="1439863" cy="360363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1478</Words>
  <Application>Microsoft Office PowerPoint</Application>
  <PresentationFormat>On-screen Show (4:3)</PresentationFormat>
  <Paragraphs>213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5</cp:revision>
  <dcterms:created xsi:type="dcterms:W3CDTF">2015-07-14T11:20:10Z</dcterms:created>
  <dcterms:modified xsi:type="dcterms:W3CDTF">2015-10-17T11:03:54Z</dcterms:modified>
</cp:coreProperties>
</file>