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18-10-2015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22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Handel med fast ejendom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1706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Fortrydelsesret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196157"/>
            <a:ext cx="8003232" cy="4681115"/>
          </a:xfrm>
        </p:spPr>
        <p:txBody>
          <a:bodyPr/>
          <a:lstStyle/>
          <a:p>
            <a:pPr eaLnBrk="1" hangingPunct="1"/>
            <a:r>
              <a:rPr lang="da-DK" sz="2400" dirty="0" smtClean="0"/>
              <a:t>Fortrydelsesretten er en fravigelse af princippet om, at aftaler skal holdes</a:t>
            </a:r>
          </a:p>
          <a:p>
            <a:pPr eaLnBrk="1" hangingPunct="1"/>
            <a:r>
              <a:rPr lang="da-DK" sz="2400" dirty="0" smtClean="0"/>
              <a:t>En køber kan tilbagekalde sit tilbud indtil sælgers accept er kommet frem til køber, jf. LFFE § 7</a:t>
            </a:r>
          </a:p>
          <a:p>
            <a:pPr eaLnBrk="1" hangingPunct="1"/>
            <a:r>
              <a:rPr lang="da-DK" sz="2400" dirty="0" smtClean="0"/>
              <a:t>Efter aftalen er indgået kan køber fortryde handlen, jf. LFFE § 7 og § 8</a:t>
            </a:r>
          </a:p>
          <a:p>
            <a:pPr lvl="1" eaLnBrk="1" hangingPunct="1"/>
            <a:r>
              <a:rPr lang="da-DK" sz="2400" dirty="0" smtClean="0"/>
              <a:t>Meddelelse om fortrydelse skal gives til sælger inden 6 hverdage efter aftalen er indgået</a:t>
            </a:r>
          </a:p>
          <a:p>
            <a:pPr lvl="1" eaLnBrk="1" hangingPunct="1"/>
            <a:r>
              <a:rPr lang="da-DK" sz="2400" dirty="0" smtClean="0"/>
              <a:t>Køber skal samtidig betale en godtgørelse på 1 % af den nominelle købesum</a:t>
            </a:r>
          </a:p>
          <a:p>
            <a:pPr eaLnBrk="1" hangingPunct="1"/>
            <a:r>
              <a:rPr lang="da-DK" sz="2400" dirty="0" smtClean="0"/>
              <a:t>Sælger har ikke tilsvarende fortrydelsesret</a:t>
            </a: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87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2.5 Finansiering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423318"/>
            <a:ext cx="8003232" cy="4525962"/>
          </a:xfrm>
        </p:spPr>
        <p:txBody>
          <a:bodyPr/>
          <a:lstStyle/>
          <a:p>
            <a:pPr eaLnBrk="1" hangingPunct="1"/>
            <a:r>
              <a:rPr lang="da-DK" sz="2600" dirty="0" smtClean="0"/>
              <a:t>Køber kan forberede finansiering af huskøb ved at få et lånebevis fra sin bank</a:t>
            </a:r>
          </a:p>
          <a:p>
            <a:pPr eaLnBrk="1" hangingPunct="1"/>
            <a:r>
              <a:rPr lang="da-DK" sz="2600" dirty="0" smtClean="0"/>
              <a:t>Banken skal yde rådgivning om finansiering af fast ejendom (se kapitel </a:t>
            </a:r>
            <a:r>
              <a:rPr lang="da-DK" sz="2600" dirty="0" smtClean="0"/>
              <a:t>23 </a:t>
            </a:r>
            <a:r>
              <a:rPr lang="da-DK" sz="2600" dirty="0" smtClean="0"/>
              <a:t>om rådgivning)</a:t>
            </a:r>
          </a:p>
          <a:p>
            <a:pPr eaLnBrk="1" hangingPunct="1"/>
            <a:r>
              <a:rPr lang="da-DK" sz="2600" dirty="0" smtClean="0"/>
              <a:t>I en købsaftale kan parterne vælge:</a:t>
            </a:r>
          </a:p>
          <a:p>
            <a:pPr lvl="1" eaLnBrk="1" hangingPunct="1"/>
            <a:r>
              <a:rPr lang="da-DK" sz="2600" dirty="0" smtClean="0"/>
              <a:t>Kontanthandel: Købesummen betales til sælger ved at købers bank deponerer beløbet i sælgers bank</a:t>
            </a:r>
          </a:p>
          <a:p>
            <a:pPr lvl="1" eaLnBrk="1" hangingPunct="1"/>
            <a:r>
              <a:rPr lang="da-DK" sz="2600" dirty="0" smtClean="0"/>
              <a:t>Finansieret handel: Køber overtager sælgers lån i ejendommen – evt. nye lån, som køber har optaget i sælgers navn</a:t>
            </a: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2.5 Finansiering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483470"/>
            <a:ext cx="8003232" cy="4525962"/>
          </a:xfrm>
        </p:spPr>
        <p:txBody>
          <a:bodyPr/>
          <a:lstStyle/>
          <a:p>
            <a:pPr eaLnBrk="1" hangingPunct="1"/>
            <a:r>
              <a:rPr lang="da-DK" dirty="0" smtClean="0"/>
              <a:t>Realkreditbelåning kan maksimalt udgøre 80 % af ejendommens værdi</a:t>
            </a:r>
          </a:p>
          <a:p>
            <a:pPr eaLnBrk="1" hangingPunct="1"/>
            <a:r>
              <a:rPr lang="da-DK" dirty="0" smtClean="0"/>
              <a:t>I forbindelse med optagelse af realkreditlån, skal man overveje:</a:t>
            </a:r>
          </a:p>
          <a:p>
            <a:pPr lvl="1" eaLnBrk="1" hangingPunct="1"/>
            <a:r>
              <a:rPr lang="da-DK" dirty="0" smtClean="0"/>
              <a:t>Løbetid (10, 20 eller 30 år)</a:t>
            </a:r>
          </a:p>
          <a:p>
            <a:pPr lvl="1" eaLnBrk="1" hangingPunct="1"/>
            <a:r>
              <a:rPr lang="da-DK" dirty="0" smtClean="0"/>
              <a:t>Afdragsfrihed (der betales kun renter på lånet og ikke afdrag)</a:t>
            </a:r>
          </a:p>
          <a:p>
            <a:pPr lvl="1" eaLnBrk="1" hangingPunct="1"/>
            <a:r>
              <a:rPr lang="da-DK" dirty="0" smtClean="0"/>
              <a:t>Fast eller variabel rente</a:t>
            </a:r>
          </a:p>
          <a:p>
            <a:pPr lvl="1" eaLnBrk="1" hangingPunct="1"/>
            <a:r>
              <a:rPr lang="da-DK" dirty="0" smtClean="0"/>
              <a:t>Kurssikring af lån</a:t>
            </a: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2.6 Berigtigelse af skøde og refusionsopgørelse</a:t>
            </a:r>
            <a:endParaRPr lang="da-DK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268760"/>
            <a:ext cx="8003232" cy="4248050"/>
          </a:xfrm>
        </p:spPr>
        <p:txBody>
          <a:bodyPr/>
          <a:lstStyle/>
          <a:p>
            <a:pPr eaLnBrk="1" hangingPunct="1"/>
            <a:r>
              <a:rPr lang="da-DK" sz="2400" dirty="0" smtClean="0"/>
              <a:t>Købers advokat skal rådgive køber om handlen og gennemgå handlens væsentlige dokumenter</a:t>
            </a:r>
          </a:p>
          <a:p>
            <a:pPr eaLnBrk="1" hangingPunct="1"/>
            <a:r>
              <a:rPr lang="da-DK" sz="2400" dirty="0" smtClean="0"/>
              <a:t>Advokaten skal sørge for at få tinglyst nyt skøde på ejendommen, for at sikre købers adkomst</a:t>
            </a:r>
          </a:p>
          <a:p>
            <a:pPr eaLnBrk="1" hangingPunct="1"/>
            <a:r>
              <a:rPr lang="da-DK" sz="2400" dirty="0" smtClean="0"/>
              <a:t>Skødet vil få anmærkninger om sælgers endnu ikke aflyste lån</a:t>
            </a:r>
          </a:p>
          <a:p>
            <a:pPr eaLnBrk="1" hangingPunct="1"/>
            <a:r>
              <a:rPr lang="da-DK" sz="2400" dirty="0" smtClean="0"/>
              <a:t>Efterhånden som sælgers lån bliver indfriet, vil anmærkningerne på skødet blive fjernet</a:t>
            </a:r>
          </a:p>
          <a:p>
            <a:pPr eaLnBrk="1" hangingPunct="1"/>
            <a:r>
              <a:rPr lang="da-DK" sz="2400" dirty="0" smtClean="0"/>
              <a:t>Når skødet er anmærkningsfrit kan købesummen frigives til sælger</a:t>
            </a:r>
          </a:p>
          <a:p>
            <a:pPr eaLnBrk="1" hangingPunct="1"/>
            <a:r>
              <a:rPr lang="da-DK" sz="2400" dirty="0" smtClean="0"/>
              <a:t>Advokat skal udarbejde refusionsopgørelse senest 30 dage efter </a:t>
            </a:r>
            <a:r>
              <a:rPr lang="da-DK" sz="2400" dirty="0" smtClean="0"/>
              <a:t>overtagelsesdagen (kan være 14 dage afhængig af købsaftalen)</a:t>
            </a:r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Mangler ved fast ejendom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629222"/>
            <a:ext cx="8003232" cy="3743994"/>
          </a:xfrm>
        </p:spPr>
        <p:txBody>
          <a:bodyPr/>
          <a:lstStyle/>
          <a:p>
            <a:pPr eaLnBrk="1" hangingPunct="1"/>
            <a:r>
              <a:rPr lang="da-DK" sz="2800" dirty="0" smtClean="0"/>
              <a:t>En mangel ved en fast ejendom er typisk en defekt, som ikke burde være der i en ejendom med den alder til den pris. Hvad kunne køber med rimelighed forvente?</a:t>
            </a:r>
          </a:p>
          <a:p>
            <a:pPr eaLnBrk="1" hangingPunct="1"/>
            <a:r>
              <a:rPr lang="da-DK" sz="2800" dirty="0" smtClean="0"/>
              <a:t>Uanset at sælger har fået udarbejdet tilstandsrapport mv., kan sælger være ansvarlig for mangler, fx</a:t>
            </a:r>
            <a:r>
              <a:rPr lang="da-DK" sz="2800" dirty="0" smtClean="0"/>
              <a:t>:</a:t>
            </a:r>
            <a:endParaRPr lang="da-DK" sz="2400" dirty="0" smtClean="0"/>
          </a:p>
          <a:p>
            <a:pPr lvl="1" eaLnBrk="1" hangingPunct="1"/>
            <a:r>
              <a:rPr lang="da-DK" sz="2400" dirty="0" smtClean="0"/>
              <a:t>Ulovlige bygningsindretninger</a:t>
            </a:r>
          </a:p>
          <a:p>
            <a:pPr lvl="1" eaLnBrk="1" hangingPunct="1"/>
            <a:r>
              <a:rPr lang="da-DK" sz="2400" dirty="0" smtClean="0"/>
              <a:t>Hvis sælger har garanteret</a:t>
            </a:r>
          </a:p>
          <a:p>
            <a:pPr lvl="1" eaLnBrk="1" hangingPunct="1"/>
            <a:r>
              <a:rPr lang="da-DK" sz="2400" dirty="0" smtClean="0"/>
              <a:t>Hvis sælger har handlet svigagtigt eller groft uagtsomt</a:t>
            </a: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12747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Mangler ved fast ejendom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42839" y="1567334"/>
            <a:ext cx="8003232" cy="4525962"/>
          </a:xfrm>
        </p:spPr>
        <p:txBody>
          <a:bodyPr/>
          <a:lstStyle/>
          <a:p>
            <a:pPr eaLnBrk="1" hangingPunct="1"/>
            <a:r>
              <a:rPr lang="da-DK" sz="2400" dirty="0" smtClean="0"/>
              <a:t>Køber har en </a:t>
            </a:r>
            <a:r>
              <a:rPr lang="da-DK" sz="2400" b="1" dirty="0" smtClean="0"/>
              <a:t>undersøgelsespligt</a:t>
            </a:r>
            <a:r>
              <a:rPr lang="da-DK" sz="2400" dirty="0" smtClean="0"/>
              <a:t> – ved siden af sælgers oplysningspligt. Kunne køber have opdaget manglen ved at se sig for?</a:t>
            </a:r>
          </a:p>
          <a:p>
            <a:pPr eaLnBrk="1" hangingPunct="1"/>
            <a:r>
              <a:rPr lang="da-DK" sz="2400" dirty="0" smtClean="0"/>
              <a:t>Mangler uden for bygningen er sælger ansvarlig for</a:t>
            </a:r>
          </a:p>
          <a:p>
            <a:pPr eaLnBrk="1" hangingPunct="1"/>
            <a:r>
              <a:rPr lang="da-DK" sz="2400" dirty="0" smtClean="0"/>
              <a:t>Er der mangler ved den faste ejendom kan køber gøre misligholdelsesbeføjelser gældende:</a:t>
            </a:r>
          </a:p>
          <a:p>
            <a:pPr lvl="1" eaLnBrk="1" hangingPunct="1"/>
            <a:r>
              <a:rPr lang="da-DK" sz="2200" dirty="0" smtClean="0"/>
              <a:t>Erstatning</a:t>
            </a:r>
          </a:p>
          <a:p>
            <a:pPr lvl="1" eaLnBrk="1" hangingPunct="1"/>
            <a:r>
              <a:rPr lang="da-DK" sz="2200" dirty="0" smtClean="0"/>
              <a:t>Forholdsmæssigt afslag</a:t>
            </a:r>
          </a:p>
          <a:p>
            <a:pPr lvl="1" eaLnBrk="1" hangingPunct="1"/>
            <a:r>
              <a:rPr lang="da-DK" sz="2200" dirty="0" smtClean="0"/>
              <a:t>Hæve handlet</a:t>
            </a:r>
          </a:p>
          <a:p>
            <a:pPr eaLnBrk="1" hangingPunct="1"/>
            <a:r>
              <a:rPr lang="da-DK" sz="2400" dirty="0" smtClean="0"/>
              <a:t>Mangler forældes 3 år efter køber har opdaget manglen eller burde have opdaget den, men maksimalt 10 år</a:t>
            </a: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Ejendomsmæglers ansvar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195561"/>
            <a:ext cx="8003232" cy="4897015"/>
          </a:xfrm>
        </p:spPr>
        <p:txBody>
          <a:bodyPr/>
          <a:lstStyle/>
          <a:p>
            <a:pPr eaLnBrk="1" hangingPunct="1"/>
            <a:r>
              <a:rPr lang="da-DK" sz="2400" dirty="0" smtClean="0"/>
              <a:t>Ejendomsmæglers rådgiveransvar vurderes efter almindelige erstatningsretlige </a:t>
            </a:r>
            <a:r>
              <a:rPr lang="da-DK" sz="2400" dirty="0" smtClean="0"/>
              <a:t>principper</a:t>
            </a:r>
          </a:p>
          <a:p>
            <a:pPr lvl="1" eaLnBrk="1" hangingPunct="1"/>
            <a:r>
              <a:rPr lang="da-DK" sz="2200" dirty="0" smtClean="0"/>
              <a:t>Professionsansvar, skærpet culpa</a:t>
            </a:r>
          </a:p>
          <a:p>
            <a:pPr eaLnBrk="1" hangingPunct="1"/>
            <a:r>
              <a:rPr lang="da-DK" sz="2400" dirty="0" smtClean="0"/>
              <a:t>Ejendomsmægler </a:t>
            </a:r>
            <a:r>
              <a:rPr lang="da-DK" sz="2400" dirty="0" smtClean="0"/>
              <a:t>objektivt ansvar, jf. LOFE § 24, stk. 2, hvis</a:t>
            </a:r>
          </a:p>
          <a:p>
            <a:pPr lvl="1" eaLnBrk="1" hangingPunct="1"/>
            <a:r>
              <a:rPr lang="da-DK" sz="2200" dirty="0" smtClean="0"/>
              <a:t>Provenu er beregnet forkert</a:t>
            </a:r>
          </a:p>
          <a:p>
            <a:pPr lvl="1" eaLnBrk="1" hangingPunct="1"/>
            <a:r>
              <a:rPr lang="da-DK" sz="2200" dirty="0" smtClean="0"/>
              <a:t>Beregning af </a:t>
            </a:r>
            <a:r>
              <a:rPr lang="da-DK" sz="2200" dirty="0" err="1" smtClean="0"/>
              <a:t>ejerudgifter</a:t>
            </a:r>
            <a:r>
              <a:rPr lang="da-DK" sz="2200" dirty="0" smtClean="0"/>
              <a:t> eller forslag til finansiering er forkert</a:t>
            </a:r>
          </a:p>
          <a:p>
            <a:pPr lvl="1" eaLnBrk="1" hangingPunct="1"/>
            <a:r>
              <a:rPr lang="da-DK" sz="2200" dirty="0" smtClean="0"/>
              <a:t>Værdiansættelsen afviger meget</a:t>
            </a:r>
          </a:p>
          <a:p>
            <a:pPr lvl="1" eaLnBrk="1" hangingPunct="1">
              <a:buFont typeface="Arial" charset="0"/>
              <a:buNone/>
            </a:pPr>
            <a:r>
              <a:rPr lang="da-DK" sz="2200" dirty="0" smtClean="0"/>
              <a:t>Og forbrugeren er i god tro om fejlen</a:t>
            </a:r>
          </a:p>
          <a:p>
            <a:pPr eaLnBrk="1" hangingPunct="1"/>
            <a:r>
              <a:rPr lang="da-DK" sz="2400" dirty="0" smtClean="0"/>
              <a:t>Forbruger kan klage til Klagenævnet for ejendomsformidling</a:t>
            </a:r>
          </a:p>
          <a:p>
            <a:pPr eaLnBrk="1" hangingPunct="1"/>
            <a:r>
              <a:rPr lang="da-DK" sz="2400" dirty="0" smtClean="0"/>
              <a:t>Disciplinærnævnet for Ejendomsmægler træffer afgørelse i sager om overtrædelse af LOFE og god skik for ejendomsmæglere</a:t>
            </a: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Handel med fast ejendom kapitel 22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600200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I kapitel 20 gennemgås</a:t>
            </a:r>
            <a:r>
              <a:rPr lang="da-DK" dirty="0" smtClean="0"/>
              <a:t>:</a:t>
            </a:r>
          </a:p>
          <a:p>
            <a:pPr eaLnBrk="1" hangingPunct="1"/>
            <a:r>
              <a:rPr lang="da-DK" dirty="0" smtClean="0"/>
              <a:t>Lovgivning og aktører</a:t>
            </a:r>
          </a:p>
          <a:p>
            <a:pPr eaLnBrk="1" hangingPunct="1"/>
            <a:r>
              <a:rPr lang="da-DK" dirty="0" smtClean="0"/>
              <a:t>Gennemgang af en ejendomshandel</a:t>
            </a:r>
          </a:p>
          <a:p>
            <a:pPr eaLnBrk="1" hangingPunct="1"/>
            <a:r>
              <a:rPr lang="da-DK" dirty="0" smtClean="0"/>
              <a:t>Mangler ved fast ejendom</a:t>
            </a:r>
          </a:p>
          <a:p>
            <a:pPr eaLnBrk="1" hangingPunct="1"/>
            <a:r>
              <a:rPr lang="da-DK" dirty="0" smtClean="0"/>
              <a:t>Ejendomsmæglers ansvar</a:t>
            </a:r>
          </a:p>
          <a:p>
            <a:pPr eaLnBrk="1" hangingPunct="1"/>
            <a:endParaRPr lang="da-DK" dirty="0" smtClean="0"/>
          </a:p>
          <a:p>
            <a:pPr eaLnBrk="1" hangingPunct="1">
              <a:buFont typeface="Arial" charset="0"/>
              <a:buNone/>
            </a:pPr>
            <a:r>
              <a:rPr lang="da-DK" sz="2000" dirty="0" smtClean="0"/>
              <a:t>(Aftaleret – se kapitel 3)</a:t>
            </a:r>
          </a:p>
          <a:p>
            <a:pPr eaLnBrk="1" hangingPunct="1">
              <a:buFont typeface="Arial" charset="0"/>
              <a:buNone/>
            </a:pPr>
            <a:r>
              <a:rPr lang="da-DK" sz="2000" dirty="0" smtClean="0"/>
              <a:t>(Køb - se kapitel 7)</a:t>
            </a:r>
          </a:p>
          <a:p>
            <a:pPr eaLnBrk="1" hangingPunct="1">
              <a:buFont typeface="Arial" charset="0"/>
              <a:buNone/>
            </a:pPr>
            <a:r>
              <a:rPr lang="da-DK" sz="2000" dirty="0" smtClean="0"/>
              <a:t>(Rådgiveransvar – se kapitel </a:t>
            </a:r>
            <a:r>
              <a:rPr lang="da-DK" sz="2000" dirty="0" smtClean="0"/>
              <a:t>23)</a:t>
            </a:r>
            <a:endParaRPr lang="da-DK" sz="2000" dirty="0" smtClean="0"/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7544" y="1138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Lovgivning og aktører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340768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 smtClean="0"/>
              <a:t>Lovgivning:</a:t>
            </a:r>
          </a:p>
          <a:p>
            <a:pPr eaLnBrk="1" hangingPunct="1"/>
            <a:r>
              <a:rPr lang="da-DK" sz="2400" dirty="0" smtClean="0"/>
              <a:t>(Aftaleloven, købeloven)</a:t>
            </a:r>
          </a:p>
          <a:p>
            <a:pPr eaLnBrk="1" hangingPunct="1"/>
            <a:r>
              <a:rPr lang="da-DK" sz="2400" dirty="0" smtClean="0"/>
              <a:t>Lov om </a:t>
            </a:r>
            <a:r>
              <a:rPr lang="da-DK" sz="2400" dirty="0" smtClean="0"/>
              <a:t>formidling af </a:t>
            </a:r>
            <a:r>
              <a:rPr lang="da-DK" sz="2400" dirty="0" smtClean="0"/>
              <a:t>fast ejendom (LOFE)</a:t>
            </a:r>
          </a:p>
          <a:p>
            <a:pPr eaLnBrk="1" hangingPunct="1"/>
            <a:r>
              <a:rPr lang="da-DK" sz="2400" dirty="0" smtClean="0"/>
              <a:t>Lov om forbrugerbeskyttelse ved erhvervelse af fast ejendom (LFFE)</a:t>
            </a:r>
          </a:p>
          <a:p>
            <a:pPr eaLnBrk="1" hangingPunct="1">
              <a:buFont typeface="Arial" charset="0"/>
              <a:buNone/>
            </a:pPr>
            <a:r>
              <a:rPr lang="da-DK" sz="2400" b="1" dirty="0" smtClean="0"/>
              <a:t>Aktører </a:t>
            </a:r>
            <a:r>
              <a:rPr lang="da-DK" sz="1800" dirty="0" smtClean="0"/>
              <a:t>(se fig. </a:t>
            </a:r>
            <a:r>
              <a:rPr lang="da-DK" sz="1800" dirty="0" smtClean="0"/>
              <a:t>22.1</a:t>
            </a:r>
            <a:r>
              <a:rPr lang="da-DK" sz="1800" dirty="0" smtClean="0"/>
              <a:t>)</a:t>
            </a:r>
            <a:r>
              <a:rPr lang="da-DK" sz="2400" dirty="0" smtClean="0"/>
              <a:t>:</a:t>
            </a:r>
          </a:p>
          <a:p>
            <a:pPr eaLnBrk="1" hangingPunct="1"/>
            <a:r>
              <a:rPr lang="da-DK" sz="2400" dirty="0" smtClean="0"/>
              <a:t>Sælger: </a:t>
            </a:r>
          </a:p>
          <a:p>
            <a:pPr lvl="1" eaLnBrk="1" hangingPunct="1"/>
            <a:r>
              <a:rPr lang="da-DK" sz="2400" dirty="0" smtClean="0"/>
              <a:t>Ejendomsmægler, bank, realkreditinstitut, bygningssagkyndig, forsikringsselskab</a:t>
            </a:r>
          </a:p>
          <a:p>
            <a:pPr eaLnBrk="1" hangingPunct="1"/>
            <a:r>
              <a:rPr lang="da-DK" sz="2400" dirty="0" smtClean="0"/>
              <a:t>Køber:</a:t>
            </a:r>
          </a:p>
          <a:p>
            <a:pPr lvl="1" eaLnBrk="1" hangingPunct="1"/>
            <a:r>
              <a:rPr lang="da-DK" sz="2400" dirty="0"/>
              <a:t>Advokat, bank, realkreditinstitut, bygningssagkyndig, forsikringsselskab</a:t>
            </a: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Gennemgang af en ejendomshandel</a:t>
            </a:r>
            <a:endParaRPr lang="da-DK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844824"/>
            <a:ext cx="8003232" cy="2942059"/>
          </a:xfrm>
        </p:spPr>
        <p:txBody>
          <a:bodyPr/>
          <a:lstStyle/>
          <a:p>
            <a:pPr eaLnBrk="1" hangingPunct="1"/>
            <a:r>
              <a:rPr lang="da-DK" dirty="0" smtClean="0"/>
              <a:t>Gennemgang af en typisk handel – køb af privat bolig med hjælp fra ejendomsmægler og advokat</a:t>
            </a:r>
          </a:p>
          <a:p>
            <a:pPr eaLnBrk="1" hangingPunct="1"/>
            <a:r>
              <a:rPr lang="da-DK" dirty="0" smtClean="0"/>
              <a:t>Alle aktørerne har forskellige roller og skal koordinere indsatsen, før bolighandlen er på plads</a:t>
            </a:r>
          </a:p>
          <a:p>
            <a:pPr eaLnBrk="1" hangingPunct="1"/>
            <a:r>
              <a:rPr lang="da-DK" dirty="0" smtClean="0"/>
              <a:t>Det kan være afgørende at tingene sker i den rigtige rækkefølge, på det rigtige tidspunkt</a:t>
            </a: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Formidlingsaftale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66167" y="1412057"/>
            <a:ext cx="8003232" cy="4525963"/>
          </a:xfrm>
        </p:spPr>
        <p:txBody>
          <a:bodyPr/>
          <a:lstStyle/>
          <a:p>
            <a:pPr eaLnBrk="1" hangingPunct="1"/>
            <a:r>
              <a:rPr lang="da-DK" dirty="0" smtClean="0"/>
              <a:t>Indgås mellem sælger og ejendomsmægler</a:t>
            </a:r>
          </a:p>
          <a:p>
            <a:pPr eaLnBrk="1" hangingPunct="1"/>
            <a:r>
              <a:rPr lang="da-DK" dirty="0" smtClean="0"/>
              <a:t>Skal indeholde betingelser om salgspris, annoncering og mæglers salær</a:t>
            </a:r>
          </a:p>
          <a:p>
            <a:pPr eaLnBrk="1" hangingPunct="1"/>
            <a:r>
              <a:rPr lang="da-DK" dirty="0" smtClean="0"/>
              <a:t>Skal overholde reglerne i LOFE § </a:t>
            </a:r>
            <a:r>
              <a:rPr lang="da-DK" dirty="0" smtClean="0"/>
              <a:t>29 </a:t>
            </a:r>
            <a:r>
              <a:rPr lang="da-DK" dirty="0" smtClean="0"/>
              <a:t>og formidlingsbekendtgørelsen § </a:t>
            </a:r>
            <a:r>
              <a:rPr lang="da-DK" dirty="0" smtClean="0"/>
              <a:t>2 og 3</a:t>
            </a:r>
            <a:endParaRPr lang="da-DK" dirty="0" smtClean="0"/>
          </a:p>
          <a:p>
            <a:pPr eaLnBrk="1" hangingPunct="1"/>
            <a:r>
              <a:rPr lang="da-DK" dirty="0" smtClean="0"/>
              <a:t>Aftalen kan højst løbe i 6 måneder og kan herefter forlænges 3 måneder ad </a:t>
            </a:r>
            <a:r>
              <a:rPr lang="da-DK" dirty="0" smtClean="0"/>
              <a:t>gangen, hvis vederlag er afhængig af resultatet, LOFE § 31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-993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Formidlingsaftale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66167" y="1412181"/>
            <a:ext cx="8003232" cy="403304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dirty="0" smtClean="0"/>
              <a:t>Når der er indgået formidlingsaftale skal ejendomsmægler: </a:t>
            </a:r>
          </a:p>
          <a:p>
            <a:pPr eaLnBrk="1" hangingPunct="1"/>
            <a:r>
              <a:rPr lang="da-DK" sz="2400" dirty="0" smtClean="0"/>
              <a:t>Varetage sælgers interesser og rådgive sælger, herunder</a:t>
            </a:r>
          </a:p>
          <a:p>
            <a:pPr lvl="1" eaLnBrk="1" hangingPunct="1"/>
            <a:r>
              <a:rPr lang="da-DK" sz="2400" dirty="0" smtClean="0"/>
              <a:t>Værdiansætte ejendommen og fastsætte prisen</a:t>
            </a:r>
          </a:p>
          <a:p>
            <a:pPr lvl="1" eaLnBrk="1" hangingPunct="1"/>
            <a:r>
              <a:rPr lang="da-DK" sz="2400" dirty="0" smtClean="0"/>
              <a:t>Udarbejde finansieringsforslag</a:t>
            </a:r>
          </a:p>
          <a:p>
            <a:pPr lvl="1" eaLnBrk="1" hangingPunct="1"/>
            <a:r>
              <a:rPr lang="da-DK" sz="2400" dirty="0" smtClean="0"/>
              <a:t>Beregne sælgers provenu</a:t>
            </a:r>
          </a:p>
          <a:p>
            <a:pPr lvl="1" eaLnBrk="1" hangingPunct="1"/>
            <a:r>
              <a:rPr lang="da-DK" sz="2400" dirty="0" smtClean="0"/>
              <a:t>Udarbejde salgsopstilling og udkast til købsaftale</a:t>
            </a:r>
          </a:p>
          <a:p>
            <a:pPr eaLnBrk="1" hangingPunct="1"/>
            <a:r>
              <a:rPr lang="da-DK" sz="2400" dirty="0" smtClean="0"/>
              <a:t>Salgsmaterialet er en opfordring til at afgive tilbud</a:t>
            </a:r>
          </a:p>
          <a:p>
            <a:pPr eaLnBrk="1" hangingPunct="1"/>
            <a:r>
              <a:rPr lang="da-DK" sz="2400" dirty="0" smtClean="0"/>
              <a:t>Give køber alle de relevante oplysninger</a:t>
            </a:r>
          </a:p>
          <a:p>
            <a:pPr eaLnBrk="1" hangingPunct="1"/>
            <a:r>
              <a:rPr lang="da-DK" sz="2400" dirty="0" smtClean="0"/>
              <a:t>Ejendomsmægler må ikke rådgive både sælger og køber, </a:t>
            </a:r>
            <a:br>
              <a:rPr lang="da-DK" sz="2400" dirty="0" smtClean="0"/>
            </a:br>
            <a:r>
              <a:rPr lang="da-DK" sz="2400" dirty="0" smtClean="0"/>
              <a:t>jf. LOFE § </a:t>
            </a:r>
            <a:r>
              <a:rPr lang="da-DK" sz="2400" dirty="0" smtClean="0"/>
              <a:t>26</a:t>
            </a:r>
            <a:endParaRPr lang="da-DK" sz="2400" dirty="0" smtClean="0"/>
          </a:p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Tilstandsrapport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, el-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tjek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ejerskifteforsikring</a:t>
            </a:r>
            <a:endParaRPr lang="en-GB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484784"/>
            <a:ext cx="8003232" cy="4525962"/>
          </a:xfrm>
        </p:spPr>
        <p:txBody>
          <a:bodyPr/>
          <a:lstStyle/>
          <a:p>
            <a:pPr eaLnBrk="1" hangingPunct="1"/>
            <a:r>
              <a:rPr lang="da-DK" sz="2400" dirty="0" smtClean="0"/>
              <a:t>Sælger kan få udarbejdet tilstandsrapport af bygningssagkyndig</a:t>
            </a:r>
          </a:p>
          <a:p>
            <a:pPr eaLnBrk="1" hangingPunct="1"/>
            <a:r>
              <a:rPr lang="da-DK" sz="2400" dirty="0" smtClean="0"/>
              <a:t>Bygningssagkyndig gennemgår bygninger men ikke grunden og installationer uden for bygningen</a:t>
            </a:r>
          </a:p>
          <a:p>
            <a:pPr eaLnBrk="1" hangingPunct="1"/>
            <a:r>
              <a:rPr lang="da-DK" sz="2400" dirty="0" smtClean="0"/>
              <a:t>Den bygningssagkyndige ser efter synlige mangler – ikke de skjulte mangler</a:t>
            </a:r>
          </a:p>
          <a:p>
            <a:pPr eaLnBrk="1" hangingPunct="1"/>
            <a:r>
              <a:rPr lang="da-DK" sz="2400" dirty="0" smtClean="0"/>
              <a:t>Alle fejl og mangler gives karakter </a:t>
            </a:r>
            <a:r>
              <a:rPr lang="da-DK" sz="1800" dirty="0" smtClean="0"/>
              <a:t>(se fig. </a:t>
            </a:r>
            <a:r>
              <a:rPr lang="da-DK" sz="1800" dirty="0" smtClean="0"/>
              <a:t>22.2</a:t>
            </a:r>
            <a:r>
              <a:rPr lang="da-DK" sz="1800" dirty="0" smtClean="0"/>
              <a:t>)</a:t>
            </a:r>
          </a:p>
          <a:p>
            <a:pPr eaLnBrk="1" hangingPunct="1"/>
            <a:r>
              <a:rPr lang="da-DK" sz="2400" dirty="0" smtClean="0"/>
              <a:t>Sælger har loyal oplysningspligt og skal supplere tilstandsrapporten med alle de relevante forhold, han kender til</a:t>
            </a:r>
          </a:p>
          <a:p>
            <a:pPr eaLnBrk="1" hangingPunct="1"/>
            <a:r>
              <a:rPr lang="da-DK" sz="2400" dirty="0" smtClean="0"/>
              <a:t>El-tjek skal foretages af autoriseret elinstallatør</a:t>
            </a:r>
          </a:p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105272" y="1412776"/>
            <a:ext cx="8003232" cy="4525963"/>
          </a:xfrm>
        </p:spPr>
        <p:txBody>
          <a:bodyPr/>
          <a:lstStyle/>
          <a:p>
            <a:pPr eaLnBrk="1" hangingPunct="1"/>
            <a:r>
              <a:rPr lang="da-DK" sz="2400" dirty="0" smtClean="0"/>
              <a:t>På baggrund af tilstandsrapport og elinstallationsrapport indhentes et tilbud om ejerskifteforsikring</a:t>
            </a:r>
          </a:p>
          <a:p>
            <a:pPr eaLnBrk="1" hangingPunct="1"/>
            <a:r>
              <a:rPr lang="da-DK" sz="2400" dirty="0" smtClean="0"/>
              <a:t>Sælger er fri for ansvar for fejl og mangler ved den faste ejendom (jf. LFFE § 2), hvis:</a:t>
            </a:r>
          </a:p>
          <a:p>
            <a:pPr lvl="1" eaLnBrk="1" hangingPunct="1"/>
            <a:r>
              <a:rPr lang="da-DK" sz="2400" dirty="0" smtClean="0"/>
              <a:t>Køber har modtaget tilstandsrapport, som er mindre end 6 mdr. gammel</a:t>
            </a:r>
          </a:p>
          <a:p>
            <a:pPr lvl="1" eaLnBrk="1" hangingPunct="1"/>
            <a:r>
              <a:rPr lang="da-DK" sz="2400" dirty="0" smtClean="0"/>
              <a:t>Køber har modtaget en elinstallationsrapport, som er mindre end 1 år gammel</a:t>
            </a:r>
          </a:p>
          <a:p>
            <a:pPr lvl="1" eaLnBrk="1" hangingPunct="1"/>
            <a:r>
              <a:rPr lang="da-DK" sz="2400" dirty="0" smtClean="0"/>
              <a:t>Køber samtidig har modtaget tilbud på en ejerskifteforsikring</a:t>
            </a:r>
          </a:p>
          <a:p>
            <a:pPr lvl="1" eaLnBrk="1" hangingPunct="1"/>
            <a:r>
              <a:rPr lang="da-DK" sz="2400" dirty="0" smtClean="0"/>
              <a:t>Køber har modtaget tilbud fra sælger om betaling af ½ præmie på 5-årig forsikring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 bwMode="auto">
          <a:xfrm>
            <a:off x="806896" y="18950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Tilstandsrapport, el-tjek og ejerskifteforsikring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Købsaftale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566466"/>
            <a:ext cx="8003232" cy="3373983"/>
          </a:xfrm>
        </p:spPr>
        <p:txBody>
          <a:bodyPr/>
          <a:lstStyle/>
          <a:p>
            <a:pPr eaLnBrk="1" hangingPunct="1"/>
            <a:r>
              <a:rPr lang="da-DK" dirty="0" smtClean="0"/>
              <a:t>Ejendomsmægler udfærdiger købsaftale, jf. LOFE § </a:t>
            </a:r>
            <a:r>
              <a:rPr lang="da-DK" dirty="0" smtClean="0"/>
              <a:t>37</a:t>
            </a:r>
            <a:endParaRPr lang="da-DK" dirty="0" smtClean="0"/>
          </a:p>
          <a:p>
            <a:pPr eaLnBrk="1" hangingPunct="1"/>
            <a:r>
              <a:rPr lang="da-DK" dirty="0" smtClean="0"/>
              <a:t>Udarbejdes på baggrund af </a:t>
            </a:r>
            <a:r>
              <a:rPr lang="da-DK" dirty="0" smtClean="0"/>
              <a:t>standardkøbsaftale</a:t>
            </a:r>
          </a:p>
          <a:p>
            <a:pPr eaLnBrk="1" hangingPunct="1"/>
            <a:r>
              <a:rPr lang="da-DK" dirty="0" smtClean="0"/>
              <a:t>Fravigelser </a:t>
            </a:r>
            <a:r>
              <a:rPr lang="da-DK" dirty="0" smtClean="0"/>
              <a:t>fra standarden skal fremhæves</a:t>
            </a:r>
          </a:p>
          <a:p>
            <a:pPr eaLnBrk="1" hangingPunct="1"/>
            <a:r>
              <a:rPr lang="da-DK" dirty="0" smtClean="0"/>
              <a:t>Der indsættes ofte et advokat og/eller et finansieringsforbehold</a:t>
            </a:r>
          </a:p>
          <a:p>
            <a:pPr eaLnBrk="1" hangingPunct="1"/>
            <a:r>
              <a:rPr lang="da-DK" dirty="0" smtClean="0"/>
              <a:t>Købsaftalen gennemses af købers advokat</a:t>
            </a: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933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Gade, Mette</cp:lastModifiedBy>
  <cp:revision>5</cp:revision>
  <dcterms:created xsi:type="dcterms:W3CDTF">2015-07-14T11:20:10Z</dcterms:created>
  <dcterms:modified xsi:type="dcterms:W3CDTF">2015-10-18T09:41:35Z</dcterms:modified>
</cp:coreProperties>
</file>