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9" name="Tekstboks 4"/>
          <p:cNvSpPr txBox="1"/>
          <p:nvPr/>
        </p:nvSpPr>
        <p:spPr>
          <a:xfrm>
            <a:off x="1259632" y="2228670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24</a:t>
            </a:r>
          </a:p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Konkurs, rekonstruktion og gældssanering</a:t>
            </a:r>
            <a:endParaRPr lang="da-DK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33212"/>
            <a:ext cx="8100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Når kurator har solgt alle aktiver, kan kurator betale kreditorerne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Først betales kreditorer med massekrav, når alle har fået betaling, betaler kurator kreditorer med privilegerede krav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Oftest er der ikke fuld dækning til simple krav, som får dividende</a:t>
            </a:r>
          </a:p>
          <a:p>
            <a:pPr marL="355600" indent="-355600">
              <a:buFont typeface="Arial" pitchFamily="34" charset="0"/>
              <a:buChar char="•"/>
            </a:pPr>
            <a:endParaRPr lang="da-DK" sz="28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Gælden består stadig efter konkursen</a:t>
            </a:r>
            <a:endParaRPr lang="da-DK" sz="2800" dirty="0"/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3.4.2 Udlodning</a:t>
            </a:r>
          </a:p>
        </p:txBody>
      </p:sp>
    </p:spTree>
    <p:extLst>
      <p:ext uri="{BB962C8B-B14F-4D97-AF65-F5344CB8AC3E}">
        <p14:creationId xmlns:p14="http://schemas.microsoft.com/office/powerpoint/2010/main" val="35993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124744"/>
            <a:ext cx="8100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Kun privatpersoner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Betingelse: Debitor kan ikke betale gælden tilbage, og gælden må fx ikke komme fra et strafbart forhold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Alle kreditorer skal melde deres krav til Skifteretten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Skifteretten kan træffe afgørelse om, at gælden bliver sat ned, så debitor har mulighed for at betale den i løbet af typisk 5 år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 afdragsperioden skal debitor leve på et meget stramt budget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Gældssaneringen kan ophæves, hvis debitor  tilsidesætter sin pligter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4. 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8124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911603"/>
            <a:ext cx="860273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En samlet ordning for alle kreditorer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Rekonstruktion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Konkurs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Gældssanering</a:t>
            </a: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24 Konkurs, rekonstruktion og gældssanering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68981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Universalforfølgning kan være: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Rekonstruktion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Konkurs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Gældssanering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Alle kreditorer bliver som udgangspunkt stillet lige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Der etableres en </a:t>
            </a:r>
            <a:r>
              <a:rPr lang="da-DK" sz="3200" b="1" dirty="0" smtClean="0"/>
              <a:t>fristdag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Debitor skal være </a:t>
            </a:r>
            <a:r>
              <a:rPr lang="da-DK" sz="3200" b="1" dirty="0" smtClean="0"/>
              <a:t>insolvent</a:t>
            </a:r>
            <a:endParaRPr lang="da-DK" sz="3200" b="1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1. En samlet ordning for alle kreditorer</a:t>
            </a:r>
          </a:p>
        </p:txBody>
      </p:sp>
    </p:spTree>
    <p:extLst>
      <p:ext uri="{BB962C8B-B14F-4D97-AF65-F5344CB8AC3E}">
        <p14:creationId xmlns:p14="http://schemas.microsoft.com/office/powerpoint/2010/main" val="5679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052736"/>
            <a:ext cx="8100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Formålet er at virksomheden kan fortsætte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Virksomheden kan rekonstrueres ved en </a:t>
            </a:r>
            <a:r>
              <a:rPr lang="da-DK" sz="2800" b="1" dirty="0" smtClean="0"/>
              <a:t>frivillig akkord</a:t>
            </a:r>
            <a:r>
              <a:rPr lang="da-DK" sz="2800" dirty="0" smtClean="0"/>
              <a:t>, som nedsætter virksomhedens gæld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Rekonstruktion efter konkursloven: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Etablerer fristdag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err="1" smtClean="0"/>
              <a:t>Rekonstruktør</a:t>
            </a:r>
            <a:r>
              <a:rPr lang="da-DK" sz="2800" dirty="0" smtClean="0"/>
              <a:t> og tillidsmand vælges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err="1" smtClean="0"/>
              <a:t>Rekonstruktør</a:t>
            </a:r>
            <a:r>
              <a:rPr lang="da-DK" sz="2800" dirty="0" smtClean="0"/>
              <a:t> skal godkende alle væsentlige beslutninger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Rekonstruktion kan enden med: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Tvangsakkord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Virksomhedsoverdragelser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Konkurs</a:t>
            </a:r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 Rekonstruktion</a:t>
            </a:r>
          </a:p>
        </p:txBody>
      </p:sp>
    </p:spTree>
    <p:extLst>
      <p:ext uri="{BB962C8B-B14F-4D97-AF65-F5344CB8AC3E}">
        <p14:creationId xmlns:p14="http://schemas.microsoft.com/office/powerpoint/2010/main" val="3608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Konkursbegæring kan indgives af debitor eller kreditor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Etablerer fristdag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Betingelser for konkurs: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Insolvens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Debitor ikke under rekonstruktionsbehandling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Kreditor skal stille sikkerhed for konkurs-behandling og må ikke have fuld sikkerhed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Er betingelserne opfyldt afsiger Skifteretten </a:t>
            </a:r>
            <a:r>
              <a:rPr lang="da-DK" sz="2800" b="1" dirty="0" smtClean="0">
                <a:cs typeface="Arial" pitchFamily="34" charset="0"/>
              </a:rPr>
              <a:t>konkursdekret</a:t>
            </a:r>
            <a:r>
              <a:rPr lang="da-DK" sz="2800" dirty="0" smtClean="0">
                <a:cs typeface="Arial" pitchFamily="34" charset="0"/>
              </a:rPr>
              <a:t> og indsætter </a:t>
            </a:r>
            <a:r>
              <a:rPr lang="da-DK" sz="2800" b="1" dirty="0" smtClean="0">
                <a:cs typeface="Arial" pitchFamily="34" charset="0"/>
              </a:rPr>
              <a:t>kurator</a:t>
            </a:r>
            <a:endParaRPr lang="da-DK" sz="2800" b="1" dirty="0">
              <a:cs typeface="Arial" pitchFamily="34" charset="0"/>
            </a:endParaRPr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 Konkurs</a:t>
            </a:r>
          </a:p>
        </p:txBody>
      </p:sp>
    </p:spTree>
    <p:extLst>
      <p:ext uri="{BB962C8B-B14F-4D97-AF65-F5344CB8AC3E}">
        <p14:creationId xmlns:p14="http://schemas.microsoft.com/office/powerpoint/2010/main" val="24447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Formålet med konkursen er at fordele værdien af alle aktiver mellem alle kreditorer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Konkursmassen omfatter som udgangspunkt alle debitors aktiver, undtagen: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”Beskedent hjem”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Personlige rettigheder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Separatist krav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Løn, som er tjent under konkursbehandling</a:t>
            </a:r>
            <a:endParaRPr lang="da-DK" sz="2800" dirty="0">
              <a:cs typeface="Arial" pitchFamily="34" charset="0"/>
            </a:endParaRPr>
          </a:p>
          <a:p>
            <a:endParaRPr lang="da-DK" sz="3200" dirty="0" smtClean="0"/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3.2 Hvilke aktiver er omfattet - konkursmassen</a:t>
            </a:r>
          </a:p>
        </p:txBody>
      </p:sp>
    </p:spTree>
    <p:extLst>
      <p:ext uri="{BB962C8B-B14F-4D97-AF65-F5344CB8AC3E}">
        <p14:creationId xmlns:p14="http://schemas.microsoft.com/office/powerpoint/2010/main" val="35785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Omstødelse = gøres 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Dispositioner foretaget tæt på konkursen kan omstødes, hvis de har forringet eller forrykket kreditorernes mulighed for betaling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Formålet er at sørge for, at alle kreditorer får del i værdien af aktiverne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Omstødelsesperioden regnes tilbage fra fristdag, se fig. 24.2 og 24.3</a:t>
            </a:r>
            <a:endParaRPr lang="da-DK" sz="3200" dirty="0"/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3.3 Omstødelse</a:t>
            </a:r>
          </a:p>
        </p:txBody>
      </p:sp>
    </p:spTree>
    <p:extLst>
      <p:ext uri="{BB962C8B-B14F-4D97-AF65-F5344CB8AC3E}">
        <p14:creationId xmlns:p14="http://schemas.microsoft.com/office/powerpoint/2010/main" val="24720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822172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Dispositioner, som kan omstødes er fx: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Gaver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Løn til </a:t>
            </a:r>
            <a:r>
              <a:rPr lang="da-DK" sz="3200" dirty="0" err="1" smtClean="0">
                <a:cs typeface="Arial" pitchFamily="34" charset="0"/>
              </a:rPr>
              <a:t>nærstående</a:t>
            </a:r>
            <a:endParaRPr lang="da-DK" sz="3200" dirty="0" smtClean="0">
              <a:cs typeface="Arial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Betaling af gæld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Pant for gammel gæld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Udlæg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Utilbørlige dispositioner</a:t>
            </a:r>
            <a:endParaRPr lang="da-DK" sz="3200" dirty="0">
              <a:cs typeface="Arial" pitchFamily="34" charset="0"/>
            </a:endParaRP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3.3 Omstødelse</a:t>
            </a:r>
          </a:p>
        </p:txBody>
      </p:sp>
    </p:spTree>
    <p:extLst>
      <p:ext uri="{BB962C8B-B14F-4D97-AF65-F5344CB8AC3E}">
        <p14:creationId xmlns:p14="http://schemas.microsoft.com/office/powerpoint/2010/main" val="36386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689770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Kurator skal sætte Proklama i Statstidende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Konkursordenen er den rækkefølge, kreditorerne får betaling i, se fig. 24.4 og 24.5:</a:t>
            </a:r>
          </a:p>
          <a:p>
            <a:endParaRPr lang="da-DK" sz="2800" dirty="0" smtClean="0">
              <a:cs typeface="Arial" pitchFamily="34" charset="0"/>
            </a:endParaRP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Massekrav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Privilegerede krav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Simple krav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Efterstillede krav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3.4 Betaling til kreditorerne - konkursordenen</a:t>
            </a:r>
          </a:p>
        </p:txBody>
      </p:sp>
    </p:spTree>
    <p:extLst>
      <p:ext uri="{BB962C8B-B14F-4D97-AF65-F5344CB8AC3E}">
        <p14:creationId xmlns:p14="http://schemas.microsoft.com/office/powerpoint/2010/main" val="3453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422</Words>
  <Application>Microsoft Office PowerPoint</Application>
  <PresentationFormat>Skærmshow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34</cp:revision>
  <dcterms:created xsi:type="dcterms:W3CDTF">2013-07-10T16:41:00Z</dcterms:created>
  <dcterms:modified xsi:type="dcterms:W3CDTF">2013-08-19T09:36:02Z</dcterms:modified>
</cp:coreProperties>
</file>