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70" r:id="rId8"/>
    <p:sldId id="271" r:id="rId9"/>
    <p:sldId id="272" r:id="rId10"/>
    <p:sldId id="273" r:id="rId11"/>
    <p:sldId id="274" r:id="rId12"/>
    <p:sldId id="275" r:id="rId13"/>
    <p:sldId id="276" r:id="rId14"/>
    <p:sldId id="277" r:id="rId15"/>
    <p:sldId id="278" r:id="rId16"/>
    <p:sldId id="279" r:id="rId17"/>
    <p:sldId id="280" r:id="rId18"/>
    <p:sldId id="263" r:id="rId19"/>
    <p:sldId id="264" r:id="rId20"/>
    <p:sldId id="281" r:id="rId21"/>
    <p:sldId id="282" r:id="rId22"/>
    <p:sldId id="283" r:id="rId23"/>
    <p:sldId id="284" r:id="rId24"/>
    <p:sldId id="285" r:id="rId25"/>
    <p:sldId id="286" r:id="rId26"/>
    <p:sldId id="287" r:id="rId27"/>
    <p:sldId id="288" r:id="rId28"/>
    <p:sldId id="289" r:id="rId29"/>
    <p:sldId id="290" r:id="rId30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ctrTitle"/>
          </p:nvPr>
        </p:nvSpPr>
        <p:spPr>
          <a:xfrm>
            <a:off x="685800" y="2130423"/>
            <a:ext cx="7772400" cy="147002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Undertitel 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3"/>
          </a:xfrm>
        </p:spPr>
        <p:txBody>
          <a:bodyPr anchorCtr="1"/>
          <a:lstStyle>
            <a:lvl1pPr marL="0" indent="0" algn="ctr">
              <a:buNone/>
              <a:defRPr>
                <a:solidFill>
                  <a:srgbClr val="898989"/>
                </a:solidFill>
              </a:defRPr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5DDE51A-5B29-4474-8E89-0C935532564A}" type="datetime1">
              <a:rPr lang="da-DK"/>
              <a:pPr lvl="0"/>
              <a:t>30-08-2015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A1D594F-637A-41D9-A9E3-E9A6AA07CA47}" type="slidenum"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434747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848AFF6-C253-4145-B70B-2E96CDD02D82}" type="datetime1">
              <a:rPr lang="da-DK"/>
              <a:pPr lvl="0"/>
              <a:t>30-08-2015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E608DFA-99F9-4697-8619-FA5CE41481A5}" type="slidenum"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81959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 txBox="1"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9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 txBox="1">
            <a:spLocks noGrp="1"/>
          </p:cNvSpPr>
          <p:nvPr>
            <p:ph type="body" orient="vert" idx="1"/>
          </p:nvPr>
        </p:nvSpPr>
        <p:spPr>
          <a:xfrm>
            <a:off x="457200" y="274640"/>
            <a:ext cx="6019796" cy="5851529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8D15E47-BF90-4F00-9E0A-12ADC7973227}" type="datetime1">
              <a:rPr lang="da-DK"/>
              <a:pPr lvl="0"/>
              <a:t>30-08-2015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C0CCD44-D726-48B5-9645-ABCA31E4BB6B}" type="slidenum"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82333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809390" y="6628202"/>
            <a:ext cx="8334609" cy="229797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Pladsholder til indhold 2"/>
          <p:cNvSpPr txBox="1">
            <a:spLocks noGrp="1"/>
          </p:cNvSpPr>
          <p:nvPr>
            <p:ph idx="4294967295"/>
          </p:nvPr>
        </p:nvSpPr>
        <p:spPr>
          <a:xfrm>
            <a:off x="1259631" y="1155298"/>
            <a:ext cx="7355159" cy="4525959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da-DK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0" y="0"/>
            <a:ext cx="812352" cy="6861374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>
          <a:xfrm>
            <a:off x="7941591" y="6313227"/>
            <a:ext cx="1153351" cy="273625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kstboks 6"/>
          <p:cNvSpPr txBox="1"/>
          <p:nvPr/>
        </p:nvSpPr>
        <p:spPr>
          <a:xfrm>
            <a:off x="107506" y="6635992"/>
            <a:ext cx="5616619" cy="23083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a-DK" sz="900" b="0" i="0" u="none" strike="noStrike" kern="1200" cap="none" spc="0" baseline="0">
                <a:solidFill>
                  <a:srgbClr val="FFFFFF"/>
                </a:solidFill>
                <a:uFillTx/>
                <a:latin typeface="Verdana" pitchFamily="34"/>
                <a:ea typeface="Verdana" pitchFamily="34"/>
                <a:cs typeface="Verdana" pitchFamily="34"/>
              </a:rPr>
              <a:t>DANSK OG INTERNATIONAL ERHVERVSRET, 3. UDGAVE </a:t>
            </a:r>
          </a:p>
        </p:txBody>
      </p:sp>
    </p:spTree>
    <p:extLst>
      <p:ext uri="{BB962C8B-B14F-4D97-AF65-F5344CB8AC3E}">
        <p14:creationId xmlns:p14="http://schemas.microsoft.com/office/powerpoint/2010/main" val="38037650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722311" y="4406895"/>
            <a:ext cx="7772400" cy="1362071"/>
          </a:xfrm>
        </p:spPr>
        <p:txBody>
          <a:bodyPr anchor="t" anchorCtr="0"/>
          <a:lstStyle>
            <a:lvl1pPr algn="l">
              <a:defRPr sz="4000" b="1" cap="all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722311" y="2906713"/>
            <a:ext cx="7772400" cy="1500182"/>
          </a:xfrm>
        </p:spPr>
        <p:txBody>
          <a:bodyPr anchor="b"/>
          <a:lstStyle>
            <a:lvl1pPr marL="0" indent="0">
              <a:spcBef>
                <a:spcPts val="500"/>
              </a:spcBef>
              <a:buNone/>
              <a:defRPr sz="2000">
                <a:solidFill>
                  <a:srgbClr val="898989"/>
                </a:solidFill>
              </a:defRPr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37C45FC-63D0-4D67-8539-3E35DA2CF905}" type="datetime1">
              <a:rPr lang="da-DK"/>
              <a:pPr lvl="0"/>
              <a:t>30-08-2015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D6353EC-0F7F-4913-802F-DE03DBB2FF57}" type="slidenum"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02083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 txBox="1">
            <a:spLocks noGrp="1"/>
          </p:cNvSpPr>
          <p:nvPr>
            <p:ph idx="2"/>
          </p:nvPr>
        </p:nvSpPr>
        <p:spPr>
          <a:xfrm>
            <a:off x="4648196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E56B54C-9C44-42BB-8BCF-667E2F07662C}" type="datetime1">
              <a:rPr lang="da-DK"/>
              <a:pPr lvl="0"/>
              <a:t>30-08-2015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6F12A84-8B85-4BDD-A6F5-7BE4EE395F45}" type="slidenum"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00499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4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indhold 3"/>
          <p:cNvSpPr txBox="1">
            <a:spLocks noGrp="1"/>
          </p:cNvSpPr>
          <p:nvPr>
            <p:ph idx="2"/>
          </p:nvPr>
        </p:nvSpPr>
        <p:spPr>
          <a:xfrm>
            <a:off x="457200" y="2174872"/>
            <a:ext cx="4040184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 txBox="1">
            <a:spLocks noGrp="1"/>
          </p:cNvSpPr>
          <p:nvPr>
            <p:ph type="body" idx="3"/>
          </p:nvPr>
        </p:nvSpPr>
        <p:spPr>
          <a:xfrm>
            <a:off x="4645023" y="1535113"/>
            <a:ext cx="4041776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6" name="Pladsholder til indhold 5"/>
          <p:cNvSpPr txBox="1">
            <a:spLocks noGrp="1"/>
          </p:cNvSpPr>
          <p:nvPr>
            <p:ph idx="4"/>
          </p:nvPr>
        </p:nvSpPr>
        <p:spPr>
          <a:xfrm>
            <a:off x="4645023" y="2174872"/>
            <a:ext cx="4041776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905A2D1-41B0-4302-A81F-519A31F66FE8}" type="datetime1">
              <a:rPr lang="da-DK"/>
              <a:pPr lvl="0"/>
              <a:t>30-08-2015</a:t>
            </a:fld>
            <a:endParaRPr lang="da-DK"/>
          </a:p>
        </p:txBody>
      </p:sp>
      <p:sp>
        <p:nvSpPr>
          <p:cNvPr id="8" name="Pladsholder til sidefod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9" name="Pladsholder til diasnummer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F8B6EF7-67EB-4543-885A-C924F163EA42}" type="slidenum"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84754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dato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026B87C-8F76-4A79-A627-794879B1DF58}" type="datetime1">
              <a:rPr lang="da-DK"/>
              <a:pPr lvl="0"/>
              <a:t>30-08-2015</a:t>
            </a:fld>
            <a:endParaRPr lang="da-DK"/>
          </a:p>
        </p:txBody>
      </p:sp>
      <p:sp>
        <p:nvSpPr>
          <p:cNvPr id="4" name="Pladsholder til sidefod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5" name="Pladsholder til diasnummer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7E370C0-5A93-43F0-A729-C87E9BDB7586}" type="slidenum"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01235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83DD105-4D50-44BF-B15E-F24129097DC2}" type="datetime1">
              <a:rPr lang="da-DK"/>
              <a:pPr lvl="0"/>
              <a:t>30-08-2015</a:t>
            </a:fld>
            <a:endParaRPr lang="da-DK"/>
          </a:p>
        </p:txBody>
      </p:sp>
      <p:sp>
        <p:nvSpPr>
          <p:cNvPr id="3" name="Pladsholder til sidefod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4" name="Pladsholder til diasnummer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39392C3-2441-4148-87F5-E478FE8014B8}" type="slidenum"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362053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457200" y="273048"/>
            <a:ext cx="3008311" cy="1162046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 txBox="1">
            <a:spLocks noGrp="1"/>
          </p:cNvSpPr>
          <p:nvPr>
            <p:ph idx="1"/>
          </p:nvPr>
        </p:nvSpPr>
        <p:spPr>
          <a:xfrm>
            <a:off x="3575047" y="273048"/>
            <a:ext cx="5111752" cy="585311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 txBox="1">
            <a:spLocks noGrp="1"/>
          </p:cNvSpPr>
          <p:nvPr>
            <p:ph type="body" idx="2"/>
          </p:nvPr>
        </p:nvSpPr>
        <p:spPr>
          <a:xfrm>
            <a:off x="457200" y="1435095"/>
            <a:ext cx="3008311" cy="46910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1876649-B3E1-45DA-8A73-BAB22EDAFABE}" type="datetime1">
              <a:rPr lang="da-DK"/>
              <a:pPr lvl="0"/>
              <a:t>30-08-2015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C9AFDB6-0AA4-4E7D-A38D-B96DDF1A4270}" type="slidenum"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109873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5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billede 2"/>
          <p:cNvSpPr txBox="1">
            <a:spLocks noGrp="1"/>
          </p:cNvSpPr>
          <p:nvPr>
            <p:ph type="pic" idx="1"/>
          </p:nvPr>
        </p:nvSpPr>
        <p:spPr>
          <a:xfrm>
            <a:off x="1792288" y="612776"/>
            <a:ext cx="5486400" cy="41148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da-DK"/>
          </a:p>
        </p:txBody>
      </p:sp>
      <p:sp>
        <p:nvSpPr>
          <p:cNvPr id="4" name="Pladsholder til tekst 3"/>
          <p:cNvSpPr txBox="1">
            <a:spLocks noGrp="1"/>
          </p:cNvSpPr>
          <p:nvPr>
            <p:ph type="body" idx="2"/>
          </p:nvPr>
        </p:nvSpPr>
        <p:spPr>
          <a:xfrm>
            <a:off x="1792288" y="5367335"/>
            <a:ext cx="5486400" cy="8048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42D8E37-B71C-4A12-BD7D-EB909DCF0C02}" type="datetime1">
              <a:rPr lang="da-DK"/>
              <a:pPr lvl="0"/>
              <a:t>30-08-2015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B47F5D9-2EA9-4CFC-B51B-FE9470DAE1F2}" type="slidenum"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27560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 txBox="1">
            <a:spLocks noGrp="1"/>
          </p:cNvSpPr>
          <p:nvPr>
            <p:ph type="title"/>
          </p:nvPr>
        </p:nvSpPr>
        <p:spPr>
          <a:xfrm>
            <a:off x="457200" y="27464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/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2"/>
          </p:nvPr>
        </p:nvSpPr>
        <p:spPr>
          <a:xfrm>
            <a:off x="457200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688F5060-4957-4FB3-86C9-073F4211456B}" type="datetime1">
              <a:rPr lang="da-DK"/>
              <a:pPr lvl="0"/>
              <a:t>30-08-2015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3"/>
          </p:nvPr>
        </p:nvSpPr>
        <p:spPr>
          <a:xfrm>
            <a:off x="3124203" y="6356351"/>
            <a:ext cx="2895603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4"/>
          </p:nvPr>
        </p:nvSpPr>
        <p:spPr>
          <a:xfrm>
            <a:off x="6553203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D62C53A0-36E9-4BC8-974B-FBB5C699C68F}" type="slidenum">
              <a:t>‹#›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marL="0" marR="0" lvl="0" indent="0" algn="ctr" defTabSz="914400" rtl="0" fontAlgn="auto" hangingPunct="1">
        <a:lnSpc>
          <a:spcPct val="100000"/>
        </a:lnSpc>
        <a:spcBef>
          <a:spcPts val="0"/>
        </a:spcBef>
        <a:spcAft>
          <a:spcPts val="0"/>
        </a:spcAft>
        <a:buNone/>
        <a:tabLst/>
        <a:defRPr lang="da-DK" sz="44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</p:titleStyle>
    <p:bodyStyle>
      <a:lvl1pPr marL="342900" marR="0" lvl="0" indent="-342900" algn="l" defTabSz="914400" rtl="0" fontAlgn="auto" hangingPunct="1">
        <a:lnSpc>
          <a:spcPct val="100000"/>
        </a:lnSpc>
        <a:spcBef>
          <a:spcPts val="800"/>
        </a:spcBef>
        <a:spcAft>
          <a:spcPts val="0"/>
        </a:spcAft>
        <a:buSzPct val="100000"/>
        <a:buFont typeface="Arial" pitchFamily="34"/>
        <a:buChar char="•"/>
        <a:tabLst/>
        <a:defRPr lang="da-DK" sz="32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  <a:lvl2pPr marL="742950" marR="0" lvl="1" indent="-285750" algn="l" defTabSz="914400" rtl="0" fontAlgn="auto" hangingPunct="1">
        <a:lnSpc>
          <a:spcPct val="100000"/>
        </a:lnSpc>
        <a:spcBef>
          <a:spcPts val="700"/>
        </a:spcBef>
        <a:spcAft>
          <a:spcPts val="0"/>
        </a:spcAft>
        <a:buSzPct val="100000"/>
        <a:buFont typeface="Arial" pitchFamily="34"/>
        <a:buChar char="–"/>
        <a:tabLst/>
        <a:defRPr lang="da-DK" sz="28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100000"/>
        </a:lnSpc>
        <a:spcBef>
          <a:spcPts val="600"/>
        </a:spcBef>
        <a:spcAft>
          <a:spcPts val="0"/>
        </a:spcAft>
        <a:buSzPct val="100000"/>
        <a:buFont typeface="Arial" pitchFamily="34"/>
        <a:buChar char="•"/>
        <a:tabLst/>
        <a:defRPr lang="da-DK" sz="24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–"/>
        <a:tabLst/>
        <a:defRPr lang="da-DK" sz="20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»"/>
        <a:tabLst/>
        <a:defRPr lang="da-DK" sz="20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boks 4"/>
          <p:cNvSpPr txBox="1">
            <a:spLocks noChangeArrowheads="1"/>
          </p:cNvSpPr>
          <p:nvPr/>
        </p:nvSpPr>
        <p:spPr bwMode="auto">
          <a:xfrm>
            <a:off x="1063625" y="2228850"/>
            <a:ext cx="7343775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da-DK" sz="3600" b="1" dirty="0">
                <a:solidFill>
                  <a:schemeClr val="accent1"/>
                </a:solidFill>
                <a:cs typeface="Arial" charset="0"/>
              </a:rPr>
              <a:t>Kapitel </a:t>
            </a:r>
            <a:r>
              <a:rPr lang="da-DK" sz="3600" b="1" dirty="0" smtClean="0">
                <a:solidFill>
                  <a:schemeClr val="accent1"/>
                </a:solidFill>
                <a:cs typeface="Arial" charset="0"/>
              </a:rPr>
              <a:t>24</a:t>
            </a:r>
            <a:endParaRPr lang="da-DK" sz="3600" b="1" dirty="0">
              <a:solidFill>
                <a:schemeClr val="accent1"/>
              </a:solidFill>
              <a:cs typeface="Arial" charset="0"/>
            </a:endParaRPr>
          </a:p>
          <a:p>
            <a:pPr algn="ctr"/>
            <a:r>
              <a:rPr lang="da-DK" sz="3600" b="1" dirty="0">
                <a:solidFill>
                  <a:schemeClr val="accent1"/>
                </a:solidFill>
                <a:cs typeface="Arial" charset="0"/>
              </a:rPr>
              <a:t>Familie- og arveret</a:t>
            </a:r>
            <a:endParaRPr lang="da-DK" dirty="0">
              <a:solidFill>
                <a:schemeClr val="accent1"/>
              </a:solidFill>
              <a:latin typeface="Calibri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950912" y="333375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a-DK" sz="3600" b="1" dirty="0" smtClean="0">
                <a:solidFill>
                  <a:schemeClr val="accent1"/>
                </a:solidFill>
                <a:latin typeface="Arial" charset="0"/>
                <a:cs typeface="Arial" charset="0"/>
              </a:rPr>
              <a:t>3.2 Særeje</a:t>
            </a:r>
            <a:endParaRPr lang="da-DK" sz="3600" dirty="0" smtClean="0">
              <a:solidFill>
                <a:schemeClr val="accent1"/>
              </a:solidFill>
            </a:endParaRPr>
          </a:p>
        </p:txBody>
      </p:sp>
      <p:sp>
        <p:nvSpPr>
          <p:cNvPr id="3" name="Pladsholder til indhold 5"/>
          <p:cNvSpPr txBox="1">
            <a:spLocks/>
          </p:cNvSpPr>
          <p:nvPr/>
        </p:nvSpPr>
        <p:spPr>
          <a:xfrm>
            <a:off x="939799" y="1484313"/>
            <a:ext cx="8229600" cy="452596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a-DK" dirty="0" smtClean="0"/>
              <a:t>To særejeformer, jf. RVL § 28, stk. 1</a:t>
            </a:r>
          </a:p>
          <a:p>
            <a:pPr lvl="1"/>
            <a:r>
              <a:rPr lang="da-DK" sz="2200" dirty="0" smtClean="0"/>
              <a:t>Skilsmissesæreje</a:t>
            </a:r>
          </a:p>
          <a:p>
            <a:pPr lvl="1"/>
            <a:r>
              <a:rPr lang="da-DK" sz="2200" dirty="0" smtClean="0"/>
              <a:t>Fuldstændigt særeje</a:t>
            </a:r>
          </a:p>
          <a:p>
            <a:r>
              <a:rPr lang="da-DK" dirty="0" smtClean="0"/>
              <a:t>Kan kombineres til kombinationssæreje</a:t>
            </a:r>
          </a:p>
          <a:p>
            <a:r>
              <a:rPr lang="da-DK" dirty="0" smtClean="0"/>
              <a:t>Særeje kan omfatte hele eller dele af formuen</a:t>
            </a:r>
          </a:p>
          <a:p>
            <a:r>
              <a:rPr lang="da-DK" dirty="0" smtClean="0"/>
              <a:t>Særeje stiftes ved:</a:t>
            </a:r>
          </a:p>
          <a:p>
            <a:pPr lvl="1"/>
            <a:r>
              <a:rPr lang="da-DK" sz="2200" dirty="0" smtClean="0"/>
              <a:t>Ægtepagt, jf. RVL § 28</a:t>
            </a:r>
          </a:p>
          <a:p>
            <a:pPr lvl="1"/>
            <a:r>
              <a:rPr lang="da-DK" sz="2200" dirty="0" smtClean="0"/>
              <a:t>Gave, jf. RVL § 28a</a:t>
            </a:r>
          </a:p>
          <a:p>
            <a:pPr lvl="1"/>
            <a:r>
              <a:rPr lang="da-DK" sz="2200" dirty="0" smtClean="0"/>
              <a:t>Testamente, jf. RVL § 28a</a:t>
            </a:r>
          </a:p>
          <a:p>
            <a:pPr lvl="1"/>
            <a:r>
              <a:rPr lang="da-DK" sz="2200" dirty="0" smtClean="0"/>
              <a:t>Begunstigelse i forsikring, jf. FAL § 103, stk. 2</a:t>
            </a:r>
          </a:p>
          <a:p>
            <a:pPr lvl="1"/>
            <a:r>
              <a:rPr lang="da-DK" sz="2200" dirty="0" smtClean="0"/>
              <a:t>Begunstigelse i pension, jf. POL § 3, stk. 2</a:t>
            </a:r>
          </a:p>
          <a:p>
            <a:endParaRPr lang="da-DK" sz="2200" dirty="0" smtClean="0"/>
          </a:p>
        </p:txBody>
      </p:sp>
    </p:spTree>
    <p:extLst>
      <p:ext uri="{BB962C8B-B14F-4D97-AF65-F5344CB8AC3E}">
        <p14:creationId xmlns:p14="http://schemas.microsoft.com/office/powerpoint/2010/main" val="28597212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950912" y="333375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a-DK" sz="3600" b="1" dirty="0" smtClean="0">
                <a:solidFill>
                  <a:schemeClr val="accent1"/>
                </a:solidFill>
                <a:latin typeface="Arial" charset="0"/>
                <a:cs typeface="Arial" charset="0"/>
              </a:rPr>
              <a:t>3.2 Særeje</a:t>
            </a:r>
            <a:endParaRPr lang="da-DK" sz="3600" dirty="0" smtClean="0">
              <a:solidFill>
                <a:schemeClr val="accent1"/>
              </a:solidFill>
            </a:endParaRPr>
          </a:p>
        </p:txBody>
      </p:sp>
      <p:sp>
        <p:nvSpPr>
          <p:cNvPr id="3" name="Pladsholder til indhold 5"/>
          <p:cNvSpPr txBox="1">
            <a:spLocks/>
          </p:cNvSpPr>
          <p:nvPr/>
        </p:nvSpPr>
        <p:spPr>
          <a:xfrm>
            <a:off x="939799" y="1495326"/>
            <a:ext cx="8229600" cy="452596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a-DK" sz="2400" dirty="0" smtClean="0"/>
              <a:t>Surrogater og indtægter fra særeje er særeje, hvis ikke andet er bestemt</a:t>
            </a:r>
          </a:p>
          <a:p>
            <a:r>
              <a:rPr lang="da-DK" sz="2400" dirty="0" smtClean="0"/>
              <a:t>Særeje bestemt i ægtepagt kan ændres til fælleseje med ny ægtepagt</a:t>
            </a:r>
          </a:p>
          <a:p>
            <a:r>
              <a:rPr lang="da-DK" sz="2400" b="1" dirty="0" smtClean="0"/>
              <a:t>Skilsmissesæreje:</a:t>
            </a:r>
            <a:r>
              <a:rPr lang="da-DK" sz="2400" dirty="0" smtClean="0"/>
              <a:t> Skal ikke deles i tilfælde af separation eller skilsmisse men indgår i fællesejet i tilfælde af en ægtefælles død</a:t>
            </a:r>
          </a:p>
          <a:p>
            <a:r>
              <a:rPr lang="da-DK" sz="2400" b="1" dirty="0" smtClean="0"/>
              <a:t>Fuldstændigt særeje:</a:t>
            </a:r>
            <a:r>
              <a:rPr lang="da-DK" sz="2400" dirty="0" smtClean="0"/>
              <a:t> Skal ikke deles hverken i tilfælde af separation, skilsmisse eller død</a:t>
            </a:r>
          </a:p>
          <a:p>
            <a:r>
              <a:rPr lang="da-DK" sz="2400" b="1" dirty="0" smtClean="0"/>
              <a:t>Kombinationssæreje fx:</a:t>
            </a:r>
          </a:p>
          <a:p>
            <a:pPr lvl="1"/>
            <a:r>
              <a:rPr lang="da-DK" sz="2200" dirty="0" smtClean="0"/>
              <a:t>Skilsmissesæreje i tilfælde af separation/skilsmisse eller for førstafdøde ægtefælle</a:t>
            </a:r>
          </a:p>
          <a:p>
            <a:pPr lvl="1"/>
            <a:r>
              <a:rPr lang="da-DK" sz="2200" dirty="0" smtClean="0"/>
              <a:t>Fuldstændigt særeje for længstlevende ægtefælle</a:t>
            </a:r>
          </a:p>
          <a:p>
            <a:endParaRPr lang="da-DK" sz="2200" dirty="0" smtClean="0"/>
          </a:p>
        </p:txBody>
      </p:sp>
    </p:spTree>
    <p:extLst>
      <p:ext uri="{BB962C8B-B14F-4D97-AF65-F5344CB8AC3E}">
        <p14:creationId xmlns:p14="http://schemas.microsoft.com/office/powerpoint/2010/main" val="28597212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950912" y="333375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a-DK" sz="3600" b="1" dirty="0" smtClean="0">
                <a:solidFill>
                  <a:schemeClr val="accent1"/>
                </a:solidFill>
                <a:latin typeface="Arial" charset="0"/>
                <a:cs typeface="Arial" charset="0"/>
              </a:rPr>
              <a:t>4. Bodeling</a:t>
            </a:r>
            <a:endParaRPr lang="da-DK" sz="3600" dirty="0" smtClean="0">
              <a:solidFill>
                <a:schemeClr val="accent1"/>
              </a:solidFill>
            </a:endParaRPr>
          </a:p>
        </p:txBody>
      </p:sp>
      <p:sp>
        <p:nvSpPr>
          <p:cNvPr id="3" name="Pladsholder til indhold 5"/>
          <p:cNvSpPr txBox="1">
            <a:spLocks/>
          </p:cNvSpPr>
          <p:nvPr/>
        </p:nvSpPr>
        <p:spPr>
          <a:xfrm>
            <a:off x="939799" y="1628775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a-DK" dirty="0" smtClean="0"/>
              <a:t>Ægtefællernes andel af fællesejet kaldes </a:t>
            </a:r>
            <a:r>
              <a:rPr lang="da-DK" dirty="0" err="1" smtClean="0"/>
              <a:t>bodel</a:t>
            </a:r>
            <a:endParaRPr lang="da-DK" dirty="0" smtClean="0"/>
          </a:p>
          <a:p>
            <a:r>
              <a:rPr lang="da-DK" dirty="0" smtClean="0"/>
              <a:t>Hvis </a:t>
            </a:r>
            <a:r>
              <a:rPr lang="da-DK" dirty="0" err="1" smtClean="0"/>
              <a:t>bodelen</a:t>
            </a:r>
            <a:r>
              <a:rPr lang="da-DK" dirty="0" smtClean="0"/>
              <a:t> er positiv, skal den deles lige i tilfælde af separation, skilsmisse, død eller bosondring</a:t>
            </a:r>
          </a:p>
          <a:p>
            <a:r>
              <a:rPr lang="da-DK" dirty="0" smtClean="0"/>
              <a:t>I tilfælde af separation/skilsmisse, er skæringstidspunktet dagen efter, der er indgivet begæring om separation/skilsmisse</a:t>
            </a:r>
          </a:p>
          <a:p>
            <a:r>
              <a:rPr lang="da-DK" dirty="0" smtClean="0"/>
              <a:t>Ægtefællerne kan aftale en skæv deling af fællesboet</a:t>
            </a:r>
          </a:p>
          <a:p>
            <a:r>
              <a:rPr lang="da-DK" b="1" dirty="0" smtClean="0"/>
              <a:t>HR: </a:t>
            </a:r>
            <a:r>
              <a:rPr lang="da-DK" dirty="0" smtClean="0"/>
              <a:t>Alle aktiver indgår i fællesboet </a:t>
            </a:r>
            <a:r>
              <a:rPr lang="da-DK" sz="1800" dirty="0" smtClean="0"/>
              <a:t>(Se fig. </a:t>
            </a:r>
            <a:r>
              <a:rPr lang="da-DK" sz="1800" dirty="0" smtClean="0"/>
              <a:t>24.1</a:t>
            </a:r>
            <a:r>
              <a:rPr lang="da-DK" sz="1800" dirty="0" smtClean="0"/>
              <a:t>)</a:t>
            </a:r>
            <a:endParaRPr lang="da-DK" dirty="0" smtClean="0"/>
          </a:p>
          <a:p>
            <a:pPr lvl="1"/>
            <a:r>
              <a:rPr lang="da-DK" b="1" dirty="0" smtClean="0"/>
              <a:t>U1: </a:t>
            </a:r>
            <a:r>
              <a:rPr lang="da-DK" dirty="0" smtClean="0"/>
              <a:t>Særejeaktiver</a:t>
            </a:r>
          </a:p>
          <a:p>
            <a:pPr lvl="1"/>
            <a:r>
              <a:rPr lang="da-DK" b="1" dirty="0" smtClean="0"/>
              <a:t>U2:</a:t>
            </a:r>
            <a:r>
              <a:rPr lang="da-DK" dirty="0" smtClean="0"/>
              <a:t> Personlige rettigheder</a:t>
            </a:r>
          </a:p>
          <a:p>
            <a:pPr lvl="1"/>
            <a:r>
              <a:rPr lang="da-DK" b="1" dirty="0" smtClean="0"/>
              <a:t>U3: </a:t>
            </a:r>
            <a:r>
              <a:rPr lang="da-DK" dirty="0" smtClean="0"/>
              <a:t>Pensionsordninger</a:t>
            </a:r>
            <a:endParaRPr lang="da-DK" b="1" dirty="0" smtClean="0"/>
          </a:p>
          <a:p>
            <a:endParaRPr lang="da-DK" dirty="0" smtClean="0"/>
          </a:p>
          <a:p>
            <a:endParaRPr lang="da-DK" dirty="0" smtClean="0"/>
          </a:p>
        </p:txBody>
      </p:sp>
    </p:spTree>
    <p:extLst>
      <p:ext uri="{BB962C8B-B14F-4D97-AF65-F5344CB8AC3E}">
        <p14:creationId xmlns:p14="http://schemas.microsoft.com/office/powerpoint/2010/main" val="28597212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950912" y="333375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a-DK" sz="3600" b="1" dirty="0" smtClean="0">
                <a:solidFill>
                  <a:schemeClr val="accent1"/>
                </a:solidFill>
                <a:latin typeface="Arial" charset="0"/>
                <a:cs typeface="Arial" charset="0"/>
              </a:rPr>
              <a:t>4.2 Ingen deling af særeje</a:t>
            </a:r>
            <a:endParaRPr lang="da-DK" sz="3600" dirty="0" smtClean="0">
              <a:solidFill>
                <a:schemeClr val="accent1"/>
              </a:solidFill>
            </a:endParaRPr>
          </a:p>
        </p:txBody>
      </p:sp>
      <p:sp>
        <p:nvSpPr>
          <p:cNvPr id="3" name="Pladsholder til indhold 5"/>
          <p:cNvSpPr txBox="1">
            <a:spLocks/>
          </p:cNvSpPr>
          <p:nvPr/>
        </p:nvSpPr>
        <p:spPr>
          <a:xfrm>
            <a:off x="939799" y="1628775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a-DK" dirty="0" smtClean="0"/>
              <a:t>Fuldstændigt særeje deles ikke </a:t>
            </a:r>
          </a:p>
          <a:p>
            <a:r>
              <a:rPr lang="da-DK" dirty="0" smtClean="0"/>
              <a:t>Skilsmissesæreje deles i tilfælde af død men ikke i tilfælde af skilsmisse </a:t>
            </a:r>
            <a:r>
              <a:rPr lang="da-DK" sz="1800" dirty="0" smtClean="0"/>
              <a:t>(Se fig. </a:t>
            </a:r>
            <a:r>
              <a:rPr lang="da-DK" sz="1800" dirty="0" smtClean="0"/>
              <a:t>24.3 </a:t>
            </a:r>
            <a:r>
              <a:rPr lang="da-DK" sz="1800" dirty="0" smtClean="0"/>
              <a:t>og </a:t>
            </a:r>
            <a:r>
              <a:rPr lang="da-DK" sz="1800" dirty="0" smtClean="0"/>
              <a:t>24.4</a:t>
            </a:r>
            <a:r>
              <a:rPr lang="da-DK" sz="1800" dirty="0" smtClean="0"/>
              <a:t>)</a:t>
            </a:r>
            <a:endParaRPr lang="da-DK" dirty="0" smtClean="0"/>
          </a:p>
          <a:p>
            <a:r>
              <a:rPr lang="da-DK" dirty="0" smtClean="0"/>
              <a:t>Kombineres de to særejeformer kan ægtefællerne fx sørge for at længstlevende ægtefælle bliver stillet bedst muligt </a:t>
            </a:r>
            <a:r>
              <a:rPr lang="da-DK" sz="1800" dirty="0" smtClean="0"/>
              <a:t>(Se fig. </a:t>
            </a:r>
            <a:r>
              <a:rPr lang="da-DK" sz="1800" dirty="0" smtClean="0"/>
              <a:t>24.5 </a:t>
            </a:r>
            <a:r>
              <a:rPr lang="da-DK" sz="1800" dirty="0" smtClean="0"/>
              <a:t>og </a:t>
            </a:r>
            <a:r>
              <a:rPr lang="da-DK" sz="1800" dirty="0" smtClean="0"/>
              <a:t>24.6</a:t>
            </a:r>
            <a:r>
              <a:rPr lang="da-DK" sz="1800" dirty="0" smtClean="0"/>
              <a:t>)</a:t>
            </a:r>
            <a:endParaRPr lang="da-DK" dirty="0" smtClean="0"/>
          </a:p>
          <a:p>
            <a:r>
              <a:rPr lang="da-DK" dirty="0" smtClean="0"/>
              <a:t>Bliver en ægtefælle stillet urimeligt ringe på grund af den anden ægtefælles særeje, kan ægtefællen få ret til et beløb af den formuende ægtefælle</a:t>
            </a:r>
          </a:p>
          <a:p>
            <a:endParaRPr lang="da-DK" dirty="0" smtClean="0"/>
          </a:p>
          <a:p>
            <a:endParaRPr lang="da-DK" dirty="0" smtClean="0"/>
          </a:p>
        </p:txBody>
      </p:sp>
    </p:spTree>
    <p:extLst>
      <p:ext uri="{BB962C8B-B14F-4D97-AF65-F5344CB8AC3E}">
        <p14:creationId xmlns:p14="http://schemas.microsoft.com/office/powerpoint/2010/main" val="28597212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950912" y="333375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a-DK" sz="3600" b="1" dirty="0" smtClean="0">
                <a:solidFill>
                  <a:schemeClr val="accent1"/>
                </a:solidFill>
                <a:latin typeface="Arial" charset="0"/>
                <a:cs typeface="Arial" charset="0"/>
              </a:rPr>
              <a:t>4.3 Personlige rettigheder</a:t>
            </a:r>
            <a:endParaRPr lang="da-DK" sz="3600" dirty="0" smtClean="0">
              <a:solidFill>
                <a:schemeClr val="accent1"/>
              </a:solidFill>
            </a:endParaRPr>
          </a:p>
        </p:txBody>
      </p:sp>
      <p:sp>
        <p:nvSpPr>
          <p:cNvPr id="3" name="Pladsholder til indhold 5"/>
          <p:cNvSpPr txBox="1">
            <a:spLocks/>
          </p:cNvSpPr>
          <p:nvPr/>
        </p:nvSpPr>
        <p:spPr>
          <a:xfrm>
            <a:off x="939799" y="1855788"/>
            <a:ext cx="8229600" cy="4525962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a-DK" smtClean="0"/>
              <a:t>Uoverdragelige rettigheder skal ikke deles</a:t>
            </a:r>
          </a:p>
          <a:p>
            <a:r>
              <a:rPr lang="da-DK" smtClean="0"/>
              <a:t>Kan fx være:</a:t>
            </a:r>
          </a:p>
          <a:p>
            <a:pPr lvl="1"/>
            <a:r>
              <a:rPr lang="da-DK" smtClean="0"/>
              <a:t>Rettighederne til en bog, der ikke er udgivet</a:t>
            </a:r>
          </a:p>
          <a:p>
            <a:pPr lvl="1"/>
            <a:r>
              <a:rPr lang="da-DK" smtClean="0"/>
              <a:t>Erstatning for personskade</a:t>
            </a:r>
          </a:p>
          <a:p>
            <a:pPr lvl="1"/>
            <a:r>
              <a:rPr lang="da-DK" smtClean="0"/>
              <a:t>Aktiver til personligt brug (hvis de ikke repræsenterer en stor værdi i forhold til ægtefællernes formue i øvrigt)</a:t>
            </a:r>
          </a:p>
          <a:p>
            <a:pPr lvl="2"/>
            <a:r>
              <a:rPr lang="da-DK" smtClean="0"/>
              <a:t>Rullestol</a:t>
            </a:r>
          </a:p>
          <a:p>
            <a:pPr lvl="2"/>
            <a:r>
              <a:rPr lang="da-DK" smtClean="0"/>
              <a:t>Bøger til uddannelse</a:t>
            </a:r>
          </a:p>
          <a:p>
            <a:pPr lvl="2"/>
            <a:r>
              <a:rPr lang="da-DK" smtClean="0"/>
              <a:t>Smykker</a:t>
            </a:r>
          </a:p>
          <a:p>
            <a:r>
              <a:rPr lang="da-DK" smtClean="0"/>
              <a:t>Husk børns ejendele ikke indgår i ægtefællernes bodeling</a:t>
            </a:r>
          </a:p>
          <a:p>
            <a:pPr>
              <a:buFont typeface="Arial" charset="0"/>
              <a:buNone/>
            </a:pPr>
            <a:endParaRPr lang="da-DK" smtClean="0"/>
          </a:p>
        </p:txBody>
      </p:sp>
    </p:spTree>
    <p:extLst>
      <p:ext uri="{BB962C8B-B14F-4D97-AF65-F5344CB8AC3E}">
        <p14:creationId xmlns:p14="http://schemas.microsoft.com/office/powerpoint/2010/main" val="28597212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950912" y="333375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a-DK" sz="3600" b="1" dirty="0" smtClean="0">
                <a:solidFill>
                  <a:schemeClr val="accent1"/>
                </a:solidFill>
                <a:latin typeface="Arial" charset="0"/>
                <a:cs typeface="Arial" charset="0"/>
              </a:rPr>
              <a:t>4.4 Pensioner</a:t>
            </a:r>
            <a:endParaRPr lang="da-DK" sz="3600" dirty="0" smtClean="0">
              <a:solidFill>
                <a:schemeClr val="accent1"/>
              </a:solidFill>
            </a:endParaRPr>
          </a:p>
        </p:txBody>
      </p:sp>
      <p:sp>
        <p:nvSpPr>
          <p:cNvPr id="3" name="Pladsholder til indhold 5"/>
          <p:cNvSpPr txBox="1">
            <a:spLocks/>
          </p:cNvSpPr>
          <p:nvPr/>
        </p:nvSpPr>
        <p:spPr>
          <a:xfrm>
            <a:off x="939799" y="1855788"/>
            <a:ext cx="8229600" cy="452596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a-DK" dirty="0" smtClean="0"/>
              <a:t>Skal boet deles i tilfælde af død, kan længstlevende ægtefælle udtage sine pensioner forlods, jf. RVL § 16a</a:t>
            </a:r>
          </a:p>
          <a:p>
            <a:r>
              <a:rPr lang="da-DK" dirty="0" smtClean="0"/>
              <a:t>Deling i tilfælde af separation/skilsmisse:</a:t>
            </a:r>
          </a:p>
          <a:p>
            <a:pPr lvl="1"/>
            <a:r>
              <a:rPr lang="da-DK" b="1" dirty="0" smtClean="0"/>
              <a:t>HR: </a:t>
            </a:r>
            <a:r>
              <a:rPr lang="da-DK" dirty="0" smtClean="0"/>
              <a:t>Ægtefæller kan forlods udtage rimelige pensionsordninger, jf. RVL § 16b</a:t>
            </a:r>
          </a:p>
          <a:p>
            <a:pPr lvl="2"/>
            <a:r>
              <a:rPr lang="da-DK" dirty="0" smtClean="0"/>
              <a:t>Alle sædvanlige arbejdsmarkedspensioner er rimelige</a:t>
            </a:r>
          </a:p>
          <a:p>
            <a:pPr lvl="2"/>
            <a:r>
              <a:rPr lang="da-DK" dirty="0" smtClean="0"/>
              <a:t>Pensioner, som svarer til sædvanlig arbejdsmarkedspension er rimelig</a:t>
            </a:r>
          </a:p>
          <a:p>
            <a:pPr lvl="2"/>
            <a:r>
              <a:rPr lang="da-DK" dirty="0" smtClean="0"/>
              <a:t>”Rimelig” vurderes i forhold til økonomien på indbetalingstidspunktet, og tidspunkt for indbetaling i forhold til bodelingen</a:t>
            </a:r>
          </a:p>
          <a:p>
            <a:pPr lvl="2"/>
            <a:endParaRPr lang="da-DK" b="1" dirty="0" smtClean="0"/>
          </a:p>
          <a:p>
            <a:endParaRPr lang="da-DK" dirty="0" smtClean="0"/>
          </a:p>
        </p:txBody>
      </p:sp>
    </p:spTree>
    <p:extLst>
      <p:ext uri="{BB962C8B-B14F-4D97-AF65-F5344CB8AC3E}">
        <p14:creationId xmlns:p14="http://schemas.microsoft.com/office/powerpoint/2010/main" val="28597212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950912" y="26064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a-DK" sz="3600" b="1" dirty="0" smtClean="0">
                <a:solidFill>
                  <a:schemeClr val="accent1"/>
                </a:solidFill>
                <a:latin typeface="Arial" charset="0"/>
                <a:cs typeface="Arial" charset="0"/>
              </a:rPr>
              <a:t>4.4 Pensioner</a:t>
            </a:r>
            <a:endParaRPr lang="da-DK" sz="3600" dirty="0" smtClean="0">
              <a:solidFill>
                <a:schemeClr val="accent1"/>
              </a:solidFill>
            </a:endParaRPr>
          </a:p>
        </p:txBody>
      </p:sp>
      <p:sp>
        <p:nvSpPr>
          <p:cNvPr id="3" name="Pladsholder til indhold 5"/>
          <p:cNvSpPr txBox="1">
            <a:spLocks/>
          </p:cNvSpPr>
          <p:nvPr/>
        </p:nvSpPr>
        <p:spPr>
          <a:xfrm>
            <a:off x="939799" y="1783061"/>
            <a:ext cx="8229600" cy="452596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a-DK" smtClean="0"/>
              <a:t>Pensioner kan udtages forlods af ægtefællerne, hvis ægteskabet har været af kortere varighed, jf. RVL § 16c</a:t>
            </a:r>
          </a:p>
          <a:p>
            <a:r>
              <a:rPr lang="da-DK" smtClean="0"/>
              <a:t>Udtages pensionerne af ægtefællen, skal der evt. betales </a:t>
            </a:r>
            <a:r>
              <a:rPr lang="da-DK" b="1" smtClean="0"/>
              <a:t>fællesskabskompensation</a:t>
            </a:r>
            <a:r>
              <a:rPr lang="da-DK" smtClean="0"/>
              <a:t>, til den ægtefælle der fx har været  på børneorlov og derfor har en mindre pension</a:t>
            </a:r>
          </a:p>
          <a:p>
            <a:r>
              <a:rPr lang="da-DK" smtClean="0"/>
              <a:t>Er der stor forskel på pensionerne, kan den ene ægtefælle bliver pålagt at betale </a:t>
            </a:r>
            <a:r>
              <a:rPr lang="da-DK" b="1" smtClean="0"/>
              <a:t>rimelighedskompensation</a:t>
            </a:r>
            <a:r>
              <a:rPr lang="da-DK" smtClean="0"/>
              <a:t>, men kun hvis ægteskabet har varet i mere end 15 år</a:t>
            </a:r>
          </a:p>
          <a:p>
            <a:endParaRPr lang="da-DK" smtClean="0"/>
          </a:p>
        </p:txBody>
      </p:sp>
    </p:spTree>
    <p:extLst>
      <p:ext uri="{BB962C8B-B14F-4D97-AF65-F5344CB8AC3E}">
        <p14:creationId xmlns:p14="http://schemas.microsoft.com/office/powerpoint/2010/main" val="28597212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950912" y="333375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a-DK" sz="3600" b="1" dirty="0" smtClean="0">
                <a:solidFill>
                  <a:schemeClr val="accent1"/>
                </a:solidFill>
                <a:latin typeface="Arial" charset="0"/>
                <a:cs typeface="Arial" charset="0"/>
              </a:rPr>
              <a:t>4. Bodeling</a:t>
            </a:r>
            <a:endParaRPr lang="da-DK" sz="3600" dirty="0" smtClean="0">
              <a:solidFill>
                <a:schemeClr val="accent1"/>
              </a:solidFill>
            </a:endParaRPr>
          </a:p>
        </p:txBody>
      </p:sp>
      <p:sp>
        <p:nvSpPr>
          <p:cNvPr id="3" name="Pladsholder til indhold 5"/>
          <p:cNvSpPr txBox="1">
            <a:spLocks/>
          </p:cNvSpPr>
          <p:nvPr/>
        </p:nvSpPr>
        <p:spPr>
          <a:xfrm>
            <a:off x="939799" y="1855788"/>
            <a:ext cx="8229600" cy="452596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a-DK" b="1" dirty="0" smtClean="0"/>
              <a:t>HR: </a:t>
            </a:r>
            <a:r>
              <a:rPr lang="da-DK" dirty="0" smtClean="0"/>
              <a:t>Fællesboet skal deles lige (hvis formuen er positiv)</a:t>
            </a:r>
            <a:endParaRPr lang="da-DK" b="1" dirty="0" smtClean="0"/>
          </a:p>
          <a:p>
            <a:r>
              <a:rPr lang="da-DK" b="1" dirty="0" smtClean="0"/>
              <a:t>U1:</a:t>
            </a:r>
            <a:r>
              <a:rPr lang="da-DK" dirty="0" smtClean="0"/>
              <a:t> Skifteretten kan fastsætte skævdeling, hvis den ene ægtefælle efter skilsmissen ikke kan opretholde hjemmet, jf. ÆSL § 62</a:t>
            </a:r>
          </a:p>
          <a:p>
            <a:r>
              <a:rPr lang="da-DK" b="1" dirty="0" smtClean="0"/>
              <a:t>U2:</a:t>
            </a:r>
            <a:r>
              <a:rPr lang="da-DK" dirty="0" smtClean="0"/>
              <a:t> Har ægteskabet været kortvarigt, kan deles ved at hver ægtefælle udtager, hvad de har indbragt i ægteskabet, jf. ÆSL § 61</a:t>
            </a:r>
          </a:p>
          <a:p>
            <a:r>
              <a:rPr lang="da-DK" dirty="0" smtClean="0"/>
              <a:t>I særlige tilfælde kan en ægtefælle have et </a:t>
            </a:r>
            <a:r>
              <a:rPr lang="da-DK" b="1" dirty="0" smtClean="0"/>
              <a:t>vederlagskrav</a:t>
            </a:r>
            <a:r>
              <a:rPr lang="da-DK" dirty="0" smtClean="0"/>
              <a:t>, fx ved misbrug af fællesejet, jf. RVL § 23</a:t>
            </a:r>
          </a:p>
          <a:p>
            <a:endParaRPr lang="da-DK" dirty="0" smtClean="0"/>
          </a:p>
        </p:txBody>
      </p:sp>
    </p:spTree>
    <p:extLst>
      <p:ext uri="{BB962C8B-B14F-4D97-AF65-F5344CB8AC3E}">
        <p14:creationId xmlns:p14="http://schemas.microsoft.com/office/powerpoint/2010/main" val="28597212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4"/>
          <p:cNvSpPr txBox="1">
            <a:spLocks/>
          </p:cNvSpPr>
          <p:nvPr/>
        </p:nvSpPr>
        <p:spPr>
          <a:xfrm>
            <a:off x="734888" y="333375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a-DK" sz="3600" b="1" dirty="0">
                <a:solidFill>
                  <a:schemeClr val="accent1"/>
                </a:solidFill>
                <a:latin typeface="Arial" charset="0"/>
                <a:cs typeface="Arial" charset="0"/>
              </a:rPr>
              <a:t>5. Arven</a:t>
            </a:r>
          </a:p>
        </p:txBody>
      </p:sp>
      <p:sp>
        <p:nvSpPr>
          <p:cNvPr id="4" name="Pladsholder til indhold 5"/>
          <p:cNvSpPr txBox="1">
            <a:spLocks/>
          </p:cNvSpPr>
          <p:nvPr/>
        </p:nvSpPr>
        <p:spPr>
          <a:xfrm>
            <a:off x="950912" y="1557338"/>
            <a:ext cx="8229600" cy="452596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a-DK" dirty="0" smtClean="0"/>
              <a:t>Legal arv = arv efter loven, hvis arvelader ikke har oprettet testamente</a:t>
            </a:r>
          </a:p>
          <a:p>
            <a:r>
              <a:rPr lang="da-DK" dirty="0" smtClean="0"/>
              <a:t>Arven fordeles til arveklasse 1, 2 eller 3</a:t>
            </a:r>
            <a:br>
              <a:rPr lang="da-DK" dirty="0" smtClean="0"/>
            </a:br>
            <a:r>
              <a:rPr lang="da-DK" dirty="0" smtClean="0"/>
              <a:t>Er der ingen arvinger i arveklasse 1 går man videre til arveklasse 2, og er der ingen arvinger i arveklasse 2, arver arveklasse 3.</a:t>
            </a:r>
          </a:p>
          <a:p>
            <a:r>
              <a:rPr lang="da-DK" dirty="0" smtClean="0"/>
              <a:t>Ægtefælle har også legal arveret</a:t>
            </a:r>
          </a:p>
          <a:p>
            <a:r>
              <a:rPr lang="da-DK" dirty="0" smtClean="0"/>
              <a:t>Arvelader kan selv få indflydelse på fordeling af arven ved at oprette testamente</a:t>
            </a:r>
          </a:p>
          <a:p>
            <a:r>
              <a:rPr lang="da-DK" dirty="0" smtClean="0"/>
              <a:t>Er der ingen arvinger efter arvelov eller testamente tilfalder arven statskassen, jf. AL § 94</a:t>
            </a:r>
          </a:p>
          <a:p>
            <a:endParaRPr lang="da-DK" dirty="0" smtClean="0"/>
          </a:p>
        </p:txBody>
      </p:sp>
    </p:spTree>
    <p:extLst>
      <p:ext uri="{BB962C8B-B14F-4D97-AF65-F5344CB8AC3E}">
        <p14:creationId xmlns:p14="http://schemas.microsoft.com/office/powerpoint/2010/main" val="6806653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4"/>
          <p:cNvSpPr txBox="1">
            <a:spLocks/>
          </p:cNvSpPr>
          <p:nvPr/>
        </p:nvSpPr>
        <p:spPr>
          <a:xfrm>
            <a:off x="950912" y="333375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a-DK" sz="3600" b="1" dirty="0" smtClean="0">
                <a:solidFill>
                  <a:schemeClr val="accent1"/>
                </a:solidFill>
                <a:latin typeface="Arial" charset="0"/>
                <a:cs typeface="Arial" charset="0"/>
              </a:rPr>
              <a:t>5.1 Arveklasser</a:t>
            </a:r>
            <a:endParaRPr lang="da-DK" sz="3600" dirty="0" smtClean="0">
              <a:solidFill>
                <a:schemeClr val="accent1"/>
              </a:solidFill>
            </a:endParaRPr>
          </a:p>
        </p:txBody>
      </p:sp>
      <p:sp>
        <p:nvSpPr>
          <p:cNvPr id="4" name="Pladsholder til indhold 5"/>
          <p:cNvSpPr txBox="1">
            <a:spLocks/>
          </p:cNvSpPr>
          <p:nvPr/>
        </p:nvSpPr>
        <p:spPr>
          <a:xfrm>
            <a:off x="939799" y="1855788"/>
            <a:ext cx="8229600" cy="4525962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a-DK" dirty="0" smtClean="0"/>
              <a:t>Arveklasse 1 er livsarvinger, som er børn, børnebørn, oldebørn osv., jf. AL § 1 </a:t>
            </a:r>
            <a:r>
              <a:rPr lang="da-DK" sz="1800" dirty="0" smtClean="0"/>
              <a:t>(Se fig. </a:t>
            </a:r>
            <a:r>
              <a:rPr lang="da-DK" sz="1800" dirty="0" smtClean="0"/>
              <a:t>24.7</a:t>
            </a:r>
            <a:r>
              <a:rPr lang="da-DK" sz="1800" dirty="0" smtClean="0"/>
              <a:t>)</a:t>
            </a:r>
            <a:endParaRPr lang="da-DK" dirty="0" smtClean="0"/>
          </a:p>
          <a:p>
            <a:r>
              <a:rPr lang="da-DK" dirty="0" smtClean="0"/>
              <a:t>Børnene arver lige</a:t>
            </a:r>
          </a:p>
          <a:p>
            <a:r>
              <a:rPr lang="da-DK" dirty="0" smtClean="0"/>
              <a:t>Er et af børnene døde, træder dette barns livsarvinger i stedet og arver lige</a:t>
            </a:r>
          </a:p>
          <a:p>
            <a:r>
              <a:rPr lang="da-DK" dirty="0" smtClean="0"/>
              <a:t>¼ af arven er tvangsarv, jf. AL § 5 </a:t>
            </a:r>
            <a:r>
              <a:rPr lang="da-DK" sz="1800" dirty="0" smtClean="0"/>
              <a:t>(Se fig. </a:t>
            </a:r>
            <a:r>
              <a:rPr lang="da-DK" sz="1800" dirty="0" smtClean="0"/>
              <a:t>24.8</a:t>
            </a:r>
            <a:r>
              <a:rPr lang="da-DK" sz="1800" dirty="0" smtClean="0"/>
              <a:t>)</a:t>
            </a:r>
            <a:endParaRPr lang="da-DK" dirty="0" smtClean="0"/>
          </a:p>
          <a:p>
            <a:r>
              <a:rPr lang="da-DK" dirty="0" smtClean="0"/>
              <a:t>Børns arv kan begrænses til 1 mio. kr., jf. AL § 5, stk. 2</a:t>
            </a:r>
            <a:br>
              <a:rPr lang="da-DK" dirty="0" smtClean="0"/>
            </a:br>
            <a:r>
              <a:rPr lang="da-DK" dirty="0" smtClean="0"/>
              <a:t>(</a:t>
            </a:r>
            <a:r>
              <a:rPr lang="da-DK" dirty="0" smtClean="0"/>
              <a:t>1.190.000 </a:t>
            </a:r>
            <a:r>
              <a:rPr lang="da-DK" dirty="0" smtClean="0"/>
              <a:t>kr. i </a:t>
            </a:r>
            <a:r>
              <a:rPr lang="da-DK" dirty="0" smtClean="0"/>
              <a:t>2015)</a:t>
            </a:r>
            <a:endParaRPr lang="da-DK" sz="1800" dirty="0" smtClean="0"/>
          </a:p>
          <a:p>
            <a:pPr>
              <a:buFont typeface="Arial" charset="0"/>
              <a:buNone/>
            </a:pPr>
            <a:endParaRPr lang="da-DK" dirty="0" smtClean="0"/>
          </a:p>
          <a:p>
            <a:endParaRPr lang="da-DK" dirty="0" smtClean="0"/>
          </a:p>
        </p:txBody>
      </p:sp>
    </p:spTree>
    <p:extLst>
      <p:ext uri="{BB962C8B-B14F-4D97-AF65-F5344CB8AC3E}">
        <p14:creationId xmlns:p14="http://schemas.microsoft.com/office/powerpoint/2010/main" val="34770118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4"/>
          <p:cNvSpPr txBox="1">
            <a:spLocks/>
          </p:cNvSpPr>
          <p:nvPr/>
        </p:nvSpPr>
        <p:spPr>
          <a:xfrm>
            <a:off x="468313" y="333375"/>
            <a:ext cx="8229600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a-DK" sz="3600" b="1" dirty="0" smtClean="0">
                <a:solidFill>
                  <a:srgbClr val="7030A0"/>
                </a:solidFill>
                <a:latin typeface="Arial" charset="0"/>
                <a:cs typeface="Arial" charset="0"/>
              </a:rPr>
              <a:t/>
            </a:r>
            <a:br>
              <a:rPr lang="da-DK" sz="3600" b="1" dirty="0" smtClean="0">
                <a:solidFill>
                  <a:srgbClr val="7030A0"/>
                </a:solidFill>
                <a:latin typeface="Arial" charset="0"/>
                <a:cs typeface="Arial" charset="0"/>
              </a:rPr>
            </a:br>
            <a:r>
              <a:rPr lang="da-DK" sz="3600" b="1" dirty="0" smtClean="0">
                <a:solidFill>
                  <a:schemeClr val="accent1"/>
                </a:solidFill>
                <a:latin typeface="Arial" charset="0"/>
                <a:cs typeface="Arial" charset="0"/>
              </a:rPr>
              <a:t>Familie- og arveret kapitel </a:t>
            </a:r>
            <a:r>
              <a:rPr lang="da-DK" sz="3600" b="1" dirty="0" smtClean="0">
                <a:solidFill>
                  <a:schemeClr val="accent1"/>
                </a:solidFill>
                <a:latin typeface="Arial" charset="0"/>
                <a:cs typeface="Arial" charset="0"/>
              </a:rPr>
              <a:t>24</a:t>
            </a:r>
            <a:endParaRPr lang="da-DK" sz="3600" dirty="0" smtClean="0">
              <a:solidFill>
                <a:schemeClr val="accent1"/>
              </a:solidFill>
            </a:endParaRPr>
          </a:p>
        </p:txBody>
      </p:sp>
      <p:sp>
        <p:nvSpPr>
          <p:cNvPr id="4" name="Pladsholder til indhold 5"/>
          <p:cNvSpPr txBox="1">
            <a:spLocks/>
          </p:cNvSpPr>
          <p:nvPr/>
        </p:nvSpPr>
        <p:spPr>
          <a:xfrm>
            <a:off x="1022920" y="1711349"/>
            <a:ext cx="8229600" cy="4525963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charset="0"/>
              <a:buNone/>
            </a:pPr>
            <a:r>
              <a:rPr lang="da-DK" sz="2800" b="1" dirty="0" smtClean="0"/>
              <a:t>I kapitel </a:t>
            </a:r>
            <a:r>
              <a:rPr lang="da-DK" sz="2800" b="1" dirty="0" smtClean="0"/>
              <a:t>24 </a:t>
            </a:r>
            <a:r>
              <a:rPr lang="da-DK" sz="2800" b="1" dirty="0" smtClean="0"/>
              <a:t>gennemgås</a:t>
            </a:r>
            <a:r>
              <a:rPr lang="da-DK" sz="2800" dirty="0" smtClean="0"/>
              <a:t>:</a:t>
            </a:r>
          </a:p>
          <a:p>
            <a:r>
              <a:rPr lang="da-DK" sz="2800" dirty="0" smtClean="0"/>
              <a:t>Ægtefællernes rådighed under ægteskabet</a:t>
            </a:r>
          </a:p>
          <a:p>
            <a:r>
              <a:rPr lang="da-DK" sz="2800" dirty="0" smtClean="0"/>
              <a:t>Formueordninger i ægteskabet</a:t>
            </a:r>
          </a:p>
          <a:p>
            <a:r>
              <a:rPr lang="da-DK" sz="2800" dirty="0" smtClean="0"/>
              <a:t>Bodeling</a:t>
            </a:r>
          </a:p>
          <a:p>
            <a:r>
              <a:rPr lang="da-DK" sz="2800" dirty="0" smtClean="0"/>
              <a:t>Arveklasser</a:t>
            </a:r>
          </a:p>
          <a:p>
            <a:r>
              <a:rPr lang="da-DK" sz="2800" dirty="0" smtClean="0"/>
              <a:t>Ægtefællers arveret</a:t>
            </a:r>
          </a:p>
          <a:p>
            <a:r>
              <a:rPr lang="da-DK" sz="2800" dirty="0" smtClean="0"/>
              <a:t>Testamente</a:t>
            </a:r>
          </a:p>
        </p:txBody>
      </p:sp>
    </p:spTree>
    <p:extLst>
      <p:ext uri="{BB962C8B-B14F-4D97-AF65-F5344CB8AC3E}">
        <p14:creationId xmlns:p14="http://schemas.microsoft.com/office/powerpoint/2010/main" val="39177820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950912" y="333375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a-DK" sz="3600" b="1" dirty="0" smtClean="0">
                <a:solidFill>
                  <a:schemeClr val="accent1"/>
                </a:solidFill>
                <a:latin typeface="Arial" charset="0"/>
                <a:cs typeface="Arial" charset="0"/>
              </a:rPr>
              <a:t>5.1 Arveklasser</a:t>
            </a:r>
            <a:endParaRPr lang="da-DK" sz="3600" dirty="0" smtClean="0">
              <a:solidFill>
                <a:schemeClr val="accent1"/>
              </a:solidFill>
            </a:endParaRPr>
          </a:p>
        </p:txBody>
      </p:sp>
      <p:sp>
        <p:nvSpPr>
          <p:cNvPr id="3" name="Pladsholder til indhold 5"/>
          <p:cNvSpPr txBox="1">
            <a:spLocks/>
          </p:cNvSpPr>
          <p:nvPr/>
        </p:nvSpPr>
        <p:spPr>
          <a:xfrm>
            <a:off x="939799" y="1855788"/>
            <a:ext cx="8229600" cy="4525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a-DK" dirty="0" smtClean="0"/>
              <a:t>Arveklasse 2 er arveladers forældre, jf. AL § 2 </a:t>
            </a:r>
            <a:r>
              <a:rPr lang="da-DK" sz="1800" dirty="0" smtClean="0"/>
              <a:t>(Se fig. </a:t>
            </a:r>
            <a:r>
              <a:rPr lang="da-DK" sz="1800" dirty="0" smtClean="0"/>
              <a:t>24.9</a:t>
            </a:r>
            <a:r>
              <a:rPr lang="da-DK" sz="1800" dirty="0" smtClean="0"/>
              <a:t>)</a:t>
            </a:r>
            <a:endParaRPr lang="da-DK" dirty="0" smtClean="0"/>
          </a:p>
          <a:p>
            <a:r>
              <a:rPr lang="da-DK" dirty="0" smtClean="0"/>
              <a:t>Forældrene arver lige</a:t>
            </a:r>
          </a:p>
          <a:p>
            <a:r>
              <a:rPr lang="da-DK" dirty="0" smtClean="0"/>
              <a:t>Er en af forældrene død, træder dennes børn (arveladers søskende) i stedet og arver lige</a:t>
            </a:r>
          </a:p>
          <a:p>
            <a:r>
              <a:rPr lang="da-DK" dirty="0" smtClean="0"/>
              <a:t>Der bliver på denne måde forskel på hel- og halvsøskende</a:t>
            </a:r>
          </a:p>
          <a:p>
            <a:r>
              <a:rPr lang="da-DK" dirty="0" smtClean="0"/>
              <a:t>Arveklasse 2 er ikke tvangsarvinger</a:t>
            </a:r>
          </a:p>
        </p:txBody>
      </p:sp>
    </p:spTree>
    <p:extLst>
      <p:ext uri="{BB962C8B-B14F-4D97-AF65-F5344CB8AC3E}">
        <p14:creationId xmlns:p14="http://schemas.microsoft.com/office/powerpoint/2010/main" val="25509979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950912" y="333375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a-DK" sz="3600" b="1" dirty="0" smtClean="0">
                <a:solidFill>
                  <a:schemeClr val="accent1"/>
                </a:solidFill>
                <a:latin typeface="Arial" charset="0"/>
                <a:cs typeface="Arial" charset="0"/>
              </a:rPr>
              <a:t>5.1 Arveklasser</a:t>
            </a:r>
            <a:endParaRPr lang="da-DK" sz="3600" dirty="0" smtClean="0">
              <a:solidFill>
                <a:schemeClr val="accent1"/>
              </a:solidFill>
            </a:endParaRPr>
          </a:p>
        </p:txBody>
      </p:sp>
      <p:sp>
        <p:nvSpPr>
          <p:cNvPr id="3" name="Pladsholder til indhold 5"/>
          <p:cNvSpPr txBox="1">
            <a:spLocks/>
          </p:cNvSpPr>
          <p:nvPr/>
        </p:nvSpPr>
        <p:spPr>
          <a:xfrm>
            <a:off x="939799" y="1855788"/>
            <a:ext cx="8229600" cy="452596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a-DK" dirty="0" smtClean="0"/>
              <a:t>Arveklasse 3 er arveladers bedsteforældre, jf. AL § 3 </a:t>
            </a:r>
            <a:r>
              <a:rPr lang="da-DK" sz="1800" dirty="0" smtClean="0"/>
              <a:t>(Se fig. </a:t>
            </a:r>
            <a:r>
              <a:rPr lang="da-DK" sz="1800" dirty="0" smtClean="0"/>
              <a:t>24.10</a:t>
            </a:r>
            <a:r>
              <a:rPr lang="da-DK" sz="1800" dirty="0" smtClean="0"/>
              <a:t>)</a:t>
            </a:r>
            <a:endParaRPr lang="da-DK" dirty="0" smtClean="0"/>
          </a:p>
          <a:p>
            <a:r>
              <a:rPr lang="da-DK" dirty="0" smtClean="0"/>
              <a:t>Arven fordeles med halvdelen til moderens forældre og halvdelen til faderens forældre</a:t>
            </a:r>
          </a:p>
          <a:p>
            <a:r>
              <a:rPr lang="da-DK" dirty="0" smtClean="0"/>
              <a:t>Er en af bedsteforældrene døde, træder dennes børn (arveladers faster, moster osv.) i stedet og arver lige</a:t>
            </a:r>
          </a:p>
          <a:p>
            <a:r>
              <a:rPr lang="da-DK" dirty="0" smtClean="0"/>
              <a:t>Bedsteforældre børnebørn (fætre og kusiner) arver ikke</a:t>
            </a:r>
          </a:p>
          <a:p>
            <a:r>
              <a:rPr lang="da-DK" dirty="0" smtClean="0"/>
              <a:t>Arveklasse 3 er ikke tvangsarvinger</a:t>
            </a:r>
          </a:p>
        </p:txBody>
      </p:sp>
    </p:spTree>
    <p:extLst>
      <p:ext uri="{BB962C8B-B14F-4D97-AF65-F5344CB8AC3E}">
        <p14:creationId xmlns:p14="http://schemas.microsoft.com/office/powerpoint/2010/main" val="25509979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indhold 5"/>
          <p:cNvSpPr txBox="1">
            <a:spLocks/>
          </p:cNvSpPr>
          <p:nvPr/>
        </p:nvSpPr>
        <p:spPr>
          <a:xfrm>
            <a:off x="950912" y="1453196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a-DK" sz="2600" dirty="0" smtClean="0"/>
              <a:t>Ægtefællen arver ½, hvis arvelader har børn, jf. AL § 9, stk. 1, ellers det hele jf. § 9, stk. 2 </a:t>
            </a:r>
          </a:p>
          <a:p>
            <a:r>
              <a:rPr lang="da-DK" sz="2600" dirty="0" smtClean="0"/>
              <a:t>¼ af arven er tvangsarv jf. § 10 </a:t>
            </a:r>
            <a:r>
              <a:rPr lang="da-DK" sz="1900" dirty="0" smtClean="0"/>
              <a:t>(Se fig. </a:t>
            </a:r>
            <a:r>
              <a:rPr lang="da-DK" sz="1900" dirty="0" smtClean="0"/>
              <a:t>24.12</a:t>
            </a:r>
            <a:r>
              <a:rPr lang="da-DK" sz="1900" dirty="0" smtClean="0"/>
              <a:t>)</a:t>
            </a:r>
          </a:p>
          <a:p>
            <a:r>
              <a:rPr lang="da-DK" sz="2600" dirty="0" smtClean="0"/>
              <a:t>Mulighed for at sidde i uskiftet bo</a:t>
            </a:r>
          </a:p>
          <a:p>
            <a:r>
              <a:rPr lang="da-DK" sz="2600" dirty="0" smtClean="0"/>
              <a:t>Suppleringsarv § 11, stk. 2 op til </a:t>
            </a:r>
            <a:r>
              <a:rPr lang="da-DK" sz="2600" dirty="0" smtClean="0"/>
              <a:t>720.000 </a:t>
            </a:r>
            <a:r>
              <a:rPr lang="da-DK" sz="2600" dirty="0" smtClean="0"/>
              <a:t>kr. (</a:t>
            </a:r>
            <a:r>
              <a:rPr lang="da-DK" sz="2600" dirty="0" smtClean="0"/>
              <a:t>2015) </a:t>
            </a:r>
            <a:r>
              <a:rPr lang="da-DK" sz="2600" dirty="0" smtClean="0"/>
              <a:t>– inklusive:</a:t>
            </a:r>
          </a:p>
          <a:p>
            <a:pPr lvl="1"/>
            <a:r>
              <a:rPr lang="da-DK" sz="2200" dirty="0" err="1" smtClean="0"/>
              <a:t>Boslod</a:t>
            </a:r>
            <a:r>
              <a:rPr lang="da-DK" sz="2200" dirty="0" smtClean="0"/>
              <a:t> og særeje for længstlevende ægtefælle</a:t>
            </a:r>
          </a:p>
          <a:p>
            <a:pPr lvl="1"/>
            <a:r>
              <a:rPr lang="da-DK" sz="2200" dirty="0" smtClean="0"/>
              <a:t>Arvelod for længstlevende ægtefælle</a:t>
            </a:r>
          </a:p>
          <a:p>
            <a:pPr lvl="1"/>
            <a:r>
              <a:rPr lang="da-DK" sz="2200" dirty="0" smtClean="0"/>
              <a:t>Forsørgertabserstatning, livsforsikring, pension efter førstafdøde ægtefælle</a:t>
            </a:r>
          </a:p>
          <a:p>
            <a:pPr lvl="1"/>
            <a:r>
              <a:rPr lang="da-DK" sz="2200" dirty="0" smtClean="0"/>
              <a:t>Ægtefællepension og ægtefælleydelse</a:t>
            </a:r>
          </a:p>
          <a:p>
            <a:pPr lvl="1"/>
            <a:r>
              <a:rPr lang="da-DK" sz="2200" dirty="0" smtClean="0"/>
              <a:t>Ved længstlevende ægtefælles død, skal arven (som udgangspunkt) fordeles mellem begge ægtefællers arvinger, jf. AL § 16, stk. 2 </a:t>
            </a:r>
            <a:r>
              <a:rPr lang="da-DK" sz="1700" dirty="0" smtClean="0"/>
              <a:t>(Se fig. </a:t>
            </a:r>
            <a:r>
              <a:rPr lang="da-DK" sz="1700" dirty="0" smtClean="0"/>
              <a:t>24.13</a:t>
            </a:r>
            <a:r>
              <a:rPr lang="da-DK" sz="1700" dirty="0" smtClean="0"/>
              <a:t>)</a:t>
            </a:r>
          </a:p>
        </p:txBody>
      </p:sp>
      <p:sp>
        <p:nvSpPr>
          <p:cNvPr id="3" name="AutoShape 7"/>
          <p:cNvSpPr>
            <a:spLocks noChangeArrowheads="1"/>
          </p:cNvSpPr>
          <p:nvPr/>
        </p:nvSpPr>
        <p:spPr bwMode="auto">
          <a:xfrm>
            <a:off x="6968438" y="1813136"/>
            <a:ext cx="2004887" cy="1224137"/>
          </a:xfrm>
          <a:prstGeom prst="cloudCallout">
            <a:avLst>
              <a:gd name="adj1" fmla="val -119486"/>
              <a:gd name="adj2" fmla="val 20648"/>
            </a:avLst>
          </a:prstGeom>
          <a:solidFill>
            <a:srgbClr val="4A7BB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endParaRPr lang="da-DK" b="1" dirty="0">
              <a:solidFill>
                <a:schemeClr val="bg1"/>
              </a:solidFill>
            </a:endParaRPr>
          </a:p>
          <a:p>
            <a:pPr algn="ctr"/>
            <a:r>
              <a:rPr lang="da-DK" b="1" dirty="0">
                <a:solidFill>
                  <a:schemeClr val="bg1"/>
                </a:solidFill>
              </a:rPr>
              <a:t>Se mere næste side</a:t>
            </a:r>
          </a:p>
        </p:txBody>
      </p:sp>
      <p:sp>
        <p:nvSpPr>
          <p:cNvPr id="5" name="Titel 4"/>
          <p:cNvSpPr txBox="1">
            <a:spLocks/>
          </p:cNvSpPr>
          <p:nvPr/>
        </p:nvSpPr>
        <p:spPr>
          <a:xfrm>
            <a:off x="950912" y="333375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a-DK" sz="3600" b="1" dirty="0" smtClean="0">
                <a:solidFill>
                  <a:schemeClr val="accent1"/>
                </a:solidFill>
                <a:latin typeface="Arial" charset="0"/>
                <a:cs typeface="Arial" charset="0"/>
              </a:rPr>
              <a:t>5.2 Ægtefællers arveret</a:t>
            </a:r>
            <a:endParaRPr lang="da-DK" sz="3600" dirty="0" smtClean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09979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950912" y="333375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a-DK" sz="3600" b="1" dirty="0" smtClean="0">
                <a:solidFill>
                  <a:schemeClr val="accent1"/>
                </a:solidFill>
                <a:latin typeface="Arial" charset="0"/>
                <a:cs typeface="Arial" charset="0"/>
              </a:rPr>
              <a:t>5.3 Uskiftet bo</a:t>
            </a:r>
            <a:endParaRPr lang="da-DK" sz="3600" dirty="0" smtClean="0">
              <a:solidFill>
                <a:schemeClr val="accent1"/>
              </a:solidFill>
            </a:endParaRPr>
          </a:p>
        </p:txBody>
      </p:sp>
      <p:sp>
        <p:nvSpPr>
          <p:cNvPr id="3" name="Pladsholder til indhold 5"/>
          <p:cNvSpPr txBox="1">
            <a:spLocks/>
          </p:cNvSpPr>
          <p:nvPr/>
        </p:nvSpPr>
        <p:spPr>
          <a:xfrm>
            <a:off x="939799" y="1628775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a-DK" dirty="0" smtClean="0"/>
              <a:t>Vælger ægtefællen at sidde i uskiftet bo, får ægtefællen rådighed over alle aktiver og overtager afdødes gældsforpligtelser, jf. AL §§ 24 og 25</a:t>
            </a:r>
          </a:p>
          <a:p>
            <a:r>
              <a:rPr lang="da-DK" dirty="0" smtClean="0"/>
              <a:t>Kan kun sidde i uskiftet bo med fælleseje – særejet skal skiftes, jf. AL § 17</a:t>
            </a:r>
          </a:p>
          <a:p>
            <a:r>
              <a:rPr lang="da-DK" dirty="0" smtClean="0"/>
              <a:t>Særbørn skal give samtykke til uskiftet bo, jf. AL § 18 </a:t>
            </a:r>
          </a:p>
          <a:p>
            <a:r>
              <a:rPr lang="da-DK" dirty="0" smtClean="0"/>
              <a:t>Hvis længstlevende misbruger det uskiftede bos midler, kan børnene kræve skifte, jf. AL § 29</a:t>
            </a:r>
          </a:p>
          <a:p>
            <a:r>
              <a:rPr lang="da-DK" dirty="0" smtClean="0"/>
              <a:t>Når længstlevende dør, skal arven fordeles til begge ægtefællers livsarvinger, men der regnes ikke arv til ægtefællen, jf. AL § 28</a:t>
            </a:r>
          </a:p>
        </p:txBody>
      </p:sp>
    </p:spTree>
    <p:extLst>
      <p:ext uri="{BB962C8B-B14F-4D97-AF65-F5344CB8AC3E}">
        <p14:creationId xmlns:p14="http://schemas.microsoft.com/office/powerpoint/2010/main" val="25509979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950912" y="333375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a-DK" sz="3600" b="1" dirty="0" smtClean="0">
                <a:solidFill>
                  <a:schemeClr val="accent1"/>
                </a:solidFill>
                <a:latin typeface="Arial" charset="0"/>
                <a:cs typeface="Arial" charset="0"/>
              </a:rPr>
              <a:t>5.4 Testamente</a:t>
            </a:r>
            <a:endParaRPr lang="da-DK" sz="3600" dirty="0" smtClean="0">
              <a:solidFill>
                <a:schemeClr val="accent1"/>
              </a:solidFill>
            </a:endParaRPr>
          </a:p>
        </p:txBody>
      </p:sp>
      <p:sp>
        <p:nvSpPr>
          <p:cNvPr id="3" name="Pladsholder til indhold 5"/>
          <p:cNvSpPr txBox="1">
            <a:spLocks/>
          </p:cNvSpPr>
          <p:nvPr/>
        </p:nvSpPr>
        <p:spPr>
          <a:xfrm>
            <a:off x="939799" y="1628775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a-DK" smtClean="0"/>
              <a:t>Testamenter giver arvelader mulighed for at få indflydelse på, hvem der skal arve, og hvad de skal arve</a:t>
            </a:r>
          </a:p>
          <a:p>
            <a:r>
              <a:rPr lang="da-DK" smtClean="0"/>
              <a:t>Testationskompetence:</a:t>
            </a:r>
          </a:p>
          <a:p>
            <a:pPr lvl="1"/>
            <a:r>
              <a:rPr lang="da-DK" b="1" smtClean="0"/>
              <a:t>HR: </a:t>
            </a:r>
            <a:r>
              <a:rPr lang="da-DK" smtClean="0"/>
              <a:t>Arvelader kan ved testamente råde over hele sin formue</a:t>
            </a:r>
          </a:p>
          <a:p>
            <a:pPr lvl="1"/>
            <a:r>
              <a:rPr lang="da-DK" b="1" smtClean="0"/>
              <a:t>U: </a:t>
            </a:r>
            <a:r>
              <a:rPr lang="da-DK" smtClean="0"/>
              <a:t>Hvis arvelader er gift og/eller har børn, er testationskompetencen begrænset af tvangsarven, jf. AL § 50</a:t>
            </a:r>
          </a:p>
          <a:p>
            <a:r>
              <a:rPr lang="da-DK" smtClean="0"/>
              <a:t>Tvangsarven er som udgangspunkt ¼ af arveladers formue</a:t>
            </a:r>
          </a:p>
          <a:p>
            <a:r>
              <a:rPr lang="da-DK" smtClean="0"/>
              <a:t>Suppleringsarv er også tvangsarv</a:t>
            </a:r>
          </a:p>
          <a:p>
            <a:endParaRPr lang="da-DK" smtClean="0"/>
          </a:p>
        </p:txBody>
      </p:sp>
    </p:spTree>
    <p:extLst>
      <p:ext uri="{BB962C8B-B14F-4D97-AF65-F5344CB8AC3E}">
        <p14:creationId xmlns:p14="http://schemas.microsoft.com/office/powerpoint/2010/main" val="25509979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950912" y="333375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a-DK" sz="3600" b="1" dirty="0" smtClean="0">
                <a:solidFill>
                  <a:schemeClr val="accent1"/>
                </a:solidFill>
                <a:latin typeface="Arial" charset="0"/>
                <a:cs typeface="Arial" charset="0"/>
              </a:rPr>
              <a:t>5.4 Testamente</a:t>
            </a:r>
            <a:endParaRPr lang="da-DK" sz="3600" dirty="0" smtClean="0">
              <a:solidFill>
                <a:schemeClr val="accent1"/>
              </a:solidFill>
            </a:endParaRPr>
          </a:p>
        </p:txBody>
      </p:sp>
      <p:sp>
        <p:nvSpPr>
          <p:cNvPr id="3" name="Pladsholder til indhold 5"/>
          <p:cNvSpPr txBox="1">
            <a:spLocks/>
          </p:cNvSpPr>
          <p:nvPr/>
        </p:nvSpPr>
        <p:spPr>
          <a:xfrm>
            <a:off x="939799" y="1628775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a-DK" smtClean="0"/>
              <a:t>Gyldigt testamente kræver:</a:t>
            </a:r>
          </a:p>
          <a:p>
            <a:pPr lvl="1"/>
            <a:r>
              <a:rPr lang="da-DK" smtClean="0"/>
              <a:t>At testator er fyldt 18 år (15 år for midler den umyndige selv kan råde over)</a:t>
            </a:r>
          </a:p>
          <a:p>
            <a:pPr lvl="1"/>
            <a:r>
              <a:rPr lang="da-DK" smtClean="0"/>
              <a:t>At testator kan handle fornuftsmæssigt</a:t>
            </a:r>
          </a:p>
          <a:p>
            <a:pPr lvl="1"/>
            <a:r>
              <a:rPr lang="da-DK" smtClean="0"/>
              <a:t>At testamentet opfylder kravene til:</a:t>
            </a:r>
          </a:p>
          <a:p>
            <a:pPr lvl="2"/>
            <a:r>
              <a:rPr lang="da-DK" smtClean="0"/>
              <a:t>Notartestamente</a:t>
            </a:r>
          </a:p>
          <a:p>
            <a:pPr lvl="2"/>
            <a:r>
              <a:rPr lang="da-DK" smtClean="0"/>
              <a:t>Vidnetestamente</a:t>
            </a:r>
          </a:p>
          <a:p>
            <a:pPr lvl="2"/>
            <a:r>
              <a:rPr lang="da-DK" smtClean="0"/>
              <a:t>Nødtestamente</a:t>
            </a:r>
          </a:p>
          <a:p>
            <a:pPr lvl="1"/>
            <a:endParaRPr lang="da-DK" smtClean="0"/>
          </a:p>
          <a:p>
            <a:endParaRPr lang="da-DK" smtClean="0"/>
          </a:p>
        </p:txBody>
      </p:sp>
      <p:sp>
        <p:nvSpPr>
          <p:cNvPr id="4" name="AutoShape 7"/>
          <p:cNvSpPr>
            <a:spLocks noChangeArrowheads="1"/>
          </p:cNvSpPr>
          <p:nvPr/>
        </p:nvSpPr>
        <p:spPr bwMode="auto">
          <a:xfrm>
            <a:off x="5486399" y="4149725"/>
            <a:ext cx="2736850" cy="1584325"/>
          </a:xfrm>
          <a:prstGeom prst="cloudCallout">
            <a:avLst>
              <a:gd name="adj1" fmla="val -77958"/>
              <a:gd name="adj2" fmla="val -32866"/>
            </a:avLst>
          </a:prstGeom>
          <a:solidFill>
            <a:srgbClr val="4A7BB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endParaRPr lang="da-DK" b="1">
              <a:solidFill>
                <a:schemeClr val="bg1"/>
              </a:solidFill>
            </a:endParaRPr>
          </a:p>
          <a:p>
            <a:pPr algn="ctr"/>
            <a:r>
              <a:rPr lang="da-DK" b="1">
                <a:solidFill>
                  <a:schemeClr val="bg1"/>
                </a:solidFill>
              </a:rPr>
              <a:t>Se mere næste side</a:t>
            </a:r>
          </a:p>
        </p:txBody>
      </p:sp>
    </p:spTree>
    <p:extLst>
      <p:ext uri="{BB962C8B-B14F-4D97-AF65-F5344CB8AC3E}">
        <p14:creationId xmlns:p14="http://schemas.microsoft.com/office/powerpoint/2010/main" val="25509979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1022920" y="333375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a-DK" sz="3600" b="1" dirty="0" smtClean="0">
                <a:solidFill>
                  <a:schemeClr val="accent1"/>
                </a:solidFill>
                <a:latin typeface="Arial" charset="0"/>
                <a:cs typeface="Arial" charset="0"/>
              </a:rPr>
              <a:t>5.4 Testamente</a:t>
            </a:r>
            <a:endParaRPr lang="da-DK" sz="3600" dirty="0" smtClean="0">
              <a:solidFill>
                <a:schemeClr val="accent1"/>
              </a:solidFill>
            </a:endParaRPr>
          </a:p>
        </p:txBody>
      </p:sp>
      <p:sp>
        <p:nvSpPr>
          <p:cNvPr id="3" name="Pladsholder til indhold 5"/>
          <p:cNvSpPr txBox="1">
            <a:spLocks/>
          </p:cNvSpPr>
          <p:nvPr/>
        </p:nvSpPr>
        <p:spPr>
          <a:xfrm>
            <a:off x="1011807" y="1268413"/>
            <a:ext cx="8229600" cy="452596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a-DK" sz="2200" b="1" dirty="0" smtClean="0"/>
              <a:t>Notartestamente:</a:t>
            </a:r>
          </a:p>
          <a:p>
            <a:pPr lvl="1"/>
            <a:r>
              <a:rPr lang="da-DK" sz="2200" dirty="0" smtClean="0"/>
              <a:t>Notaren (i Byretten) påtegner testamentet og kontrollerer testators identitet, fornuft, mv.</a:t>
            </a:r>
          </a:p>
          <a:p>
            <a:pPr lvl="1"/>
            <a:r>
              <a:rPr lang="da-DK" sz="2200" dirty="0" smtClean="0"/>
              <a:t>Registrerer testamentet i Centralregistret for testamenter</a:t>
            </a:r>
          </a:p>
          <a:p>
            <a:pPr lvl="1"/>
            <a:r>
              <a:rPr lang="da-DK" sz="2200" dirty="0" smtClean="0"/>
              <a:t>Notartestamentet er svært at anfægte</a:t>
            </a:r>
          </a:p>
          <a:p>
            <a:r>
              <a:rPr lang="da-DK" sz="2200" b="1" dirty="0" smtClean="0"/>
              <a:t>Vidnetestamente:</a:t>
            </a:r>
          </a:p>
          <a:p>
            <a:pPr lvl="1"/>
            <a:r>
              <a:rPr lang="da-DK" sz="2200" dirty="0" smtClean="0"/>
              <a:t>To vitterlighedsvidner, som ikke selv må være begunstiget i testamentet</a:t>
            </a:r>
          </a:p>
          <a:p>
            <a:pPr lvl="1"/>
            <a:r>
              <a:rPr lang="da-DK" sz="2200" dirty="0" smtClean="0"/>
              <a:t>Vidnerne kontrollerer testators underskrift, fornuft mv.</a:t>
            </a:r>
          </a:p>
          <a:p>
            <a:r>
              <a:rPr lang="da-DK" sz="2200" b="1" dirty="0" smtClean="0"/>
              <a:t>Nødtestamente:</a:t>
            </a:r>
          </a:p>
          <a:p>
            <a:pPr lvl="1"/>
            <a:r>
              <a:rPr lang="da-DK" sz="2200" dirty="0" smtClean="0"/>
              <a:t>Kræver en nødsituation</a:t>
            </a:r>
          </a:p>
          <a:p>
            <a:pPr lvl="1"/>
            <a:r>
              <a:rPr lang="da-DK" sz="2200" dirty="0" smtClean="0"/>
              <a:t>Ingen formkrav</a:t>
            </a:r>
          </a:p>
          <a:p>
            <a:pPr lvl="1"/>
            <a:r>
              <a:rPr lang="da-DK" sz="2200" dirty="0" smtClean="0"/>
              <a:t>Bortfalder efter tre måneder</a:t>
            </a:r>
          </a:p>
        </p:txBody>
      </p:sp>
    </p:spTree>
    <p:extLst>
      <p:ext uri="{BB962C8B-B14F-4D97-AF65-F5344CB8AC3E}">
        <p14:creationId xmlns:p14="http://schemas.microsoft.com/office/powerpoint/2010/main" val="25509979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950912" y="333375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a-DK" sz="3600" b="1" dirty="0" smtClean="0">
                <a:solidFill>
                  <a:schemeClr val="accent1"/>
                </a:solidFill>
                <a:latin typeface="Arial" charset="0"/>
                <a:cs typeface="Arial" charset="0"/>
              </a:rPr>
              <a:t>5.4 Testamente</a:t>
            </a:r>
            <a:endParaRPr lang="da-DK" sz="3600" dirty="0" smtClean="0">
              <a:solidFill>
                <a:schemeClr val="accent1"/>
              </a:solidFill>
            </a:endParaRPr>
          </a:p>
        </p:txBody>
      </p:sp>
      <p:sp>
        <p:nvSpPr>
          <p:cNvPr id="3" name="Pladsholder til indhold 5"/>
          <p:cNvSpPr txBox="1">
            <a:spLocks/>
          </p:cNvSpPr>
          <p:nvPr/>
        </p:nvSpPr>
        <p:spPr>
          <a:xfrm>
            <a:off x="939799" y="1423317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a-DK" b="1" dirty="0" smtClean="0"/>
              <a:t>Udvidet samlevertestamente:</a:t>
            </a:r>
          </a:p>
          <a:p>
            <a:pPr lvl="1"/>
            <a:r>
              <a:rPr lang="da-DK" dirty="0" smtClean="0"/>
              <a:t>Samlevende har ingen legal arveret, kræver oprettelse af testamente</a:t>
            </a:r>
          </a:p>
          <a:p>
            <a:pPr lvl="1"/>
            <a:r>
              <a:rPr lang="da-DK" dirty="0" smtClean="0"/>
              <a:t>Samleverne kan arve hinanden – maksimalt 7/8 af formuen i konkurrence med børn (se fig. </a:t>
            </a:r>
            <a:r>
              <a:rPr lang="da-DK" dirty="0" smtClean="0"/>
              <a:t>24.15</a:t>
            </a:r>
            <a:r>
              <a:rPr lang="da-DK" dirty="0" smtClean="0"/>
              <a:t>)</a:t>
            </a:r>
          </a:p>
          <a:p>
            <a:pPr lvl="1"/>
            <a:r>
              <a:rPr lang="da-DK" dirty="0" smtClean="0"/>
              <a:t>Samleveren kan udtage suppleringsarv</a:t>
            </a:r>
          </a:p>
          <a:p>
            <a:pPr lvl="1"/>
            <a:r>
              <a:rPr lang="da-DK" dirty="0" smtClean="0"/>
              <a:t>Der kan udloddes svogerskabsarv efter længstlevende samlever</a:t>
            </a:r>
          </a:p>
          <a:p>
            <a:pPr lvl="1"/>
            <a:r>
              <a:rPr lang="da-DK" dirty="0" smtClean="0"/>
              <a:t>Samlevende kan ikke sidde i uskiftet bo</a:t>
            </a:r>
          </a:p>
          <a:p>
            <a:pPr lvl="1"/>
            <a:r>
              <a:rPr lang="da-DK" dirty="0" smtClean="0"/>
              <a:t>Udvidet samlevertestamente skal ændres ved nyt testamente</a:t>
            </a:r>
          </a:p>
          <a:p>
            <a:pPr lvl="1"/>
            <a:r>
              <a:rPr lang="da-DK" dirty="0" smtClean="0"/>
              <a:t>Udvidet samlevertestamente bortfalder ved indgåelse af ægteskab</a:t>
            </a:r>
          </a:p>
        </p:txBody>
      </p:sp>
    </p:spTree>
    <p:extLst>
      <p:ext uri="{BB962C8B-B14F-4D97-AF65-F5344CB8AC3E}">
        <p14:creationId xmlns:p14="http://schemas.microsoft.com/office/powerpoint/2010/main" val="25509979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950912" y="332656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a-DK" sz="3600" b="1" dirty="0" smtClean="0">
                <a:solidFill>
                  <a:schemeClr val="accent1"/>
                </a:solidFill>
                <a:latin typeface="Arial" charset="0"/>
                <a:cs typeface="Arial" charset="0"/>
              </a:rPr>
              <a:t>5.4 Testamente</a:t>
            </a:r>
            <a:endParaRPr lang="da-DK" sz="3600" dirty="0" smtClean="0">
              <a:solidFill>
                <a:schemeClr val="accent1"/>
              </a:solidFill>
            </a:endParaRPr>
          </a:p>
        </p:txBody>
      </p:sp>
      <p:sp>
        <p:nvSpPr>
          <p:cNvPr id="3" name="Pladsholder til indhold 5"/>
          <p:cNvSpPr txBox="1">
            <a:spLocks/>
          </p:cNvSpPr>
          <p:nvPr/>
        </p:nvSpPr>
        <p:spPr>
          <a:xfrm>
            <a:off x="939799" y="1423317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a-DK" dirty="0" smtClean="0"/>
              <a:t>Betingelser for at oprette udvidet samlevertestamente:</a:t>
            </a:r>
          </a:p>
          <a:p>
            <a:pPr lvl="1"/>
            <a:r>
              <a:rPr lang="da-DK" dirty="0" smtClean="0"/>
              <a:t>De to parter skal have mulighed for at indgå ægteskab </a:t>
            </a:r>
          </a:p>
          <a:p>
            <a:pPr lvl="1"/>
            <a:r>
              <a:rPr lang="da-DK" dirty="0" smtClean="0"/>
              <a:t>Parterne må ikke have oprettet udvidet samlevertestamente til fordel for en anden</a:t>
            </a:r>
          </a:p>
          <a:p>
            <a:pPr lvl="1"/>
            <a:r>
              <a:rPr lang="da-DK" dirty="0" smtClean="0"/>
              <a:t>Parterne skal have samme bopæl på tidspunktet for dødsfaldet</a:t>
            </a:r>
          </a:p>
          <a:p>
            <a:pPr lvl="1"/>
            <a:r>
              <a:rPr lang="da-DK" dirty="0" smtClean="0"/>
              <a:t>Parterne skal enten vente, have eller have haft et fælles barn alternativt have boet sammen i to år</a:t>
            </a:r>
          </a:p>
        </p:txBody>
      </p:sp>
    </p:spTree>
    <p:extLst>
      <p:ext uri="{BB962C8B-B14F-4D97-AF65-F5344CB8AC3E}">
        <p14:creationId xmlns:p14="http://schemas.microsoft.com/office/powerpoint/2010/main" val="25509979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950912" y="333375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a-DK" sz="3600" b="1" dirty="0" smtClean="0">
                <a:solidFill>
                  <a:schemeClr val="accent1"/>
                </a:solidFill>
                <a:latin typeface="Arial" charset="0"/>
                <a:cs typeface="Arial" charset="0"/>
              </a:rPr>
              <a:t>5.4 Testamente</a:t>
            </a:r>
            <a:endParaRPr lang="da-DK" sz="3600" dirty="0" smtClean="0">
              <a:solidFill>
                <a:schemeClr val="accent1"/>
              </a:solidFill>
            </a:endParaRPr>
          </a:p>
        </p:txBody>
      </p:sp>
      <p:sp>
        <p:nvSpPr>
          <p:cNvPr id="3" name="Pladsholder til indhold 5"/>
          <p:cNvSpPr txBox="1">
            <a:spLocks/>
          </p:cNvSpPr>
          <p:nvPr/>
        </p:nvSpPr>
        <p:spPr>
          <a:xfrm>
            <a:off x="939799" y="1495325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da-DK" dirty="0" smtClean="0"/>
          </a:p>
          <a:p>
            <a:r>
              <a:rPr lang="da-DK" dirty="0" smtClean="0"/>
              <a:t>Hvis et testamente skal ændres eller tilbagekaldes, skal ændringen overholde formkravene til testamenter, jf. AL § 67</a:t>
            </a:r>
          </a:p>
          <a:p>
            <a:r>
              <a:rPr lang="da-DK" dirty="0" smtClean="0"/>
              <a:t>Et uigenkaldeligt testamente indskrænker testators testationskompetence – arvelader har ikke mulighed for at ændre testamentet</a:t>
            </a:r>
          </a:p>
          <a:p>
            <a:r>
              <a:rPr lang="da-DK" dirty="0" smtClean="0"/>
              <a:t>Hvis forudsætningerne for at oprette et uigenkaldeligt testamente brister eller var urigtige, kan testamentet være ugyldigt, jf. AL § 77</a:t>
            </a:r>
          </a:p>
          <a:p>
            <a:pPr lvl="1"/>
            <a:endParaRPr lang="da-DK" dirty="0" smtClean="0"/>
          </a:p>
        </p:txBody>
      </p:sp>
    </p:spTree>
    <p:extLst>
      <p:ext uri="{BB962C8B-B14F-4D97-AF65-F5344CB8AC3E}">
        <p14:creationId xmlns:p14="http://schemas.microsoft.com/office/powerpoint/2010/main" val="25509979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4"/>
          <p:cNvSpPr txBox="1">
            <a:spLocks/>
          </p:cNvSpPr>
          <p:nvPr/>
        </p:nvSpPr>
        <p:spPr>
          <a:xfrm>
            <a:off x="684337" y="333375"/>
            <a:ext cx="8229600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a-DK" sz="3600" b="1" dirty="0" smtClean="0">
                <a:solidFill>
                  <a:schemeClr val="accent1"/>
                </a:solidFill>
                <a:latin typeface="Arial" charset="0"/>
                <a:cs typeface="Arial" charset="0"/>
              </a:rPr>
              <a:t>Familieret </a:t>
            </a:r>
            <a:br>
              <a:rPr lang="da-DK" sz="3600" b="1" dirty="0" smtClean="0">
                <a:solidFill>
                  <a:schemeClr val="accent1"/>
                </a:solidFill>
                <a:latin typeface="Arial" charset="0"/>
                <a:cs typeface="Arial" charset="0"/>
              </a:rPr>
            </a:br>
            <a:r>
              <a:rPr lang="da-DK" sz="2800" b="1" dirty="0" smtClean="0">
                <a:solidFill>
                  <a:schemeClr val="accent1"/>
                </a:solidFill>
                <a:latin typeface="Arial" charset="0"/>
                <a:cs typeface="Arial" charset="0"/>
              </a:rPr>
              <a:t>2. Ægtefællernes rådighed under ægteskabet</a:t>
            </a:r>
            <a:br>
              <a:rPr lang="da-DK" sz="2800" b="1" dirty="0" smtClean="0">
                <a:solidFill>
                  <a:schemeClr val="accent1"/>
                </a:solidFill>
                <a:latin typeface="Arial" charset="0"/>
                <a:cs typeface="Arial" charset="0"/>
              </a:rPr>
            </a:br>
            <a:endParaRPr lang="da-DK" sz="2800" dirty="0" smtClean="0">
              <a:solidFill>
                <a:schemeClr val="accent1"/>
              </a:solidFill>
            </a:endParaRPr>
          </a:p>
        </p:txBody>
      </p:sp>
      <p:sp>
        <p:nvSpPr>
          <p:cNvPr id="4" name="Pladsholder til indhold 5"/>
          <p:cNvSpPr txBox="1">
            <a:spLocks/>
          </p:cNvSpPr>
          <p:nvPr/>
        </p:nvSpPr>
        <p:spPr>
          <a:xfrm>
            <a:off x="950912" y="1988840"/>
            <a:ext cx="8229600" cy="4525962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a-DK" sz="2600" dirty="0" smtClean="0"/>
              <a:t>Lov om ægteskabets retsvirkninger – gælder for ægtefæller – ikke for ugifte samlevende</a:t>
            </a:r>
          </a:p>
          <a:p>
            <a:r>
              <a:rPr lang="da-DK" sz="2600" dirty="0" smtClean="0"/>
              <a:t>Under ægteskabet er ægtefællerne to selvstændige personer med hver sin økonomi</a:t>
            </a:r>
          </a:p>
          <a:p>
            <a:r>
              <a:rPr lang="da-DK" sz="2600" dirty="0" smtClean="0"/>
              <a:t>Ægtefællerne har </a:t>
            </a:r>
            <a:r>
              <a:rPr lang="da-DK" sz="2600" dirty="0" err="1" smtClean="0"/>
              <a:t>særråden</a:t>
            </a:r>
            <a:r>
              <a:rPr lang="da-DK" sz="2600" dirty="0" smtClean="0"/>
              <a:t> og </a:t>
            </a:r>
            <a:r>
              <a:rPr lang="da-DK" sz="2600" dirty="0" err="1" smtClean="0"/>
              <a:t>særhæften</a:t>
            </a:r>
            <a:endParaRPr lang="da-DK" sz="2600" dirty="0" smtClean="0"/>
          </a:p>
          <a:p>
            <a:endParaRPr lang="da-DK" sz="2600" dirty="0" smtClean="0"/>
          </a:p>
        </p:txBody>
      </p:sp>
      <p:sp>
        <p:nvSpPr>
          <p:cNvPr id="5" name="AutoShape 7"/>
          <p:cNvSpPr>
            <a:spLocks noChangeArrowheads="1"/>
          </p:cNvSpPr>
          <p:nvPr/>
        </p:nvSpPr>
        <p:spPr bwMode="auto">
          <a:xfrm>
            <a:off x="4859338" y="4581128"/>
            <a:ext cx="2520950" cy="1655762"/>
          </a:xfrm>
          <a:prstGeom prst="cloudCallout">
            <a:avLst>
              <a:gd name="adj1" fmla="val -72231"/>
              <a:gd name="adj2" fmla="val -6975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endParaRPr lang="da-DK" b="1" dirty="0">
              <a:solidFill>
                <a:schemeClr val="bg1"/>
              </a:solidFill>
            </a:endParaRPr>
          </a:p>
          <a:p>
            <a:pPr algn="ctr"/>
            <a:r>
              <a:rPr lang="da-DK" b="1" dirty="0">
                <a:solidFill>
                  <a:schemeClr val="bg1"/>
                </a:solidFill>
              </a:rPr>
              <a:t>Se mere næste side</a:t>
            </a:r>
          </a:p>
        </p:txBody>
      </p:sp>
    </p:spTree>
    <p:extLst>
      <p:ext uri="{BB962C8B-B14F-4D97-AF65-F5344CB8AC3E}">
        <p14:creationId xmlns:p14="http://schemas.microsoft.com/office/powerpoint/2010/main" val="38909902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4"/>
          <p:cNvSpPr txBox="1">
            <a:spLocks/>
          </p:cNvSpPr>
          <p:nvPr/>
        </p:nvSpPr>
        <p:spPr>
          <a:xfrm>
            <a:off x="734888" y="333375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a-DK" sz="3600" b="1" dirty="0" smtClean="0">
                <a:solidFill>
                  <a:srgbClr val="7030A0"/>
                </a:solidFill>
                <a:latin typeface="Arial" charset="0"/>
                <a:cs typeface="Arial" charset="0"/>
              </a:rPr>
              <a:t/>
            </a:r>
            <a:br>
              <a:rPr lang="da-DK" sz="3600" b="1" dirty="0" smtClean="0">
                <a:solidFill>
                  <a:srgbClr val="7030A0"/>
                </a:solidFill>
                <a:latin typeface="Arial" charset="0"/>
                <a:cs typeface="Arial" charset="0"/>
              </a:rPr>
            </a:br>
            <a:r>
              <a:rPr lang="da-DK" sz="3600" b="1" dirty="0" smtClean="0">
                <a:solidFill>
                  <a:schemeClr val="accent1"/>
                </a:solidFill>
                <a:latin typeface="Arial" charset="0"/>
                <a:cs typeface="Arial" charset="0"/>
              </a:rPr>
              <a:t>2.1 </a:t>
            </a:r>
            <a:r>
              <a:rPr lang="da-DK" sz="3600" b="1" dirty="0" err="1" smtClean="0">
                <a:solidFill>
                  <a:schemeClr val="accent1"/>
                </a:solidFill>
                <a:latin typeface="Arial" charset="0"/>
                <a:cs typeface="Arial" charset="0"/>
              </a:rPr>
              <a:t>Særråden</a:t>
            </a:r>
            <a:endParaRPr lang="da-DK" sz="3600" dirty="0" smtClean="0">
              <a:solidFill>
                <a:schemeClr val="accent1"/>
              </a:solidFill>
            </a:endParaRPr>
          </a:p>
        </p:txBody>
      </p:sp>
      <p:sp>
        <p:nvSpPr>
          <p:cNvPr id="4" name="Pladsholder til indhold 5"/>
          <p:cNvSpPr txBox="1">
            <a:spLocks/>
          </p:cNvSpPr>
          <p:nvPr/>
        </p:nvSpPr>
        <p:spPr>
          <a:xfrm>
            <a:off x="950912" y="1700808"/>
            <a:ext cx="8229600" cy="4525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a-DK" sz="2400" dirty="0" smtClean="0"/>
              <a:t>Ægtefællen kan selv råde over egne aktiver, jf. RVL § 16, stk. 1</a:t>
            </a:r>
          </a:p>
          <a:p>
            <a:r>
              <a:rPr lang="da-DK" sz="2400" dirty="0" smtClean="0"/>
              <a:t>Ægtefællerne må ikke uden at have fået lov disponere over hinandens aktiver fx hæve på hinandens konti, sælge konens cykel mm.</a:t>
            </a:r>
          </a:p>
          <a:p>
            <a:r>
              <a:rPr lang="da-DK" sz="2400" dirty="0" smtClean="0"/>
              <a:t>Den frie rådighed er begrænset af </a:t>
            </a:r>
          </a:p>
          <a:p>
            <a:pPr lvl="1"/>
            <a:r>
              <a:rPr lang="da-DK" sz="2200" dirty="0" smtClean="0"/>
              <a:t>gensidig forsørgelsespligt</a:t>
            </a:r>
          </a:p>
          <a:p>
            <a:pPr lvl="1"/>
            <a:r>
              <a:rPr lang="da-DK" sz="2200" dirty="0" smtClean="0"/>
              <a:t>Ikke utilbørlig forringelse af fælleseje jf. RVL § 17</a:t>
            </a:r>
            <a:br>
              <a:rPr lang="da-DK" sz="2200" dirty="0" smtClean="0"/>
            </a:br>
            <a:r>
              <a:rPr lang="da-DK" sz="2200" dirty="0" smtClean="0"/>
              <a:t>Kan medføre vederlagskrav, jf. RVL § 23</a:t>
            </a:r>
          </a:p>
          <a:p>
            <a:pPr lvl="1"/>
            <a:r>
              <a:rPr lang="da-DK" sz="2200" dirty="0" smtClean="0"/>
              <a:t>Beskyttelse af familiens bolig, jf. RVL § 18 </a:t>
            </a:r>
          </a:p>
          <a:p>
            <a:pPr lvl="1"/>
            <a:r>
              <a:rPr lang="da-DK" sz="2200" dirty="0" smtClean="0"/>
              <a:t>Beskyttelse af familiens indbo, jf. RVL § 19</a:t>
            </a:r>
          </a:p>
          <a:p>
            <a:pPr lvl="1"/>
            <a:r>
              <a:rPr lang="da-DK" sz="2200" dirty="0" smtClean="0"/>
              <a:t>Lejebolig er også beskyttet - muligvis også andelsbolig</a:t>
            </a:r>
          </a:p>
          <a:p>
            <a:endParaRPr lang="da-DK" dirty="0" smtClean="0"/>
          </a:p>
        </p:txBody>
      </p:sp>
    </p:spTree>
    <p:extLst>
      <p:ext uri="{BB962C8B-B14F-4D97-AF65-F5344CB8AC3E}">
        <p14:creationId xmlns:p14="http://schemas.microsoft.com/office/powerpoint/2010/main" val="4611937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4"/>
          <p:cNvSpPr txBox="1">
            <a:spLocks/>
          </p:cNvSpPr>
          <p:nvPr/>
        </p:nvSpPr>
        <p:spPr>
          <a:xfrm>
            <a:off x="950912" y="333375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a-DK" sz="3600" b="1" dirty="0" smtClean="0">
                <a:solidFill>
                  <a:srgbClr val="7030A0"/>
                </a:solidFill>
                <a:latin typeface="Arial" charset="0"/>
                <a:cs typeface="Arial" charset="0"/>
              </a:rPr>
              <a:t/>
            </a:r>
            <a:br>
              <a:rPr lang="da-DK" sz="3600" b="1" dirty="0" smtClean="0">
                <a:solidFill>
                  <a:srgbClr val="7030A0"/>
                </a:solidFill>
                <a:latin typeface="Arial" charset="0"/>
                <a:cs typeface="Arial" charset="0"/>
              </a:rPr>
            </a:br>
            <a:r>
              <a:rPr lang="da-DK" sz="4600" b="1" dirty="0" smtClean="0">
                <a:solidFill>
                  <a:schemeClr val="accent1"/>
                </a:solidFill>
                <a:latin typeface="Arial" charset="0"/>
                <a:cs typeface="Arial" charset="0"/>
              </a:rPr>
              <a:t>2.2 Dispositioner med virkning for ægtefællen</a:t>
            </a:r>
            <a:endParaRPr lang="da-DK" sz="4600" dirty="0" smtClean="0">
              <a:solidFill>
                <a:schemeClr val="accent1"/>
              </a:solidFill>
            </a:endParaRPr>
          </a:p>
        </p:txBody>
      </p:sp>
      <p:sp>
        <p:nvSpPr>
          <p:cNvPr id="4" name="Pladsholder til indhold 5"/>
          <p:cNvSpPr txBox="1">
            <a:spLocks/>
          </p:cNvSpPr>
          <p:nvPr/>
        </p:nvSpPr>
        <p:spPr>
          <a:xfrm>
            <a:off x="939799" y="1855788"/>
            <a:ext cx="8229600" cy="4525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a-DK" sz="2800" dirty="0" smtClean="0"/>
              <a:t>Ægtefæller kan indgå retshandler med hinanden, jf. RVL § 29</a:t>
            </a:r>
          </a:p>
          <a:p>
            <a:r>
              <a:rPr lang="da-DK" sz="2800" dirty="0" smtClean="0"/>
              <a:t>Ægtefællerne kan give hinanden fuldmagt</a:t>
            </a:r>
          </a:p>
          <a:p>
            <a:r>
              <a:rPr lang="da-DK" sz="2800" dirty="0" smtClean="0"/>
              <a:t>Ægtefællen kan blive bundet af den anden ægtefælles retshandler ved passivitet</a:t>
            </a:r>
          </a:p>
          <a:p>
            <a:r>
              <a:rPr lang="da-DK" sz="2800" dirty="0" smtClean="0"/>
              <a:t>Hvis hustruen sælger mandens løsøre, er handlen bindende for manden, hvis løsøret anvendes i hustruens erhvervsvirksomhed (og omvendt), jf. RVL § 14</a:t>
            </a:r>
          </a:p>
          <a:p>
            <a:endParaRPr lang="da-DK" dirty="0" smtClean="0"/>
          </a:p>
        </p:txBody>
      </p:sp>
    </p:spTree>
    <p:extLst>
      <p:ext uri="{BB962C8B-B14F-4D97-AF65-F5344CB8AC3E}">
        <p14:creationId xmlns:p14="http://schemas.microsoft.com/office/powerpoint/2010/main" val="11539172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4"/>
          <p:cNvSpPr txBox="1">
            <a:spLocks/>
          </p:cNvSpPr>
          <p:nvPr/>
        </p:nvSpPr>
        <p:spPr>
          <a:xfrm>
            <a:off x="950912" y="333375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a-DK" sz="3600" b="1" dirty="0" smtClean="0">
                <a:solidFill>
                  <a:schemeClr val="accent1"/>
                </a:solidFill>
                <a:latin typeface="Arial" charset="0"/>
                <a:cs typeface="Arial" charset="0"/>
              </a:rPr>
              <a:t>2.3 </a:t>
            </a:r>
            <a:r>
              <a:rPr lang="da-DK" sz="3600" b="1" dirty="0" err="1" smtClean="0">
                <a:solidFill>
                  <a:schemeClr val="accent1"/>
                </a:solidFill>
                <a:latin typeface="Arial" charset="0"/>
                <a:cs typeface="Arial" charset="0"/>
              </a:rPr>
              <a:t>Særhæften</a:t>
            </a:r>
            <a:endParaRPr lang="da-DK" sz="3600" dirty="0" smtClean="0">
              <a:solidFill>
                <a:schemeClr val="accent1"/>
              </a:solidFill>
            </a:endParaRPr>
          </a:p>
        </p:txBody>
      </p:sp>
      <p:sp>
        <p:nvSpPr>
          <p:cNvPr id="4" name="Pladsholder til indhold 5"/>
          <p:cNvSpPr txBox="1">
            <a:spLocks/>
          </p:cNvSpPr>
          <p:nvPr/>
        </p:nvSpPr>
        <p:spPr>
          <a:xfrm>
            <a:off x="939799" y="1700808"/>
            <a:ext cx="8229600" cy="4525962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a-DK" b="1" dirty="0" smtClean="0"/>
              <a:t>HR: </a:t>
            </a:r>
            <a:r>
              <a:rPr lang="da-DK" dirty="0" smtClean="0"/>
              <a:t>En ægtefælle hæfter for egen gæld med sin egen formue, jf. RVL § 25, og ægtefællen kan ikke ensidigt forpligte den anden ægtefælle</a:t>
            </a:r>
          </a:p>
          <a:p>
            <a:r>
              <a:rPr lang="da-DK" b="1" dirty="0" smtClean="0"/>
              <a:t>U1: </a:t>
            </a:r>
            <a:r>
              <a:rPr lang="da-DK" dirty="0" smtClean="0"/>
              <a:t>Ægtefællerne kan hæfte for den anden ægtefælles gæld, hvis de har accepteret at hæfte solidarisk eller har kautioneret for den anden ægtefælle</a:t>
            </a:r>
            <a:endParaRPr lang="da-DK" dirty="0"/>
          </a:p>
          <a:p>
            <a:r>
              <a:rPr lang="da-DK" b="1" dirty="0" smtClean="0"/>
              <a:t>U2: </a:t>
            </a:r>
            <a:r>
              <a:rPr lang="da-DK" dirty="0" smtClean="0"/>
              <a:t>Begge ægtefæller kan forpligte hinanden ved køb til husholdningen på kredit, jf. RVL § 11</a:t>
            </a:r>
          </a:p>
          <a:p>
            <a:r>
              <a:rPr lang="da-DK" b="1" dirty="0" smtClean="0"/>
              <a:t>U3:</a:t>
            </a:r>
            <a:r>
              <a:rPr lang="da-DK" dirty="0" smtClean="0"/>
              <a:t> Hustruen kan ensidigt forpligte manden ved køb på kredit til hustruens særlige behov, jf. RVL § 11</a:t>
            </a:r>
          </a:p>
          <a:p>
            <a:endParaRPr lang="da-DK" dirty="0" smtClean="0"/>
          </a:p>
        </p:txBody>
      </p:sp>
    </p:spTree>
    <p:extLst>
      <p:ext uri="{BB962C8B-B14F-4D97-AF65-F5344CB8AC3E}">
        <p14:creationId xmlns:p14="http://schemas.microsoft.com/office/powerpoint/2010/main" val="2901915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950912" y="333375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a-DK" sz="3600" b="1" dirty="0" smtClean="0">
                <a:solidFill>
                  <a:schemeClr val="accent1"/>
                </a:solidFill>
                <a:latin typeface="Arial" charset="0"/>
                <a:cs typeface="Arial" charset="0"/>
              </a:rPr>
              <a:t>2.4 Gaver mellem ægtefæller</a:t>
            </a:r>
            <a:endParaRPr lang="da-DK" sz="3600" dirty="0" smtClean="0">
              <a:solidFill>
                <a:schemeClr val="accent1"/>
              </a:solidFill>
            </a:endParaRPr>
          </a:p>
        </p:txBody>
      </p:sp>
      <p:sp>
        <p:nvSpPr>
          <p:cNvPr id="3" name="Pladsholder til indhold 5"/>
          <p:cNvSpPr txBox="1">
            <a:spLocks/>
          </p:cNvSpPr>
          <p:nvPr/>
        </p:nvSpPr>
        <p:spPr>
          <a:xfrm>
            <a:off x="939799" y="1855788"/>
            <a:ext cx="8229600" cy="4525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a-DK" sz="2400" b="1" dirty="0" smtClean="0"/>
              <a:t>HR: </a:t>
            </a:r>
            <a:r>
              <a:rPr lang="da-DK" sz="2400" dirty="0" smtClean="0"/>
              <a:t>Gaver mellem ægtefæller kræver gaveægtepagt, jf. RVL § 30. Gaveægtepagt skal tinglyses</a:t>
            </a:r>
          </a:p>
          <a:p>
            <a:r>
              <a:rPr lang="da-DK" sz="2400" b="1" dirty="0" smtClean="0"/>
              <a:t>U: </a:t>
            </a:r>
            <a:r>
              <a:rPr lang="da-DK" sz="2400" dirty="0" smtClean="0"/>
              <a:t>Lejlighedsgaver kræver ikke ægtepagt, det er gaver</a:t>
            </a:r>
          </a:p>
          <a:p>
            <a:pPr lvl="1"/>
            <a:r>
              <a:rPr lang="da-DK" sz="2000" dirty="0" smtClean="0"/>
              <a:t>som ikke står i misforhold til gavegivers levevilkår</a:t>
            </a:r>
          </a:p>
          <a:p>
            <a:r>
              <a:rPr lang="da-DK" sz="2400" dirty="0" smtClean="0"/>
              <a:t>Kreditorer kan have et krav på modtagerægtefælle, jf. RVL § 33, hvis:</a:t>
            </a:r>
          </a:p>
          <a:p>
            <a:pPr lvl="1"/>
            <a:r>
              <a:rPr lang="da-DK" sz="2000" dirty="0" smtClean="0"/>
              <a:t>Gaven er gyldig med gaveægtepagt</a:t>
            </a:r>
          </a:p>
          <a:p>
            <a:pPr lvl="1"/>
            <a:r>
              <a:rPr lang="da-DK" sz="2000" dirty="0" smtClean="0"/>
              <a:t>Gælden ikke kan betales af giverægtefællen</a:t>
            </a:r>
          </a:p>
          <a:p>
            <a:pPr lvl="1"/>
            <a:r>
              <a:rPr lang="da-DK" sz="2000" dirty="0" smtClean="0"/>
              <a:t>Kreditor skal have et krav på giverægtefællen på det tidspunkt gaveægtepagtens tinglyses</a:t>
            </a:r>
          </a:p>
          <a:p>
            <a:pPr lvl="1"/>
            <a:r>
              <a:rPr lang="da-DK" sz="2000" dirty="0" smtClean="0"/>
              <a:t>Ægtefællerne kan ikke dokumentere, at giverægtefællen har beholdt tilstrækkelige midler til at betale sine forpligtelser</a:t>
            </a:r>
          </a:p>
          <a:p>
            <a:endParaRPr lang="da-DK" sz="2000" dirty="0" smtClean="0"/>
          </a:p>
        </p:txBody>
      </p:sp>
    </p:spTree>
    <p:extLst>
      <p:ext uri="{BB962C8B-B14F-4D97-AF65-F5344CB8AC3E}">
        <p14:creationId xmlns:p14="http://schemas.microsoft.com/office/powerpoint/2010/main" val="28597212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950912" y="333375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a-DK" sz="3600" b="1" dirty="0" smtClean="0">
                <a:solidFill>
                  <a:schemeClr val="accent1"/>
                </a:solidFill>
                <a:latin typeface="Arial" charset="0"/>
                <a:cs typeface="Arial" charset="0"/>
              </a:rPr>
              <a:t>3. Formueordninger i ægteskabet</a:t>
            </a:r>
            <a:endParaRPr lang="da-DK" sz="3600" dirty="0" smtClean="0">
              <a:solidFill>
                <a:schemeClr val="accent1"/>
              </a:solidFill>
            </a:endParaRPr>
          </a:p>
        </p:txBody>
      </p:sp>
      <p:sp>
        <p:nvSpPr>
          <p:cNvPr id="3" name="Pladsholder til indhold 5"/>
          <p:cNvSpPr txBox="1">
            <a:spLocks/>
          </p:cNvSpPr>
          <p:nvPr/>
        </p:nvSpPr>
        <p:spPr>
          <a:xfrm>
            <a:off x="939799" y="1855788"/>
            <a:ext cx="8229600" cy="452596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a-DK" dirty="0" smtClean="0"/>
              <a:t>I forbindelse med ægteskabets indgåelse stiftes formuefællesskab (fælleseje), jf. RVL § 15</a:t>
            </a:r>
          </a:p>
          <a:p>
            <a:r>
              <a:rPr lang="da-DK" dirty="0" smtClean="0"/>
              <a:t>Hvis ægtefællerne opretter ægtepagt kan ægtefællerne vælge mellem følgende formueordninger:</a:t>
            </a:r>
          </a:p>
          <a:p>
            <a:pPr lvl="1"/>
            <a:r>
              <a:rPr lang="da-DK" dirty="0" smtClean="0"/>
              <a:t>Fælleseje</a:t>
            </a:r>
          </a:p>
          <a:p>
            <a:pPr lvl="1"/>
            <a:r>
              <a:rPr lang="da-DK" dirty="0" smtClean="0"/>
              <a:t>Fuldstændigt særeje</a:t>
            </a:r>
          </a:p>
          <a:p>
            <a:pPr lvl="1"/>
            <a:r>
              <a:rPr lang="da-DK" dirty="0" smtClean="0"/>
              <a:t>Skilsmissesæreje</a:t>
            </a:r>
          </a:p>
          <a:p>
            <a:pPr lvl="1"/>
            <a:r>
              <a:rPr lang="da-DK" dirty="0" smtClean="0"/>
              <a:t>Kombinationssæreje</a:t>
            </a:r>
          </a:p>
          <a:p>
            <a:endParaRPr lang="da-DK" dirty="0" smtClean="0"/>
          </a:p>
        </p:txBody>
      </p:sp>
    </p:spTree>
    <p:extLst>
      <p:ext uri="{BB962C8B-B14F-4D97-AF65-F5344CB8AC3E}">
        <p14:creationId xmlns:p14="http://schemas.microsoft.com/office/powerpoint/2010/main" val="28597212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950912" y="333375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a-DK" sz="3600" b="1" dirty="0" smtClean="0">
                <a:solidFill>
                  <a:schemeClr val="accent1"/>
                </a:solidFill>
                <a:latin typeface="Arial" charset="0"/>
                <a:cs typeface="Arial" charset="0"/>
              </a:rPr>
              <a:t>3.1 Fælleseje</a:t>
            </a:r>
            <a:endParaRPr lang="da-DK" sz="3600" dirty="0" smtClean="0">
              <a:solidFill>
                <a:schemeClr val="accent1"/>
              </a:solidFill>
            </a:endParaRPr>
          </a:p>
        </p:txBody>
      </p:sp>
      <p:sp>
        <p:nvSpPr>
          <p:cNvPr id="3" name="Pladsholder til indhold 5"/>
          <p:cNvSpPr txBox="1">
            <a:spLocks/>
          </p:cNvSpPr>
          <p:nvPr/>
        </p:nvSpPr>
        <p:spPr>
          <a:xfrm>
            <a:off x="939799" y="1628775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a-DK" sz="2400" dirty="0" smtClean="0"/>
              <a:t>Fælleseje er et delingsprincip, når formuen skal deles – det betyder ikke, at ægtefællerne ejer noget fælles</a:t>
            </a:r>
          </a:p>
          <a:p>
            <a:pPr algn="ctr">
              <a:buFont typeface="Arial" charset="0"/>
              <a:buNone/>
            </a:pPr>
            <a:r>
              <a:rPr lang="da-DK" b="1" dirty="0" smtClean="0">
                <a:solidFill>
                  <a:srgbClr val="FF0000"/>
                </a:solidFill>
              </a:rPr>
              <a:t>Fælleseje ≠ Sameje</a:t>
            </a:r>
          </a:p>
          <a:p>
            <a:r>
              <a:rPr lang="da-DK" sz="2400" dirty="0" smtClean="0"/>
              <a:t>Fælleseje stiftes i forbindelse med ægteskabets indgåelse</a:t>
            </a:r>
          </a:p>
          <a:p>
            <a:r>
              <a:rPr lang="da-DK" sz="2400" dirty="0" err="1" smtClean="0"/>
              <a:t>Surrogation</a:t>
            </a:r>
            <a:r>
              <a:rPr lang="da-DK" sz="2400" dirty="0" smtClean="0"/>
              <a:t>: Hvis et aktiv fra fælleseje erstattes, er det nye aktiv omfattet af fællesejet</a:t>
            </a:r>
          </a:p>
          <a:p>
            <a:r>
              <a:rPr lang="da-DK" sz="2400" dirty="0" smtClean="0"/>
              <a:t>Indtægter, fx renter eller udbytte er også omfattet</a:t>
            </a:r>
          </a:p>
          <a:p>
            <a:r>
              <a:rPr lang="da-DK" sz="2400" dirty="0" smtClean="0"/>
              <a:t>Personlige rettigheder er ikke en del af fællesejet, jf. RVL § 15, stk. 2</a:t>
            </a:r>
          </a:p>
          <a:p>
            <a:r>
              <a:rPr lang="da-DK" sz="2400" dirty="0" smtClean="0"/>
              <a:t>Formuefællesskab ophører i forbindelse med separation, skilsmisse, dødsfald eller bosondring</a:t>
            </a:r>
          </a:p>
          <a:p>
            <a:endParaRPr lang="da-DK" sz="2400" dirty="0" smtClean="0"/>
          </a:p>
          <a:p>
            <a:endParaRPr lang="da-DK" dirty="0" smtClean="0"/>
          </a:p>
          <a:p>
            <a:endParaRPr lang="da-DK" dirty="0" smtClean="0"/>
          </a:p>
          <a:p>
            <a:endParaRPr lang="da-DK" dirty="0" smtClean="0"/>
          </a:p>
          <a:p>
            <a:endParaRPr lang="da-DK" dirty="0" smtClean="0"/>
          </a:p>
        </p:txBody>
      </p:sp>
    </p:spTree>
    <p:extLst>
      <p:ext uri="{BB962C8B-B14F-4D97-AF65-F5344CB8AC3E}">
        <p14:creationId xmlns:p14="http://schemas.microsoft.com/office/powerpoint/2010/main" val="28597212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</TotalTime>
  <Words>1905</Words>
  <Application>Microsoft Office PowerPoint</Application>
  <PresentationFormat>On-screen Show (4:3)</PresentationFormat>
  <Paragraphs>213</Paragraphs>
  <Slides>29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Kontortema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Gitte Holden</dc:creator>
  <cp:lastModifiedBy>Gade, Mette</cp:lastModifiedBy>
  <cp:revision>6</cp:revision>
  <dcterms:created xsi:type="dcterms:W3CDTF">2015-07-14T11:20:10Z</dcterms:created>
  <dcterms:modified xsi:type="dcterms:W3CDTF">2015-08-30T14:18:27Z</dcterms:modified>
</cp:coreProperties>
</file>