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1" r:id="rId4"/>
    <p:sldId id="262" r:id="rId5"/>
    <p:sldId id="270" r:id="rId6"/>
    <p:sldId id="264" r:id="rId7"/>
    <p:sldId id="280" r:id="rId8"/>
    <p:sldId id="271" r:id="rId9"/>
    <p:sldId id="281" r:id="rId10"/>
    <p:sldId id="272" r:id="rId11"/>
    <p:sldId id="273" r:id="rId12"/>
    <p:sldId id="282" r:id="rId13"/>
    <p:sldId id="274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28" autoAdjust="0"/>
  </p:normalViewPr>
  <p:slideViewPr>
    <p:cSldViewPr>
      <p:cViewPr>
        <p:scale>
          <a:sx n="77" d="100"/>
          <a:sy n="77" d="100"/>
        </p:scale>
        <p:origin x="-115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975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159616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497513" y="0"/>
            <a:ext cx="12192001" cy="9144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3373148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497513" y="0"/>
            <a:ext cx="12192001" cy="9144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252318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497513" y="0"/>
            <a:ext cx="12192001" cy="9144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906803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497513" y="0"/>
            <a:ext cx="12192001" cy="9144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667072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497513" y="0"/>
            <a:ext cx="12192001" cy="9144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1558432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497513" y="0"/>
            <a:ext cx="12192001" cy="9144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3050433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497513" y="0"/>
            <a:ext cx="12192001" cy="9144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1076984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497513" y="0"/>
            <a:ext cx="12192001" cy="9144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1160296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497513" y="0"/>
            <a:ext cx="12192001" cy="9144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1907305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497513" y="0"/>
            <a:ext cx="12192001" cy="9144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3107714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497513" y="0"/>
            <a:ext cx="12192001" cy="9144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599247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497513" y="0"/>
            <a:ext cx="12192001" cy="9144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2087331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497513" y="0"/>
            <a:ext cx="12192001" cy="9144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1101647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497513" y="0"/>
            <a:ext cx="12192001" cy="9144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435078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497513" y="0"/>
            <a:ext cx="12192001" cy="9144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1521090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497513" y="0"/>
            <a:ext cx="12192001" cy="9144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1131190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B7C47-3CB8-4694-BDB4-0402A43A309D}" type="datetimeFigureOut">
              <a:rPr lang="da-DK"/>
              <a:pPr>
                <a:defRPr/>
              </a:pPr>
              <a:t>08-09-2014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AF0B5-B733-45FB-9DF4-70B0FDAF5BF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93B6E-0ECD-4924-8C19-E453EF6C36B4}" type="datetimeFigureOut">
              <a:rPr lang="da-DK"/>
              <a:pPr>
                <a:defRPr/>
              </a:pPr>
              <a:t>08-09-2014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91D5C-7D1C-4855-BF77-F75389F6777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567CC-85D9-4858-96B5-17C859189C02}" type="datetimeFigureOut">
              <a:rPr lang="da-DK"/>
              <a:pPr>
                <a:defRPr/>
              </a:pPr>
              <a:t>08-09-2014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F5442-83CB-4F04-BAF0-E6E2B5DB429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E435A-4BA8-4680-A51C-7FA689510535}" type="datetimeFigureOut">
              <a:rPr lang="da-DK"/>
              <a:pPr>
                <a:defRPr/>
              </a:pPr>
              <a:t>08-09-2014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72BB0-A243-49D4-8985-793CB79CE1A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E526A-B6A7-4611-90FD-37A773F01890}" type="datetimeFigureOut">
              <a:rPr lang="da-DK"/>
              <a:pPr>
                <a:defRPr/>
              </a:pPr>
              <a:t>08-09-2014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01D31-B26F-4FBC-9F31-F57ECCC89BC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A951A-36B3-4E12-A910-9F659033C41D}" type="datetimeFigureOut">
              <a:rPr lang="da-DK"/>
              <a:pPr>
                <a:defRPr/>
              </a:pPr>
              <a:t>08-09-2014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09B73-9C43-429D-AAD3-176AB1C2584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0FD62-7581-41C1-BCA8-47C90F63251B}" type="datetimeFigureOut">
              <a:rPr lang="da-DK"/>
              <a:pPr>
                <a:defRPr/>
              </a:pPr>
              <a:t>08-09-2014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3256A-414D-4F65-A397-7961193DC68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D431E-77EC-42A1-9354-1035188316AD}" type="datetimeFigureOut">
              <a:rPr lang="da-DK"/>
              <a:pPr>
                <a:defRPr/>
              </a:pPr>
              <a:t>08-09-2014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95521-4C81-448C-A0E1-8B54377AF39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45EB3-F27C-433D-86FD-AE192F5377ED}" type="datetimeFigureOut">
              <a:rPr lang="da-DK"/>
              <a:pPr>
                <a:defRPr/>
              </a:pPr>
              <a:t>08-09-2014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40F47-7960-4D1C-9ED6-E60DB3456D8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8CF99-E501-460D-99F6-7B6B36BD09ED}" type="datetimeFigureOut">
              <a:rPr lang="da-DK"/>
              <a:pPr>
                <a:defRPr/>
              </a:pPr>
              <a:t>08-09-2014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12BB3-7BD3-4661-B507-25963119B6C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1CC54B-574B-4707-8F22-404BA77071A6}" type="datetimeFigureOut">
              <a:rPr lang="da-DK"/>
              <a:pPr>
                <a:defRPr/>
              </a:pPr>
              <a:t>08-09-2014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AB7ED3-450E-4DC3-A872-53AC4709D8A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21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Rådgiveransvar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Erstatning for dårlig rådgivning</a:t>
            </a:r>
          </a:p>
        </p:txBody>
      </p:sp>
      <p:sp>
        <p:nvSpPr>
          <p:cNvPr id="23557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84312"/>
            <a:ext cx="8003232" cy="482500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Årsagsforbindelse og påregnelighed</a:t>
            </a:r>
          </a:p>
          <a:p>
            <a:pPr eaLnBrk="1" hangingPunct="1"/>
            <a:r>
              <a:rPr lang="da-DK" dirty="0" smtClean="0"/>
              <a:t>Der skal være sammenhæng mellem den mangelfulde rådgivning og det økonomiske tab</a:t>
            </a:r>
          </a:p>
          <a:p>
            <a:pPr eaLnBrk="1" hangingPunct="1"/>
            <a:r>
              <a:rPr lang="da-DK" dirty="0" smtClean="0"/>
              <a:t>Det skal være muligt for rådgiveren at forudse det økonomiske tab</a:t>
            </a:r>
          </a:p>
          <a:p>
            <a:pPr eaLnBrk="1" hangingPunct="1">
              <a:buFont typeface="Arial" charset="0"/>
              <a:buNone/>
            </a:pPr>
            <a:r>
              <a:rPr lang="da-DK" b="1" dirty="0" smtClean="0"/>
              <a:t>Ansvarsfrihedsgrunde</a:t>
            </a:r>
          </a:p>
          <a:p>
            <a:pPr eaLnBrk="1" hangingPunct="1"/>
            <a:r>
              <a:rPr lang="da-DK" dirty="0" smtClean="0"/>
              <a:t>Hvis kunden udviser egen skyld kan erstatningen nedsættes eller bortfalde</a:t>
            </a:r>
          </a:p>
          <a:p>
            <a:pPr eaLnBrk="1" hangingPunct="1"/>
            <a:r>
              <a:rPr lang="da-DK" dirty="0" smtClean="0"/>
              <a:t>Fx hvis kunden let kunne have set en regnefejl, ikke har kontrolleret kontoudtog eller udtrykkeligt har bedt om den mest risikofyldte investering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God skik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581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268760"/>
            <a:ext cx="8003232" cy="5185047"/>
          </a:xfrm>
        </p:spPr>
        <p:txBody>
          <a:bodyPr/>
          <a:lstStyle/>
          <a:p>
            <a:pPr eaLnBrk="1" hangingPunct="1"/>
            <a:r>
              <a:rPr lang="da-DK" dirty="0" smtClean="0"/>
              <a:t>Bekendtgørelse nr. 1582  af 18. dec. 2013 om god skik for finansielle virksomheder, investeringsforeninger mv.</a:t>
            </a:r>
          </a:p>
          <a:p>
            <a:pPr eaLnBrk="1" hangingPunct="1"/>
            <a:r>
              <a:rPr lang="da-DK" dirty="0" smtClean="0"/>
              <a:t>Beskytter primært forbrugere</a:t>
            </a:r>
          </a:p>
          <a:p>
            <a:pPr eaLnBrk="1" hangingPunct="1"/>
            <a:r>
              <a:rPr lang="da-DK" dirty="0" smtClean="0"/>
              <a:t>Virksomheden skal handle redeligt og loyalt overfor sine kunder i overensstemmelse med god forretningsskik</a:t>
            </a:r>
          </a:p>
          <a:p>
            <a:pPr eaLnBrk="1" hangingPunct="1"/>
            <a:r>
              <a:rPr lang="da-DK" dirty="0" smtClean="0"/>
              <a:t>Alle væsentlige aftaler skal indgås på papir eller andet varigt medie, jf. Bek. § 6</a:t>
            </a:r>
          </a:p>
          <a:p>
            <a:pPr eaLnBrk="1" hangingPunct="1"/>
            <a:r>
              <a:rPr lang="da-DK" dirty="0" smtClean="0"/>
              <a:t>Krav til rådgivning er beskrevet i Bek. § 7 </a:t>
            </a:r>
            <a:r>
              <a:rPr lang="da-DK" dirty="0" err="1" smtClean="0"/>
              <a:t>ff</a:t>
            </a:r>
            <a:endParaRPr lang="da-DK" dirty="0" smtClean="0"/>
          </a:p>
          <a:p>
            <a:pPr eaLnBrk="1" hangingPunct="1"/>
            <a:r>
              <a:rPr lang="da-DK" dirty="0" smtClean="0"/>
              <a:t>Rådgivning skal bl.a. tage udgangspunkt i den enkelte kunde – ”kend din kunde”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God skik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605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268412"/>
            <a:ext cx="8003232" cy="4968899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Fast ejendom:</a:t>
            </a:r>
          </a:p>
          <a:p>
            <a:pPr eaLnBrk="1" hangingPunct="1"/>
            <a:r>
              <a:rPr lang="da-DK" dirty="0" smtClean="0"/>
              <a:t>Skærpet krav til rådgivning i forbindelse med finansiering af fast ejendom</a:t>
            </a:r>
          </a:p>
          <a:p>
            <a:pPr eaLnBrk="1" hangingPunct="1"/>
            <a:r>
              <a:rPr lang="da-DK" dirty="0" smtClean="0"/>
              <a:t>Krav om at oplyse om de forskellige typer af lån og fordele/ulemper ved lånene</a:t>
            </a:r>
          </a:p>
          <a:p>
            <a:pPr eaLnBrk="1" hangingPunct="1"/>
            <a:r>
              <a:rPr lang="da-DK" dirty="0" smtClean="0"/>
              <a:t>Kurssikring skal omtales</a:t>
            </a:r>
          </a:p>
          <a:p>
            <a:pPr eaLnBrk="1" hangingPunct="1"/>
            <a:r>
              <a:rPr lang="da-DK" dirty="0" smtClean="0"/>
              <a:t>Der skal udfyldes et ”god skik-skema” for at sikre en god rådgivning som indeholder alle elementer</a:t>
            </a:r>
          </a:p>
          <a:p>
            <a:pPr eaLnBrk="1" hangingPunct="1"/>
            <a:r>
              <a:rPr lang="da-DK" dirty="0" smtClean="0"/>
              <a:t>Manglende skema medfører ikke altid, at der er erstatningsansvar, der kan være givet en god rådgivning alligevel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Investering  i værdipapirer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629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268412"/>
            <a:ext cx="8003232" cy="4824883"/>
          </a:xfrm>
        </p:spPr>
        <p:txBody>
          <a:bodyPr/>
          <a:lstStyle/>
          <a:p>
            <a:pPr eaLnBrk="1" hangingPunct="1"/>
            <a:r>
              <a:rPr lang="da-DK" dirty="0" smtClean="0"/>
              <a:t>Bekendtgørelse nr. 1583 af 18. dec. 2013 om investorbeskyttelse ved værdipapirhandel</a:t>
            </a:r>
          </a:p>
          <a:p>
            <a:pPr eaLnBrk="1" hangingPunct="1"/>
            <a:r>
              <a:rPr lang="da-DK" dirty="0" smtClean="0"/>
              <a:t>Kunder skal opdeles i:</a:t>
            </a:r>
          </a:p>
          <a:p>
            <a:pPr lvl="1" eaLnBrk="1" hangingPunct="1"/>
            <a:r>
              <a:rPr lang="da-DK" dirty="0" smtClean="0"/>
              <a:t>Professionelle kunder (større virksomheder)</a:t>
            </a:r>
          </a:p>
          <a:p>
            <a:pPr lvl="1" eaLnBrk="1" hangingPunct="1"/>
            <a:r>
              <a:rPr lang="da-DK" dirty="0" smtClean="0"/>
              <a:t>Godkendte modparter (andre finansielle virksomheder fx pensionsinstitut)</a:t>
            </a:r>
          </a:p>
          <a:p>
            <a:pPr lvl="1" eaLnBrk="1" hangingPunct="1"/>
            <a:r>
              <a:rPr lang="da-DK" dirty="0" smtClean="0"/>
              <a:t>Detailkunder (resten – dvs. de fleste kunder)</a:t>
            </a:r>
          </a:p>
          <a:p>
            <a:pPr eaLnBrk="1" hangingPunct="1"/>
            <a:r>
              <a:rPr lang="da-DK" dirty="0" smtClean="0"/>
              <a:t>Store krav til information om investeringen, jf. </a:t>
            </a:r>
            <a:r>
              <a:rPr lang="da-DK" dirty="0" err="1" smtClean="0"/>
              <a:t>bek</a:t>
            </a:r>
            <a:r>
              <a:rPr lang="da-DK" dirty="0" smtClean="0"/>
              <a:t>. § 8, så kunden selv kan træffe beslutning på et oplyst grundlag</a:t>
            </a:r>
          </a:p>
          <a:p>
            <a:pPr eaLnBrk="1" hangingPunct="1"/>
            <a:r>
              <a:rPr lang="da-DK" dirty="0" smtClean="0"/>
              <a:t>Informationskravet størst for detailkunder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Investering  i værdipapirer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653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341438"/>
            <a:ext cx="8003232" cy="4525962"/>
          </a:xfrm>
        </p:spPr>
        <p:txBody>
          <a:bodyPr/>
          <a:lstStyle/>
          <a:p>
            <a:pPr eaLnBrk="1" hangingPunct="1"/>
            <a:r>
              <a:rPr lang="da-DK" sz="2400" dirty="0" smtClean="0"/>
              <a:t>Detailkunder skal i forbindelse med investeringsrådgivning have oplyst om </a:t>
            </a:r>
            <a:r>
              <a:rPr lang="da-DK" sz="2400" b="1" dirty="0" smtClean="0"/>
              <a:t>risikomærkningen</a:t>
            </a:r>
            <a:r>
              <a:rPr lang="da-DK" sz="2400" dirty="0" smtClean="0"/>
              <a:t>:</a:t>
            </a:r>
          </a:p>
          <a:p>
            <a:pPr lvl="1" eaLnBrk="1" hangingPunct="1"/>
            <a:r>
              <a:rPr lang="da-DK" b="1" dirty="0" smtClean="0"/>
              <a:t>Grøn</a:t>
            </a:r>
            <a:r>
              <a:rPr lang="da-DK" dirty="0" smtClean="0"/>
              <a:t>: Risiko for at tabe hele det investerede beløb er lille</a:t>
            </a:r>
          </a:p>
          <a:p>
            <a:pPr lvl="1" eaLnBrk="1" hangingPunct="1"/>
            <a:r>
              <a:rPr lang="da-DK" b="1" dirty="0" smtClean="0"/>
              <a:t>Gul</a:t>
            </a:r>
            <a:r>
              <a:rPr lang="da-DK" dirty="0" smtClean="0"/>
              <a:t>: Risiko for at tabe hele det investerede beløb, men produktet er gennemskueligt</a:t>
            </a:r>
          </a:p>
          <a:p>
            <a:pPr lvl="1" eaLnBrk="1" hangingPunct="1"/>
            <a:r>
              <a:rPr lang="da-DK" b="1" dirty="0" smtClean="0"/>
              <a:t>Rød</a:t>
            </a:r>
            <a:r>
              <a:rPr lang="da-DK" dirty="0" smtClean="0"/>
              <a:t>: Risiko for at tabe mere end det investerede beløb eller vanskeligt at gennemskue produktet</a:t>
            </a:r>
          </a:p>
          <a:p>
            <a:pPr eaLnBrk="1" hangingPunct="1"/>
            <a:r>
              <a:rPr lang="da-DK" sz="2400" dirty="0" smtClean="0"/>
              <a:t>Investeringsrådgivere, der skal rådgive om grønne og gule produkter skal have gennemgået en uddannelse</a:t>
            </a:r>
          </a:p>
          <a:p>
            <a:pPr eaLnBrk="1" hangingPunct="1"/>
            <a:r>
              <a:rPr lang="da-DK" sz="2400" dirty="0" smtClean="0"/>
              <a:t>Investeringsrådgivere, der skal rådgive om røde produkter skal bestå en prøve</a:t>
            </a:r>
          </a:p>
          <a:p>
            <a:pPr eaLnBrk="1" hangingPunct="1"/>
            <a:endParaRPr lang="da-DK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Investering  i værdipapirer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677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268412"/>
            <a:ext cx="8003232" cy="5040907"/>
          </a:xfrm>
        </p:spPr>
        <p:txBody>
          <a:bodyPr/>
          <a:lstStyle/>
          <a:p>
            <a:pPr eaLnBrk="1" hangingPunct="1"/>
            <a:r>
              <a:rPr lang="da-DK" dirty="0" smtClean="0"/>
              <a:t>Kend din kunde – gælder også for investeringsrådgivning</a:t>
            </a:r>
          </a:p>
          <a:p>
            <a:pPr eaLnBrk="1" hangingPunct="1"/>
            <a:r>
              <a:rPr lang="da-DK" dirty="0" smtClean="0"/>
              <a:t>Investeringsrådgivning forudsætter at der er foretaget en egnethedstest</a:t>
            </a:r>
          </a:p>
          <a:p>
            <a:pPr eaLnBrk="1" hangingPunct="1"/>
            <a:r>
              <a:rPr lang="da-DK" b="1" dirty="0" smtClean="0"/>
              <a:t>Egnethedstesten</a:t>
            </a:r>
            <a:r>
              <a:rPr lang="da-DK" dirty="0" smtClean="0"/>
              <a:t> indebærer at investeringsrådgiveren vurderer om produktet er egnet for kunden og giver kunden personlig anbefaling, jf. </a:t>
            </a:r>
            <a:r>
              <a:rPr lang="da-DK" dirty="0" err="1" smtClean="0"/>
              <a:t>bek</a:t>
            </a:r>
            <a:r>
              <a:rPr lang="da-DK" dirty="0" smtClean="0"/>
              <a:t>. § 16</a:t>
            </a:r>
          </a:p>
          <a:p>
            <a:pPr eaLnBrk="1" hangingPunct="1"/>
            <a:r>
              <a:rPr lang="da-DK" dirty="0" smtClean="0"/>
              <a:t>Kan egnethedstest ikke gennemføres på grund af manglende oplysninger om kunden, eller kunden ikke ønsker personlige anbefalinger, skal gennemføres en </a:t>
            </a:r>
            <a:r>
              <a:rPr lang="da-DK" b="1" dirty="0" smtClean="0"/>
              <a:t>hensigtsmæssighedstest</a:t>
            </a:r>
            <a:r>
              <a:rPr lang="da-DK" dirty="0" smtClean="0"/>
              <a:t> (er det pågældende produkt hensigtsmæssigt for kunden?)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Investering  i værdipapirer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701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855788"/>
            <a:ext cx="8003232" cy="3805460"/>
          </a:xfrm>
        </p:spPr>
        <p:txBody>
          <a:bodyPr/>
          <a:lstStyle/>
          <a:p>
            <a:pPr eaLnBrk="1" hangingPunct="1"/>
            <a:r>
              <a:rPr lang="da-DK" dirty="0" smtClean="0"/>
              <a:t>Hvis produktet ikke er hensigtsmæssigt for kunden eller rådgiveren ikke kan få tilstrækkelige oplysninger til at gennemføre en hensigtsmæssighedstest, skal rådgiveren tydeligt gøre kunden opmærksom på det, jf. </a:t>
            </a:r>
            <a:r>
              <a:rPr lang="da-DK" dirty="0" err="1" smtClean="0"/>
              <a:t>bek</a:t>
            </a:r>
            <a:r>
              <a:rPr lang="da-DK" dirty="0" smtClean="0"/>
              <a:t>. § 17</a:t>
            </a:r>
          </a:p>
          <a:p>
            <a:pPr eaLnBrk="1" hangingPunct="1"/>
            <a:r>
              <a:rPr lang="da-DK" dirty="0" smtClean="0"/>
              <a:t>”</a:t>
            </a:r>
            <a:r>
              <a:rPr lang="da-DK" dirty="0" err="1" smtClean="0"/>
              <a:t>Execution</a:t>
            </a:r>
            <a:r>
              <a:rPr lang="da-DK" dirty="0" smtClean="0"/>
              <a:t> </a:t>
            </a:r>
            <a:r>
              <a:rPr lang="da-DK" dirty="0" err="1" smtClean="0"/>
              <a:t>only</a:t>
            </a:r>
            <a:r>
              <a:rPr lang="da-DK" dirty="0" smtClean="0"/>
              <a:t>” er ordreudførelse uden rådgivning og anbefaling fra investeringsrådgiver. Kunden skal orienteres om, at han ikke er beskyttet af </a:t>
            </a:r>
            <a:r>
              <a:rPr lang="da-DK" dirty="0" err="1" smtClean="0"/>
              <a:t>bek</a:t>
            </a:r>
            <a:r>
              <a:rPr lang="da-DK" dirty="0" smtClean="0"/>
              <a:t>. §§ 16 og 17, jf. </a:t>
            </a:r>
            <a:r>
              <a:rPr lang="da-DK" dirty="0" err="1" smtClean="0"/>
              <a:t>bek</a:t>
            </a:r>
            <a:r>
              <a:rPr lang="da-DK" dirty="0" smtClean="0"/>
              <a:t>. § 19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Rådgiveransvar kapitel 21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5" name="Pladsholder til indhold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I kapitel 21 gennemgås</a:t>
            </a:r>
            <a:r>
              <a:rPr lang="da-DK" dirty="0" smtClean="0"/>
              <a:t>:</a:t>
            </a:r>
          </a:p>
          <a:p>
            <a:pPr eaLnBrk="1" hangingPunct="1"/>
            <a:r>
              <a:rPr lang="da-DK" dirty="0" smtClean="0"/>
              <a:t>Regler og definitioner</a:t>
            </a:r>
          </a:p>
          <a:p>
            <a:pPr eaLnBrk="1" hangingPunct="1"/>
            <a:r>
              <a:rPr lang="da-DK" dirty="0" smtClean="0"/>
              <a:t>Professionsansvar</a:t>
            </a:r>
          </a:p>
          <a:p>
            <a:pPr eaLnBrk="1" hangingPunct="1"/>
            <a:r>
              <a:rPr lang="da-DK" dirty="0" smtClean="0"/>
              <a:t>Erstatning for dårlig rådgivning</a:t>
            </a:r>
          </a:p>
          <a:p>
            <a:pPr eaLnBrk="1" hangingPunct="1"/>
            <a:r>
              <a:rPr lang="da-DK" dirty="0" smtClean="0"/>
              <a:t>God skik</a:t>
            </a:r>
          </a:p>
          <a:p>
            <a:pPr eaLnBrk="1" hangingPunct="1"/>
            <a:r>
              <a:rPr lang="da-DK" dirty="0" smtClean="0"/>
              <a:t>Investering i værdipapirer</a:t>
            </a:r>
          </a:p>
          <a:p>
            <a:pPr eaLnBrk="1" hangingPunct="1">
              <a:buFont typeface="Arial" charset="0"/>
              <a:buNone/>
            </a:pPr>
            <a:endParaRPr lang="da-DK" dirty="0" smtClean="0"/>
          </a:p>
          <a:p>
            <a:pPr eaLnBrk="1" hangingPunct="1">
              <a:buFont typeface="Arial" charset="0"/>
              <a:buNone/>
            </a:pPr>
            <a:r>
              <a:rPr lang="da-DK" sz="2000" dirty="0" smtClean="0"/>
              <a:t>(Erstatning - se kapitel 6)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Rådgiveransvar 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Regler og definitioner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9" name="Pladsholder til indhold 5"/>
          <p:cNvSpPr>
            <a:spLocks noGrp="1"/>
          </p:cNvSpPr>
          <p:nvPr>
            <p:ph idx="1"/>
          </p:nvPr>
        </p:nvSpPr>
        <p:spPr>
          <a:xfrm>
            <a:off x="755576" y="1855365"/>
            <a:ext cx="7931224" cy="4165923"/>
          </a:xfrm>
        </p:spPr>
        <p:txBody>
          <a:bodyPr/>
          <a:lstStyle/>
          <a:p>
            <a:pPr eaLnBrk="1" hangingPunct="1"/>
            <a:r>
              <a:rPr lang="da-DK" sz="2400" dirty="0" smtClean="0"/>
              <a:t>Lov om finansiel virksomhed § 43</a:t>
            </a:r>
          </a:p>
          <a:p>
            <a:pPr eaLnBrk="1" hangingPunct="1"/>
            <a:r>
              <a:rPr lang="da-DK" sz="2400" dirty="0" smtClean="0"/>
              <a:t>Bekendtgørelse om god skik for finansielle virksomheder</a:t>
            </a:r>
          </a:p>
          <a:p>
            <a:pPr eaLnBrk="1" hangingPunct="1"/>
            <a:r>
              <a:rPr lang="da-DK" sz="2400" dirty="0" smtClean="0"/>
              <a:t>Bekendtgørelse om investorbeskyttelse ved værdipapirhandel</a:t>
            </a:r>
          </a:p>
          <a:p>
            <a:pPr eaLnBrk="1" hangingPunct="1"/>
            <a:r>
              <a:rPr lang="da-DK" sz="2400" dirty="0" smtClean="0"/>
              <a:t>Bekendtgørelse om risikomærkning af investeringsprodukter</a:t>
            </a:r>
          </a:p>
          <a:p>
            <a:pPr eaLnBrk="1" hangingPunct="1"/>
            <a:r>
              <a:rPr lang="da-DK" sz="2400" dirty="0" smtClean="0"/>
              <a:t>Bekendtgørelse om kompetencekrav til personer, der yder rådgivning om visse investeringsprodukter</a:t>
            </a:r>
          </a:p>
          <a:p>
            <a:pPr eaLnBrk="1" hangingPunct="1"/>
            <a:r>
              <a:rPr lang="da-DK" sz="2400" dirty="0" smtClean="0"/>
              <a:t>Bekendtgørelse om værdipapirhandleres udførelse af ordrer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Regler og definitioner</a:t>
            </a:r>
          </a:p>
        </p:txBody>
      </p:sp>
      <p:sp>
        <p:nvSpPr>
          <p:cNvPr id="17413" name="Pladsholder til indhold 5"/>
          <p:cNvSpPr>
            <a:spLocks noGrp="1"/>
          </p:cNvSpPr>
          <p:nvPr>
            <p:ph idx="1"/>
          </p:nvPr>
        </p:nvSpPr>
        <p:spPr>
          <a:xfrm>
            <a:off x="755576" y="1350963"/>
            <a:ext cx="7931224" cy="4525962"/>
          </a:xfrm>
        </p:spPr>
        <p:txBody>
          <a:bodyPr/>
          <a:lstStyle/>
          <a:p>
            <a:pPr eaLnBrk="1" hangingPunct="1"/>
            <a:r>
              <a:rPr lang="da-DK" dirty="0" smtClean="0"/>
              <a:t>Erstatningsansvar for rådgivning kræver at almindelige erstatningsansvarsbetingelser er opfyldt, jf. kapitel 6</a:t>
            </a:r>
          </a:p>
          <a:p>
            <a:pPr eaLnBrk="1" hangingPunct="1"/>
            <a:endParaRPr lang="da-DK" dirty="0" smtClean="0"/>
          </a:p>
        </p:txBody>
      </p:sp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2362200"/>
            <a:ext cx="3024187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4438" y="5337175"/>
            <a:ext cx="30241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Regler og definitioner</a:t>
            </a:r>
          </a:p>
        </p:txBody>
      </p:sp>
      <p:sp>
        <p:nvSpPr>
          <p:cNvPr id="18437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711325"/>
            <a:ext cx="7931224" cy="4021931"/>
          </a:xfrm>
        </p:spPr>
        <p:txBody>
          <a:bodyPr/>
          <a:lstStyle/>
          <a:p>
            <a:pPr eaLnBrk="1" hangingPunct="1"/>
            <a:r>
              <a:rPr lang="da-DK" dirty="0" smtClean="0"/>
              <a:t>Hvis en rådgiver ikke overholder love og bekendtgørelse har det indflydelse på vurderingen af ansvarsgrundlaget</a:t>
            </a:r>
          </a:p>
          <a:p>
            <a:pPr eaLnBrk="1" hangingPunct="1"/>
            <a:r>
              <a:rPr lang="da-DK" dirty="0" smtClean="0"/>
              <a:t>Manglende overholdelse af reglerne betyder ikke nødvendigvis, at rådgiveren er erstatningsansvarlig</a:t>
            </a:r>
          </a:p>
          <a:p>
            <a:pPr eaLnBrk="1" hangingPunct="1"/>
            <a:r>
              <a:rPr lang="da-DK" dirty="0" smtClean="0"/>
              <a:t>Manglende overholdelse af reglerne vil have en afsmittende effekt på culpa-bedømmelsen</a:t>
            </a:r>
          </a:p>
          <a:p>
            <a:pPr eaLnBrk="1" hangingPunct="1"/>
            <a:r>
              <a:rPr lang="da-DK" dirty="0" smtClean="0"/>
              <a:t>Men husk at alle erstatningsansvarsbetingelserne skal være opfyldt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Professionsansvar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61" name="Pladsholder til indhold 5"/>
          <p:cNvSpPr>
            <a:spLocks/>
          </p:cNvSpPr>
          <p:nvPr/>
        </p:nvSpPr>
        <p:spPr bwMode="auto">
          <a:xfrm>
            <a:off x="755576" y="1711325"/>
            <a:ext cx="7931224" cy="416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En professionel part kan pådrage sig professionsansvar – indenfor alle brancher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Ikke et resultatansvar men bestræbelsesansvar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Skærpet culpa-bedømmelse og sammenligningsgrundlag er branchenormen (god pengeinstitutpraksis, god advokatskik osv.)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Konflikt mellem den professionelle og en forbruger kan ofte afgøres i et ankenævn (fx Pengeinstitutankenævnet)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Professionsansvar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5" name="Pladsholder til indhold 5"/>
          <p:cNvSpPr>
            <a:spLocks/>
          </p:cNvSpPr>
          <p:nvPr/>
        </p:nvSpPr>
        <p:spPr bwMode="auto">
          <a:xfrm>
            <a:off x="683568" y="1711325"/>
            <a:ext cx="8003232" cy="45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En af betingelserne for erstatningsansvar er, at skadelidte skal have lidt et økonomisk tab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Tabet kan opgøres som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da-DK" sz="2400" dirty="0">
                <a:latin typeface="Calibri" pitchFamily="34" charset="0"/>
              </a:rPr>
              <a:t>positiv opfyldelsesinteresse – skadelidte stilles som om der var givet rigtig rådgivning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da-DK" sz="2400" dirty="0">
                <a:latin typeface="Calibri" pitchFamily="34" charset="0"/>
              </a:rPr>
              <a:t>Negativ kontraktsinteresse – skadelidte stilles som før rådgivningen fandt sted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da-DK" sz="2600" dirty="0">
                <a:latin typeface="Calibri" pitchFamily="34" charset="0"/>
              </a:rPr>
              <a:t>Der er ingen erstatning for skuffede forventninger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da-DK" sz="2600" dirty="0">
              <a:latin typeface="Calibri" pitchFamily="34" charset="0"/>
            </a:endParaRPr>
          </a:p>
        </p:txBody>
      </p:sp>
      <p:sp>
        <p:nvSpPr>
          <p:cNvPr id="20486" name="AutoShape 7"/>
          <p:cNvSpPr>
            <a:spLocks noChangeArrowheads="1"/>
          </p:cNvSpPr>
          <p:nvPr/>
        </p:nvSpPr>
        <p:spPr bwMode="auto">
          <a:xfrm rot="6155968">
            <a:off x="5681243" y="4729957"/>
            <a:ext cx="1511300" cy="2303463"/>
          </a:xfrm>
          <a:prstGeom prst="cloudCallout">
            <a:avLst>
              <a:gd name="adj1" fmla="val -28815"/>
              <a:gd name="adj2" fmla="val 71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/>
          <a:lstStyle/>
          <a:p>
            <a:pPr algn="ctr"/>
            <a:r>
              <a:rPr lang="da-DK" sz="1600" dirty="0">
                <a:solidFill>
                  <a:schemeClr val="bg1"/>
                </a:solidFill>
              </a:rPr>
              <a:t>Mere om skuffede forventninger senere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Erstatning for dårlig rådgivning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9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12776"/>
            <a:ext cx="8003232" cy="4968006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b="1" dirty="0" smtClean="0"/>
              <a:t>Ansvar for resultatet:</a:t>
            </a:r>
          </a:p>
          <a:p>
            <a:pPr eaLnBrk="1" hangingPunct="1"/>
            <a:r>
              <a:rPr lang="da-DK" sz="2400" dirty="0" smtClean="0"/>
              <a:t>Risikoen for at opnå et bestemt resultat er kundens</a:t>
            </a:r>
          </a:p>
          <a:p>
            <a:pPr eaLnBrk="1" hangingPunct="1"/>
            <a:r>
              <a:rPr lang="da-DK" sz="2400" dirty="0" smtClean="0"/>
              <a:t>Hvis rådgiver har tilsikret et bestemt resultat, er rådgiveren resultatansvarlig</a:t>
            </a:r>
          </a:p>
          <a:p>
            <a:pPr eaLnBrk="1" hangingPunct="1">
              <a:buFont typeface="Arial" charset="0"/>
              <a:buNone/>
            </a:pPr>
            <a:r>
              <a:rPr lang="da-DK" sz="2400" b="1" dirty="0" smtClean="0"/>
              <a:t>Ansvarsgrundlag:</a:t>
            </a:r>
          </a:p>
          <a:p>
            <a:pPr eaLnBrk="1" hangingPunct="1"/>
            <a:r>
              <a:rPr lang="da-DK" sz="2400" dirty="0" smtClean="0"/>
              <a:t>Skærpet culpa-bedømmelse</a:t>
            </a:r>
          </a:p>
          <a:p>
            <a:pPr eaLnBrk="1" hangingPunct="1"/>
            <a:r>
              <a:rPr lang="da-DK" sz="2400" dirty="0" smtClean="0"/>
              <a:t>Sammenligningsgrundlag er den gode rådgiver</a:t>
            </a:r>
          </a:p>
          <a:p>
            <a:pPr eaLnBrk="1" hangingPunct="1"/>
            <a:r>
              <a:rPr lang="da-DK" sz="2400" dirty="0" smtClean="0"/>
              <a:t>Bliver sammenlignet med rådgiver indenfor emnet – rådgiver man om arveret er sammenligningsgrundlaget en advokat</a:t>
            </a:r>
          </a:p>
          <a:p>
            <a:pPr eaLnBrk="1" hangingPunct="1"/>
            <a:r>
              <a:rPr lang="da-DK" sz="2400" dirty="0" smtClean="0"/>
              <a:t>Det har indflydelse på bedømmelsen, om god-skik regler er overholdt – men det er ikke afgørende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Erstatning for dårlig rådgivning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533" name="Pladsholder til indhold 5"/>
          <p:cNvSpPr>
            <a:spLocks noGrp="1"/>
          </p:cNvSpPr>
          <p:nvPr>
            <p:ph idx="4294967295"/>
          </p:nvPr>
        </p:nvSpPr>
        <p:spPr>
          <a:xfrm>
            <a:off x="611560" y="1196975"/>
            <a:ext cx="8075240" cy="511234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b="1" dirty="0" smtClean="0"/>
              <a:t>Økonomisk tab:</a:t>
            </a:r>
          </a:p>
          <a:p>
            <a:pPr eaLnBrk="1" hangingPunct="1"/>
            <a:r>
              <a:rPr lang="da-DK" sz="2400" dirty="0" smtClean="0"/>
              <a:t>Kunden skal have et realiseret økonomisk tab for at få erstatning</a:t>
            </a:r>
          </a:p>
          <a:p>
            <a:pPr eaLnBrk="1" hangingPunct="1"/>
            <a:r>
              <a:rPr lang="da-DK" sz="2400" dirty="0" smtClean="0"/>
              <a:t>Skuffede forventninger erstattes ikke,</a:t>
            </a:r>
          </a:p>
          <a:p>
            <a:pPr lvl="1" eaLnBrk="1" hangingPunct="1"/>
            <a:r>
              <a:rPr lang="da-DK" sz="2000" dirty="0" smtClean="0"/>
              <a:t>Fx forventninger om et bestemt låneprovenu (kunden skulle have lånt et større beløb for at få det ønskede provenu)</a:t>
            </a:r>
          </a:p>
          <a:p>
            <a:pPr lvl="1" eaLnBrk="1" hangingPunct="1"/>
            <a:r>
              <a:rPr lang="da-DK" sz="2000" dirty="0" smtClean="0"/>
              <a:t>Forventninger om et bestemt rådighedsbeløb (kunden har ikke fået færre penge af det manglende rådighedsbeløb)</a:t>
            </a:r>
          </a:p>
          <a:p>
            <a:pPr lvl="1" eaLnBrk="1" hangingPunct="1"/>
            <a:r>
              <a:rPr lang="da-DK" sz="2000" dirty="0" smtClean="0"/>
              <a:t>Forventninger til at værdipapirernes kurs stiger</a:t>
            </a:r>
          </a:p>
          <a:p>
            <a:pPr eaLnBrk="1" hangingPunct="1"/>
            <a:r>
              <a:rPr lang="da-DK" sz="2400" dirty="0" smtClean="0"/>
              <a:t>Men hvis rådgiveren har garanteret et bestemt rådighedsbeløb, vil kunden have et økonomisk tab</a:t>
            </a:r>
          </a:p>
          <a:p>
            <a:pPr eaLnBrk="1" hangingPunct="1"/>
            <a:r>
              <a:rPr lang="da-DK" sz="2400" dirty="0" smtClean="0"/>
              <a:t>Ejendomsmægler kan være erstatningsansvarlig for skuffede forventninger, jf. LOFE § 24, stk. 2, se mere i kapitel 20</a:t>
            </a:r>
          </a:p>
          <a:p>
            <a:pPr eaLnBrk="1" hangingPunct="1">
              <a:buFont typeface="Arial" charset="0"/>
              <a:buNone/>
            </a:pPr>
            <a:endParaRPr lang="da-D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957</Words>
  <Application>Microsoft Office PowerPoint</Application>
  <PresentationFormat>Skærmshow (4:3)</PresentationFormat>
  <Paragraphs>99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Kontortema</vt:lpstr>
      <vt:lpstr>PowerPoint-præsentation</vt:lpstr>
      <vt:lpstr> Rådgiveransvar kapitel 21</vt:lpstr>
      <vt:lpstr> Rådgiveransvar  1. Regler og definitioner</vt:lpstr>
      <vt:lpstr>1. Regler og definitioner</vt:lpstr>
      <vt:lpstr>1. Regler og definitioner</vt:lpstr>
      <vt:lpstr> 2. Professionsansvar</vt:lpstr>
      <vt:lpstr> 2. Professionsansvar</vt:lpstr>
      <vt:lpstr>3. Erstatning for dårlig rådgivning</vt:lpstr>
      <vt:lpstr>3. Erstatning for dårlig rådgivning</vt:lpstr>
      <vt:lpstr>3. Erstatning for dårlig rådgivning</vt:lpstr>
      <vt:lpstr>4. God skik</vt:lpstr>
      <vt:lpstr>4. God skik</vt:lpstr>
      <vt:lpstr>5. Investering  i værdipapirer</vt:lpstr>
      <vt:lpstr>5. Investering  i værdipapirer</vt:lpstr>
      <vt:lpstr>5. Investering  i værdipapirer</vt:lpstr>
      <vt:lpstr>5. Investering  i værdipapirer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Gade</dc:creator>
  <cp:lastModifiedBy>Peter Schmalz</cp:lastModifiedBy>
  <cp:revision>49</cp:revision>
  <dcterms:created xsi:type="dcterms:W3CDTF">2011-03-28T11:51:52Z</dcterms:created>
  <dcterms:modified xsi:type="dcterms:W3CDTF">2014-09-08T07:16:05Z</dcterms:modified>
</cp:coreProperties>
</file>