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>
        <p:scale>
          <a:sx n="106" d="100"/>
          <a:sy n="106" d="100"/>
        </p:scale>
        <p:origin x="-78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95" b="6306"/>
          <a:stretch/>
        </p:blipFill>
        <p:spPr bwMode="auto">
          <a:xfrm>
            <a:off x="-40662" y="-10197"/>
            <a:ext cx="1116124" cy="6880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44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67499" y="5681498"/>
            <a:ext cx="562053" cy="179095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896" cy="6858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62" y="6505526"/>
            <a:ext cx="2686425" cy="352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84213" y="274638"/>
            <a:ext cx="8459787" cy="1143000"/>
          </a:xfrm>
        </p:spPr>
        <p:txBody>
          <a:bodyPr/>
          <a:lstStyle/>
          <a:p>
            <a:r>
              <a:rPr lang="da-DK" smtClean="0"/>
              <a:t>Kapitel 3 - Domstole og retssager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787525" y="1412875"/>
            <a:ext cx="7356475" cy="4525963"/>
          </a:xfrm>
        </p:spPr>
        <p:txBody>
          <a:bodyPr/>
          <a:lstStyle/>
          <a:p>
            <a:r>
              <a:rPr lang="da-DK" dirty="0" smtClean="0"/>
              <a:t>Magtens tredeling – se fig. 3.1</a:t>
            </a:r>
          </a:p>
          <a:p>
            <a:pPr lvl="1"/>
            <a:r>
              <a:rPr lang="da-DK" dirty="0" smtClean="0"/>
              <a:t>Lovgivende magt</a:t>
            </a:r>
          </a:p>
          <a:p>
            <a:pPr lvl="1"/>
            <a:r>
              <a:rPr lang="da-DK" dirty="0" smtClean="0"/>
              <a:t>Dømmende magt</a:t>
            </a:r>
          </a:p>
          <a:p>
            <a:pPr lvl="1"/>
            <a:r>
              <a:rPr lang="da-DK" dirty="0" smtClean="0"/>
              <a:t>Udøvende magt</a:t>
            </a:r>
          </a:p>
          <a:p>
            <a:pPr marL="457200" lvl="1" indent="0">
              <a:buNone/>
            </a:pPr>
            <a:endParaRPr lang="da-DK" dirty="0" smtClean="0"/>
          </a:p>
          <a:p>
            <a:pPr lvl="1"/>
            <a:r>
              <a:rPr lang="da-DK" dirty="0" smtClean="0"/>
              <a:t>Hvad er retssikkerhed?</a:t>
            </a:r>
          </a:p>
          <a:p>
            <a:pPr lvl="2"/>
            <a:r>
              <a:rPr lang="da-DK" dirty="0" smtClean="0"/>
              <a:t>Retfærdighed</a:t>
            </a:r>
          </a:p>
          <a:p>
            <a:pPr lvl="2"/>
            <a:r>
              <a:rPr lang="da-DK" dirty="0" smtClean="0"/>
              <a:t>Forudsigelighed </a:t>
            </a:r>
          </a:p>
          <a:p>
            <a:pPr lvl="2"/>
            <a:r>
              <a:rPr lang="da-DK" dirty="0" smtClean="0"/>
              <a:t>Ensartet behandling – alle er lige for loven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83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84213" y="274638"/>
            <a:ext cx="8459787" cy="1143000"/>
          </a:xfrm>
        </p:spPr>
        <p:txBody>
          <a:bodyPr/>
          <a:lstStyle/>
          <a:p>
            <a:r>
              <a:rPr lang="da-DK" dirty="0"/>
              <a:t>1. De danske domstole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357313" y="1412875"/>
            <a:ext cx="7786687" cy="4525963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Byretten – 24 retskredse fordelt over hele landet</a:t>
            </a:r>
          </a:p>
          <a:p>
            <a:r>
              <a:rPr lang="da-DK" dirty="0"/>
              <a:t>Landsretten </a:t>
            </a:r>
          </a:p>
          <a:p>
            <a:pPr lvl="1"/>
            <a:r>
              <a:rPr lang="da-DK" dirty="0"/>
              <a:t>Østre Landsret (Sjælland og øerne)</a:t>
            </a:r>
          </a:p>
          <a:p>
            <a:pPr lvl="1"/>
            <a:r>
              <a:rPr lang="da-DK" dirty="0"/>
              <a:t>Vestre Landsret (Jylland)</a:t>
            </a:r>
          </a:p>
          <a:p>
            <a:r>
              <a:rPr lang="da-DK" dirty="0"/>
              <a:t>Højesteret</a:t>
            </a:r>
          </a:p>
          <a:p>
            <a:pPr marL="0" indent="0">
              <a:buNone/>
            </a:pPr>
            <a:endParaRPr lang="da-DK" sz="2200" dirty="0"/>
          </a:p>
          <a:p>
            <a:r>
              <a:rPr lang="da-DK" dirty="0"/>
              <a:t>2-instansprincippet:  Sager kan afgøres ved </a:t>
            </a:r>
            <a:br>
              <a:rPr lang="da-DK" dirty="0"/>
            </a:br>
            <a:r>
              <a:rPr lang="da-DK" dirty="0"/>
              <a:t>2 instanser og de fleste sager starter i Byretten</a:t>
            </a:r>
          </a:p>
          <a:p>
            <a:r>
              <a:rPr lang="da-DK" dirty="0"/>
              <a:t>Skal sagen prøves en tredje gang kræves der en særlig tilladelse - tredjeinstansbevilling</a:t>
            </a:r>
          </a:p>
        </p:txBody>
      </p:sp>
    </p:spTree>
    <p:extLst>
      <p:ext uri="{BB962C8B-B14F-4D97-AF65-F5344CB8AC3E}">
        <p14:creationId xmlns:p14="http://schemas.microsoft.com/office/powerpoint/2010/main" val="204046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>
            <a:noAutofit/>
          </a:bodyPr>
          <a:lstStyle/>
          <a:p>
            <a:r>
              <a:rPr lang="da-DK" sz="3800" dirty="0"/>
              <a:t>1.1 Domstolene: Opbygning og opgaver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357313" y="1600200"/>
            <a:ext cx="7786687" cy="4525963"/>
          </a:xfrm>
        </p:spPr>
        <p:txBody>
          <a:bodyPr/>
          <a:lstStyle/>
          <a:p>
            <a:r>
              <a:rPr lang="da-DK" dirty="0"/>
              <a:t>De almindelige domstole</a:t>
            </a:r>
          </a:p>
          <a:p>
            <a:pPr lvl="1"/>
            <a:r>
              <a:rPr lang="da-DK" dirty="0"/>
              <a:t>Højesteret, Landsretten, Byretten, Sø- og Handelsretten</a:t>
            </a:r>
          </a:p>
          <a:p>
            <a:r>
              <a:rPr lang="da-DK" dirty="0"/>
              <a:t>De særlige domstole</a:t>
            </a:r>
          </a:p>
          <a:p>
            <a:pPr lvl="1"/>
            <a:r>
              <a:rPr lang="da-DK" dirty="0"/>
              <a:t>fx Boligretten, Den særlige Klageret, Rigsretten</a:t>
            </a:r>
          </a:p>
        </p:txBody>
      </p:sp>
    </p:spTree>
    <p:extLst>
      <p:ext uri="{BB962C8B-B14F-4D97-AF65-F5344CB8AC3E}">
        <p14:creationId xmlns:p14="http://schemas.microsoft.com/office/powerpoint/2010/main" val="214737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>
            <a:noAutofit/>
          </a:bodyPr>
          <a:lstStyle/>
          <a:p>
            <a:r>
              <a:rPr lang="da-DK" sz="3800" dirty="0"/>
              <a:t>1.1 Domstolene: Opbygning og opgaver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357313" y="1600200"/>
            <a:ext cx="7786687" cy="4525963"/>
          </a:xfrm>
        </p:spPr>
        <p:txBody>
          <a:bodyPr>
            <a:normAutofit fontScale="92500" lnSpcReduction="10000"/>
          </a:bodyPr>
          <a:lstStyle/>
          <a:p>
            <a:r>
              <a:rPr lang="da-DK" b="1" dirty="0"/>
              <a:t>Byrettens</a:t>
            </a:r>
            <a:r>
              <a:rPr lang="da-DK" dirty="0"/>
              <a:t> har forskellige afdelinger, fx:</a:t>
            </a:r>
          </a:p>
          <a:p>
            <a:pPr lvl="1"/>
            <a:r>
              <a:rPr lang="da-DK" dirty="0"/>
              <a:t>Civilretten</a:t>
            </a:r>
          </a:p>
          <a:p>
            <a:pPr lvl="1"/>
            <a:r>
              <a:rPr lang="da-DK" dirty="0"/>
              <a:t>Kriminalretten</a:t>
            </a:r>
          </a:p>
          <a:p>
            <a:pPr lvl="1"/>
            <a:r>
              <a:rPr lang="da-DK" dirty="0"/>
              <a:t>Fogedretten</a:t>
            </a:r>
          </a:p>
          <a:p>
            <a:pPr lvl="1"/>
            <a:r>
              <a:rPr lang="da-DK" dirty="0"/>
              <a:t>Skifteretten</a:t>
            </a:r>
          </a:p>
          <a:p>
            <a:pPr lvl="1"/>
            <a:r>
              <a:rPr lang="da-DK" dirty="0"/>
              <a:t>Boligretten</a:t>
            </a:r>
          </a:p>
          <a:p>
            <a:pPr marL="514350" indent="-457200"/>
            <a:r>
              <a:rPr lang="da-DK" b="1" dirty="0"/>
              <a:t>Sø- og Handelsretten</a:t>
            </a:r>
            <a:r>
              <a:rPr lang="da-DK" dirty="0"/>
              <a:t>: Behandler særligt sager om varemærker, design, patent, internationale erhvervsforhold, markedsføringsloven, konkurrenceloven</a:t>
            </a:r>
          </a:p>
        </p:txBody>
      </p:sp>
    </p:spTree>
    <p:extLst>
      <p:ext uri="{BB962C8B-B14F-4D97-AF65-F5344CB8AC3E}">
        <p14:creationId xmlns:p14="http://schemas.microsoft.com/office/powerpoint/2010/main" val="237166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/>
          <a:lstStyle/>
          <a:p>
            <a:r>
              <a:rPr lang="da-DK" dirty="0"/>
              <a:t>1.2 Alternativ til domstolene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428750" y="1600200"/>
            <a:ext cx="7715250" cy="4525963"/>
          </a:xfrm>
        </p:spPr>
        <p:txBody>
          <a:bodyPr>
            <a:normAutofit/>
          </a:bodyPr>
          <a:lstStyle/>
          <a:p>
            <a:r>
              <a:rPr lang="da-DK" sz="3600" dirty="0"/>
              <a:t>Klagenævn og ankenævn</a:t>
            </a:r>
          </a:p>
          <a:p>
            <a:r>
              <a:rPr lang="da-DK" sz="3600" dirty="0" err="1"/>
              <a:t>Retsmægling</a:t>
            </a:r>
            <a:endParaRPr lang="da-DK" sz="3600" dirty="0"/>
          </a:p>
          <a:p>
            <a:r>
              <a:rPr lang="da-DK" sz="3600" dirty="0"/>
              <a:t>Voldgift</a:t>
            </a:r>
          </a:p>
          <a:p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98016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/>
          <a:lstStyle/>
          <a:p>
            <a:r>
              <a:rPr lang="da-DK" dirty="0"/>
              <a:t>2. Civile retssager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428750" y="1600200"/>
            <a:ext cx="7715250" cy="4525963"/>
          </a:xfrm>
        </p:spPr>
        <p:txBody>
          <a:bodyPr/>
          <a:lstStyle/>
          <a:p>
            <a:r>
              <a:rPr lang="da-DK" dirty="0"/>
              <a:t>Forskel på civile sager og straffesager</a:t>
            </a:r>
          </a:p>
          <a:p>
            <a:r>
              <a:rPr lang="da-DK" dirty="0"/>
              <a:t>Parterne: Sagsøger og sagsøgte</a:t>
            </a:r>
          </a:p>
          <a:p>
            <a:r>
              <a:rPr lang="da-DK" dirty="0"/>
              <a:t>Begreber – se fig. S. 29</a:t>
            </a:r>
          </a:p>
          <a:p>
            <a:pPr lvl="1"/>
            <a:r>
              <a:rPr lang="da-DK" dirty="0"/>
              <a:t>Bevisbyrde</a:t>
            </a:r>
          </a:p>
          <a:p>
            <a:pPr lvl="1"/>
            <a:r>
              <a:rPr lang="da-DK" dirty="0"/>
              <a:t>Bevisumiddelbarhedsprincippet</a:t>
            </a:r>
          </a:p>
          <a:p>
            <a:pPr lvl="1"/>
            <a:r>
              <a:rPr lang="da-DK" dirty="0"/>
              <a:t>Forhandlingsprincippet</a:t>
            </a:r>
          </a:p>
          <a:p>
            <a:pPr lvl="1"/>
            <a:r>
              <a:rPr lang="da-DK" dirty="0"/>
              <a:t>Den frie bevisbedømmelse</a:t>
            </a:r>
          </a:p>
        </p:txBody>
      </p:sp>
    </p:spTree>
    <p:extLst>
      <p:ext uri="{BB962C8B-B14F-4D97-AF65-F5344CB8AC3E}">
        <p14:creationId xmlns:p14="http://schemas.microsoft.com/office/powerpoint/2010/main" val="145800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>
            <a:normAutofit/>
          </a:bodyPr>
          <a:lstStyle/>
          <a:p>
            <a:r>
              <a:rPr lang="da-DK" sz="3800" dirty="0"/>
              <a:t>2.1 Værneting – hvor skal sagen føres?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428750" y="1600200"/>
            <a:ext cx="7715250" cy="4525963"/>
          </a:xfrm>
        </p:spPr>
        <p:txBody>
          <a:bodyPr/>
          <a:lstStyle/>
          <a:p>
            <a:r>
              <a:rPr lang="da-DK" dirty="0"/>
              <a:t>Stedlig kompetence</a:t>
            </a:r>
          </a:p>
          <a:p>
            <a:pPr lvl="1"/>
            <a:r>
              <a:rPr lang="da-DK" dirty="0"/>
              <a:t>Hovedregel: Sagsøgtes hjemting, dvs. der hvor sagsøgte bor eller hvor virksomheden har adresse</a:t>
            </a:r>
          </a:p>
          <a:p>
            <a:pPr lvl="1"/>
            <a:r>
              <a:rPr lang="da-DK" dirty="0"/>
              <a:t>Undtagelse: Supplerende værneting – se fig. side 31</a:t>
            </a:r>
          </a:p>
          <a:p>
            <a:r>
              <a:rPr lang="da-DK" dirty="0"/>
              <a:t>Værneting kan aftales</a:t>
            </a:r>
          </a:p>
        </p:txBody>
      </p:sp>
    </p:spTree>
    <p:extLst>
      <p:ext uri="{BB962C8B-B14F-4D97-AF65-F5344CB8AC3E}">
        <p14:creationId xmlns:p14="http://schemas.microsoft.com/office/powerpoint/2010/main" val="137676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115616" y="274638"/>
            <a:ext cx="8028384" cy="1143000"/>
          </a:xfrm>
        </p:spPr>
        <p:txBody>
          <a:bodyPr>
            <a:noAutofit/>
          </a:bodyPr>
          <a:lstStyle/>
          <a:p>
            <a:r>
              <a:rPr lang="da-DK" sz="3600" dirty="0"/>
              <a:t>2.3 Sådan forløber en civil retssag </a:t>
            </a:r>
            <a:br>
              <a:rPr lang="da-DK" sz="3600" dirty="0"/>
            </a:br>
            <a:r>
              <a:rPr lang="da-DK" sz="2800" dirty="0"/>
              <a:t>Se fig. 3.6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428750" y="1600200"/>
            <a:ext cx="7715250" cy="4781550"/>
          </a:xfrm>
        </p:spPr>
        <p:txBody>
          <a:bodyPr>
            <a:normAutofit fontScale="85000" lnSpcReduction="20000"/>
          </a:bodyPr>
          <a:lstStyle/>
          <a:p>
            <a:r>
              <a:rPr lang="da-DK" dirty="0"/>
              <a:t>Sagens forberedelse</a:t>
            </a:r>
          </a:p>
          <a:p>
            <a:pPr lvl="1"/>
            <a:r>
              <a:rPr lang="da-DK" dirty="0"/>
              <a:t>Stævning og forkyndelse</a:t>
            </a:r>
          </a:p>
          <a:p>
            <a:pPr lvl="1"/>
            <a:r>
              <a:rPr lang="da-DK" dirty="0"/>
              <a:t>Svarskrift</a:t>
            </a:r>
          </a:p>
          <a:p>
            <a:pPr lvl="1"/>
            <a:r>
              <a:rPr lang="da-DK" dirty="0"/>
              <a:t>Forberedende retsmøde</a:t>
            </a:r>
          </a:p>
          <a:p>
            <a:pPr lvl="1"/>
            <a:r>
              <a:rPr lang="da-DK" dirty="0"/>
              <a:t>Syn og skøn</a:t>
            </a:r>
          </a:p>
          <a:p>
            <a:pPr lvl="1"/>
            <a:r>
              <a:rPr lang="da-DK" dirty="0"/>
              <a:t>Replik og duplik</a:t>
            </a:r>
          </a:p>
          <a:p>
            <a:r>
              <a:rPr lang="da-DK" dirty="0"/>
              <a:t>Hovedforhandling – sagens afgørelse</a:t>
            </a:r>
          </a:p>
          <a:p>
            <a:pPr lvl="1"/>
            <a:r>
              <a:rPr lang="da-DK" dirty="0"/>
              <a:t>Forlig ?</a:t>
            </a:r>
          </a:p>
          <a:p>
            <a:r>
              <a:rPr lang="da-DK" dirty="0"/>
              <a:t>Omkostninger</a:t>
            </a:r>
          </a:p>
          <a:p>
            <a:pPr lvl="1"/>
            <a:r>
              <a:rPr lang="da-DK" dirty="0"/>
              <a:t>Fri proces</a:t>
            </a:r>
          </a:p>
          <a:p>
            <a:pPr lvl="1"/>
            <a:r>
              <a:rPr lang="da-DK" dirty="0"/>
              <a:t>Retshjælpsforsikring</a:t>
            </a:r>
          </a:p>
          <a:p>
            <a:r>
              <a:rPr lang="da-DK" dirty="0" err="1"/>
              <a:t>Småsagsprocessen</a:t>
            </a:r>
            <a:r>
              <a:rPr lang="da-DK" dirty="0"/>
              <a:t> – sager under 50.000 kr.</a:t>
            </a:r>
          </a:p>
        </p:txBody>
      </p:sp>
    </p:spTree>
    <p:extLst>
      <p:ext uri="{BB962C8B-B14F-4D97-AF65-F5344CB8AC3E}">
        <p14:creationId xmlns:p14="http://schemas.microsoft.com/office/powerpoint/2010/main" val="334099094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247</Words>
  <Application>Microsoft Office PowerPoint</Application>
  <PresentationFormat>Skærmshow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Kapitel 3 - Domstole og retssager</vt:lpstr>
      <vt:lpstr>1. De danske domstole</vt:lpstr>
      <vt:lpstr>1.1 Domstolene: Opbygning og opgaver</vt:lpstr>
      <vt:lpstr>1.1 Domstolene: Opbygning og opgaver</vt:lpstr>
      <vt:lpstr>1.2 Alternativ til domstolene</vt:lpstr>
      <vt:lpstr>2. Civile retssager</vt:lpstr>
      <vt:lpstr>2.1 Værneting – hvor skal sagen føres?</vt:lpstr>
      <vt:lpstr>2.3 Sådan forløber en civil retssag  Se fig. 3.6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16</cp:revision>
  <dcterms:created xsi:type="dcterms:W3CDTF">2013-07-10T16:41:00Z</dcterms:created>
  <dcterms:modified xsi:type="dcterms:W3CDTF">2018-08-13T12:41:07Z</dcterms:modified>
</cp:coreProperties>
</file>