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1"/>
  </p:notesMasterIdLst>
  <p:sldIdLst>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EB114-E310-4479-8E0E-3FC7A055F9CD}" type="datetimeFigureOut">
              <a:rPr lang="da-DK" smtClean="0"/>
              <a:t>22-08-2020</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D0C17-F4A0-4D79-A078-363F3DBA07D4}" type="slidenum">
              <a:rPr lang="da-DK" smtClean="0"/>
              <a:t>‹#›</a:t>
            </a:fld>
            <a:endParaRPr lang="da-DK"/>
          </a:p>
        </p:txBody>
      </p:sp>
    </p:spTree>
    <p:extLst>
      <p:ext uri="{BB962C8B-B14F-4D97-AF65-F5344CB8AC3E}">
        <p14:creationId xmlns:p14="http://schemas.microsoft.com/office/powerpoint/2010/main" val="100833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65888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690474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65027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4394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19345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94826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44915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86062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53961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18154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10394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3626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58767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38072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14684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6808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09016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37979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71637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5447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38999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559191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009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6533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6155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22-08-2020</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xmlns=""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xmlns=""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xmlns=""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xmlns=""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xmlns=""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22-08-2020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22-08-2020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22-08-2020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xmlns="" id="{6DEAB502-F0DB-433D-B64E-F42A9EB0BDE1}"/>
              </a:ext>
            </a:extLst>
          </p:cNvPr>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a:extLst>
              <a:ext uri="{FF2B5EF4-FFF2-40B4-BE49-F238E27FC236}">
                <a16:creationId xmlns:a16="http://schemas.microsoft.com/office/drawing/2014/main" xmlns=""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xmlns="" id="{E5FB222B-F0F0-4701-A7DD-7E4426DA0CB4}"/>
              </a:ext>
            </a:extLst>
          </p:cNvPr>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22-08-2020</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22-08-2020</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22-08-2020</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22-08-2020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orbrug.d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Kapitel 4</a:t>
            </a:r>
          </a:p>
          <a:p>
            <a:pPr algn="ctr"/>
            <a:r>
              <a:rPr lang="da-DK" sz="3600" b="1" dirty="0">
                <a:solidFill>
                  <a:srgbClr val="7030A0"/>
                </a:solidFill>
                <a:latin typeface="+mj-lt"/>
                <a:cs typeface="Arial" pitchFamily="34" charset="0"/>
              </a:rPr>
              <a:t>Forbrugeraftaler</a:t>
            </a:r>
            <a:endParaRPr lang="da-DK" dirty="0">
              <a:latin typeface="+mj-lt"/>
            </a:endParaRPr>
          </a:p>
        </p:txBody>
      </p:sp>
    </p:spTree>
    <p:extLst>
      <p:ext uri="{BB962C8B-B14F-4D97-AF65-F5344CB8AC3E}">
        <p14:creationId xmlns:p14="http://schemas.microsoft.com/office/powerpoint/2010/main" val="3857040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21991" y="116632"/>
            <a:ext cx="8782049"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4. Forbrugerens fortrydelsesret</a:t>
            </a:r>
          </a:p>
          <a:p>
            <a:pPr algn="ctr"/>
            <a:r>
              <a:rPr lang="da-DK" sz="3600" b="1" dirty="0">
                <a:solidFill>
                  <a:srgbClr val="7030A0"/>
                </a:solidFill>
                <a:latin typeface="+mj-lt"/>
                <a:cs typeface="Arial" pitchFamily="34" charset="0"/>
              </a:rPr>
              <a:t>Forbrugeraftaleloven</a:t>
            </a:r>
          </a:p>
        </p:txBody>
      </p:sp>
      <p:sp>
        <p:nvSpPr>
          <p:cNvPr id="3" name="Tekstboks 2"/>
          <p:cNvSpPr txBox="1"/>
          <p:nvPr/>
        </p:nvSpPr>
        <p:spPr>
          <a:xfrm>
            <a:off x="1043608" y="1484784"/>
            <a:ext cx="8244408" cy="4918269"/>
          </a:xfrm>
          <a:prstGeom prst="rect">
            <a:avLst/>
          </a:prstGeom>
          <a:noFill/>
        </p:spPr>
        <p:txBody>
          <a:bodyPr wrap="square" rtlCol="0">
            <a:spAutoFit/>
          </a:bodyPr>
          <a:lstStyle/>
          <a:p>
            <a:pPr>
              <a:lnSpc>
                <a:spcPct val="90000"/>
              </a:lnSpc>
            </a:pPr>
            <a:r>
              <a:rPr lang="da-DK" sz="3200" b="1" dirty="0"/>
              <a:t>Fortrydelsesret</a:t>
            </a:r>
            <a:r>
              <a:rPr lang="da-DK" sz="3200" dirty="0"/>
              <a:t>: En ret for forbrugeren til uden angivelse af begrundelse, at træde tilbage fra en aftale, som ellers ville være bindende for forbrugeren.</a:t>
            </a:r>
          </a:p>
          <a:p>
            <a:pPr>
              <a:lnSpc>
                <a:spcPct val="90000"/>
              </a:lnSpc>
            </a:pPr>
            <a:endParaRPr lang="da-DK" sz="3200" dirty="0"/>
          </a:p>
          <a:p>
            <a:pPr>
              <a:lnSpc>
                <a:spcPct val="90000"/>
              </a:lnSpc>
            </a:pPr>
            <a:r>
              <a:rPr lang="da-DK" sz="3200" b="1" dirty="0"/>
              <a:t>HR</a:t>
            </a:r>
            <a:r>
              <a:rPr lang="da-DK" sz="3200" dirty="0"/>
              <a:t>: Ingen fortrydelsesret i dansk ret</a:t>
            </a:r>
          </a:p>
          <a:p>
            <a:pPr marL="266700" indent="-266700">
              <a:lnSpc>
                <a:spcPct val="90000"/>
              </a:lnSpc>
            </a:pPr>
            <a:r>
              <a:rPr lang="da-DK" sz="3200" b="1" dirty="0"/>
              <a:t>	Undtagelse:</a:t>
            </a:r>
            <a:r>
              <a:rPr lang="da-DK" sz="3200" dirty="0"/>
              <a:t> FBL § 18, stk. 1.</a:t>
            </a:r>
          </a:p>
          <a:p>
            <a:pPr marL="723900" lvl="1" indent="-266700">
              <a:lnSpc>
                <a:spcPct val="90000"/>
              </a:lnSpc>
              <a:buFont typeface="Arial" pitchFamily="34" charset="0"/>
              <a:buChar char="•"/>
            </a:pPr>
            <a:r>
              <a:rPr lang="da-DK" sz="3200" dirty="0"/>
              <a:t>Forbrugeraftaler indgået ved fjernsalg.</a:t>
            </a:r>
          </a:p>
          <a:p>
            <a:pPr marL="723900" lvl="1" indent="-266700">
              <a:lnSpc>
                <a:spcPct val="90000"/>
              </a:lnSpc>
              <a:buFont typeface="Arial" pitchFamily="34" charset="0"/>
              <a:buChar char="•"/>
            </a:pPr>
            <a:r>
              <a:rPr lang="da-DK" sz="3200" dirty="0"/>
              <a:t>Forbrugeraftaler indgået uden for fast forretningssted.</a:t>
            </a:r>
          </a:p>
          <a:p>
            <a:pPr marL="177800" indent="-177800">
              <a:lnSpc>
                <a:spcPct val="80000"/>
              </a:lnSpc>
              <a:buFont typeface="Arial" pitchFamily="34" charset="0"/>
              <a:buChar char="•"/>
            </a:pPr>
            <a:endParaRPr lang="da-DK" sz="3200" b="1" dirty="0"/>
          </a:p>
        </p:txBody>
      </p:sp>
    </p:spTree>
    <p:extLst>
      <p:ext uri="{BB962C8B-B14F-4D97-AF65-F5344CB8AC3E}">
        <p14:creationId xmlns:p14="http://schemas.microsoft.com/office/powerpoint/2010/main" val="231330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 Fortrydelsesret</a:t>
            </a:r>
          </a:p>
          <a:p>
            <a:pPr algn="ctr"/>
            <a:r>
              <a:rPr lang="da-DK" sz="3600" b="1" dirty="0">
                <a:solidFill>
                  <a:srgbClr val="7030A0"/>
                </a:solidFill>
                <a:latin typeface="+mj-lt"/>
                <a:cs typeface="Arial" pitchFamily="34" charset="0"/>
              </a:rPr>
              <a:t>Andre særregler</a:t>
            </a:r>
          </a:p>
        </p:txBody>
      </p:sp>
      <p:sp>
        <p:nvSpPr>
          <p:cNvPr id="3" name="Tekstboks 2"/>
          <p:cNvSpPr txBox="1"/>
          <p:nvPr/>
        </p:nvSpPr>
        <p:spPr>
          <a:xfrm>
            <a:off x="1115616" y="1340768"/>
            <a:ext cx="8244408" cy="5066002"/>
          </a:xfrm>
          <a:prstGeom prst="rect">
            <a:avLst/>
          </a:prstGeom>
          <a:noFill/>
        </p:spPr>
        <p:txBody>
          <a:bodyPr wrap="square" rtlCol="0">
            <a:spAutoFit/>
          </a:bodyPr>
          <a:lstStyle/>
          <a:p>
            <a:pPr marL="177800" indent="-177800">
              <a:lnSpc>
                <a:spcPct val="80000"/>
              </a:lnSpc>
            </a:pPr>
            <a:r>
              <a:rPr lang="da-DK" sz="3200" b="1" dirty="0"/>
              <a:t>Fortrydelsesret ved køb af fast ejendom</a:t>
            </a:r>
            <a:r>
              <a:rPr lang="da-DK" sz="3200" dirty="0"/>
              <a:t>, jf. lov om forbrugerbeskyttelse ved erhvervelse af fast ejendom.</a:t>
            </a:r>
          </a:p>
          <a:p>
            <a:pPr marL="723900" lvl="1" indent="-266700">
              <a:lnSpc>
                <a:spcPct val="80000"/>
              </a:lnSpc>
              <a:buFont typeface="Arial" pitchFamily="34" charset="0"/>
              <a:buChar char="•"/>
            </a:pPr>
            <a:r>
              <a:rPr lang="da-DK" sz="3200" dirty="0"/>
              <a:t>En køber kan fortryde et køb af en fast ejendom i 6 hverdage fra aftalens indgåelse, mod samtidig betaling af en godtgørelse til sælger på 1% af kontantkøbesummen.</a:t>
            </a:r>
          </a:p>
          <a:p>
            <a:pPr marL="266700" indent="-266700">
              <a:lnSpc>
                <a:spcPct val="80000"/>
              </a:lnSpc>
            </a:pPr>
            <a:r>
              <a:rPr lang="da-DK" sz="3200" b="1" dirty="0"/>
              <a:t>Fortrydelsesret ved indgåelse af forsikringsaftaler</a:t>
            </a:r>
          </a:p>
          <a:p>
            <a:pPr marL="635000" lvl="1" indent="-177800">
              <a:lnSpc>
                <a:spcPct val="80000"/>
              </a:lnSpc>
              <a:buFont typeface="Arial" pitchFamily="34" charset="0"/>
              <a:buChar char="•"/>
            </a:pPr>
            <a:r>
              <a:rPr lang="da-DK" sz="3200" dirty="0"/>
              <a:t>14 dage fra forsikringsaftalens indgåelse, dog 30 dage hvis aftale om livsforsikring eller individuelle pensionsordninger, FAL § 34i-k </a:t>
            </a:r>
            <a:br>
              <a:rPr lang="da-DK" sz="3200" dirty="0"/>
            </a:br>
            <a:endParaRPr lang="da-DK" sz="2000" dirty="0"/>
          </a:p>
        </p:txBody>
      </p:sp>
    </p:spTree>
    <p:extLst>
      <p:ext uri="{BB962C8B-B14F-4D97-AF65-F5344CB8AC3E}">
        <p14:creationId xmlns:p14="http://schemas.microsoft.com/office/powerpoint/2010/main" val="206015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Fortrydelsesfristen 14 dage</a:t>
            </a:r>
          </a:p>
          <a:p>
            <a:pPr algn="ctr"/>
            <a:r>
              <a:rPr lang="da-DK" sz="3600" b="1" dirty="0">
                <a:solidFill>
                  <a:srgbClr val="7030A0"/>
                </a:solidFill>
                <a:latin typeface="+mj-lt"/>
                <a:cs typeface="Arial" pitchFamily="34" charset="0"/>
              </a:rPr>
              <a:t>Beregning</a:t>
            </a:r>
          </a:p>
        </p:txBody>
      </p:sp>
      <p:sp>
        <p:nvSpPr>
          <p:cNvPr id="3" name="Tekstboks 2"/>
          <p:cNvSpPr txBox="1"/>
          <p:nvPr/>
        </p:nvSpPr>
        <p:spPr>
          <a:xfrm>
            <a:off x="1115616" y="1221963"/>
            <a:ext cx="8244408" cy="4930580"/>
          </a:xfrm>
          <a:prstGeom prst="rect">
            <a:avLst/>
          </a:prstGeom>
          <a:noFill/>
        </p:spPr>
        <p:txBody>
          <a:bodyPr wrap="square" rtlCol="0">
            <a:spAutoFit/>
          </a:bodyPr>
          <a:lstStyle/>
          <a:p>
            <a:pPr>
              <a:lnSpc>
                <a:spcPct val="90000"/>
              </a:lnSpc>
            </a:pPr>
            <a:r>
              <a:rPr lang="da-DK" sz="2800" b="1" dirty="0"/>
              <a:t>Fortrydelsesfristen beregnes fra forskellige </a:t>
            </a:r>
            <a:r>
              <a:rPr lang="da-DK" sz="2800" dirty="0"/>
              <a:t>tidspunkter, jf. FBL § 19, stk. 2 – aftale om køb af:</a:t>
            </a:r>
          </a:p>
          <a:p>
            <a:pPr marL="266700" lvl="0" indent="-266700">
              <a:buFont typeface="Arial" pitchFamily="34" charset="0"/>
              <a:buChar char="•"/>
            </a:pPr>
            <a:r>
              <a:rPr lang="da-DK" sz="2200" dirty="0"/>
              <a:t>Tjenesteydelse – beregnes fra aftalens indgåelse</a:t>
            </a:r>
          </a:p>
          <a:p>
            <a:pPr marL="266700" lvl="0" indent="-266700">
              <a:buFont typeface="Arial" pitchFamily="34" charset="0"/>
              <a:buChar char="•"/>
            </a:pPr>
            <a:r>
              <a:rPr lang="da-DK" sz="2200" dirty="0"/>
              <a:t>Flere varer der leveres enkeltvis – beregnes når den sidste vare er i forbrugerens fysiske besiddelse</a:t>
            </a:r>
          </a:p>
          <a:p>
            <a:pPr marL="266700" lvl="0" indent="-266700">
              <a:buFont typeface="Arial" pitchFamily="34" charset="0"/>
              <a:buChar char="•"/>
            </a:pPr>
            <a:r>
              <a:rPr lang="da-DK" sz="2200" dirty="0"/>
              <a:t>Flere varer der leveres i partier – beregnes fra det sidste parti er i forbrugerens fysiske besiddelse</a:t>
            </a:r>
          </a:p>
          <a:p>
            <a:pPr marL="266700" lvl="0" indent="-266700">
              <a:buFont typeface="Arial" pitchFamily="34" charset="0"/>
              <a:buChar char="•"/>
            </a:pPr>
            <a:r>
              <a:rPr lang="da-DK" sz="2200" dirty="0"/>
              <a:t>Varer der leveres regelmæssigt over en periode – beregnes fra den første vare er i forbrugerens besiddelse</a:t>
            </a:r>
          </a:p>
          <a:p>
            <a:pPr marL="266700" lvl="0" indent="-266700">
              <a:buFont typeface="Arial" pitchFamily="34" charset="0"/>
              <a:buChar char="•"/>
            </a:pPr>
            <a:r>
              <a:rPr lang="da-DK" sz="2200" dirty="0"/>
              <a:t>Levering af vand, gas , elektricitet m.v. samt varer med digitalt indhold – beregnes fra aftalens indgåelse</a:t>
            </a:r>
          </a:p>
          <a:p>
            <a:pPr marL="266700" lvl="0" indent="-266700">
              <a:buFont typeface="Arial" pitchFamily="34" charset="0"/>
              <a:buChar char="•"/>
            </a:pPr>
            <a:r>
              <a:rPr lang="da-DK" sz="2200" dirty="0"/>
              <a:t>Den dag, hvor forbrugeren har </a:t>
            </a:r>
            <a:r>
              <a:rPr lang="da-DK" sz="2200" b="1" dirty="0"/>
              <a:t>modtaget de oplysninger </a:t>
            </a:r>
            <a:r>
              <a:rPr lang="da-DK" sz="2200" dirty="0"/>
              <a:t>om fortrydelsesret mv., som det påhviler den erhvervsdrivende at give forbrugeren på papir eller andet varigt medium. </a:t>
            </a:r>
          </a:p>
        </p:txBody>
      </p:sp>
    </p:spTree>
    <p:extLst>
      <p:ext uri="{BB962C8B-B14F-4D97-AF65-F5344CB8AC3E}">
        <p14:creationId xmlns:p14="http://schemas.microsoft.com/office/powerpoint/2010/main" val="2834524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4. Forbrugerens fortrydelsesret</a:t>
            </a:r>
          </a:p>
        </p:txBody>
      </p:sp>
      <p:sp>
        <p:nvSpPr>
          <p:cNvPr id="3" name="Tekstboks 2"/>
          <p:cNvSpPr txBox="1"/>
          <p:nvPr/>
        </p:nvSpPr>
        <p:spPr>
          <a:xfrm>
            <a:off x="1403648" y="1340768"/>
            <a:ext cx="8172400" cy="3145476"/>
          </a:xfrm>
          <a:prstGeom prst="rect">
            <a:avLst/>
          </a:prstGeom>
          <a:noFill/>
        </p:spPr>
        <p:txBody>
          <a:bodyPr wrap="square" rtlCol="0">
            <a:spAutoFit/>
          </a:bodyPr>
          <a:lstStyle/>
          <a:p>
            <a:pPr>
              <a:lnSpc>
                <a:spcPct val="90000"/>
              </a:lnSpc>
            </a:pPr>
            <a:endParaRPr lang="da-DK" sz="3200" dirty="0"/>
          </a:p>
          <a:p>
            <a:pPr marL="266700" indent="-266700">
              <a:lnSpc>
                <a:spcPct val="90000"/>
              </a:lnSpc>
            </a:pPr>
            <a:r>
              <a:rPr lang="da-DK" sz="3200" b="1" dirty="0"/>
              <a:t>Forbrugeren har fortrydelsesret i:</a:t>
            </a:r>
          </a:p>
          <a:p>
            <a:pPr marL="266700" indent="-266700">
              <a:lnSpc>
                <a:spcPct val="90000"/>
              </a:lnSpc>
            </a:pPr>
            <a:endParaRPr lang="da-DK" sz="3200" dirty="0"/>
          </a:p>
          <a:p>
            <a:pPr marL="266700" indent="-266700">
              <a:lnSpc>
                <a:spcPct val="90000"/>
              </a:lnSpc>
              <a:buFont typeface="Arial" pitchFamily="34" charset="0"/>
              <a:buChar char="•"/>
            </a:pPr>
            <a:r>
              <a:rPr lang="da-DK" sz="3200" dirty="0"/>
              <a:t>Forbrugeraftaler indgået ved fjernsalg </a:t>
            </a:r>
          </a:p>
          <a:p>
            <a:pPr marL="266700" indent="-266700">
              <a:lnSpc>
                <a:spcPct val="90000"/>
              </a:lnSpc>
              <a:buFont typeface="Arial" pitchFamily="34" charset="0"/>
              <a:buChar char="•"/>
            </a:pPr>
            <a:r>
              <a:rPr lang="da-DK" sz="3200" dirty="0"/>
              <a:t>Forbrugeraftaler indgået uden for den erhvervsdrivendes forretningssted</a:t>
            </a:r>
          </a:p>
          <a:p>
            <a:pPr marL="177800" indent="-177800">
              <a:lnSpc>
                <a:spcPct val="80000"/>
              </a:lnSpc>
              <a:buFont typeface="Arial" pitchFamily="34" charset="0"/>
              <a:buChar char="•"/>
            </a:pPr>
            <a:endParaRPr lang="da-DK" sz="3200" b="1" dirty="0"/>
          </a:p>
        </p:txBody>
      </p:sp>
    </p:spTree>
    <p:extLst>
      <p:ext uri="{BB962C8B-B14F-4D97-AF65-F5344CB8AC3E}">
        <p14:creationId xmlns:p14="http://schemas.microsoft.com/office/powerpoint/2010/main" val="251662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endParaRPr lang="da-DK" sz="3200" b="1" dirty="0">
              <a:solidFill>
                <a:srgbClr val="7030A0"/>
              </a:solidFill>
              <a:latin typeface="+mj-lt"/>
              <a:cs typeface="Arial" pitchFamily="34" charset="0"/>
            </a:endParaRPr>
          </a:p>
          <a:p>
            <a:pPr algn="ctr"/>
            <a:r>
              <a:rPr lang="da-DK" sz="3000" b="1" dirty="0">
                <a:solidFill>
                  <a:srgbClr val="7030A0"/>
                </a:solidFill>
                <a:latin typeface="+mj-lt"/>
                <a:cs typeface="Arial" pitchFamily="34" charset="0"/>
              </a:rPr>
              <a:t>4.1 Aftaler indgået uden for forretningssted</a:t>
            </a:r>
          </a:p>
        </p:txBody>
      </p:sp>
      <p:sp>
        <p:nvSpPr>
          <p:cNvPr id="3" name="Tekstboks 2"/>
          <p:cNvSpPr txBox="1"/>
          <p:nvPr/>
        </p:nvSpPr>
        <p:spPr>
          <a:xfrm>
            <a:off x="1259632" y="1340768"/>
            <a:ext cx="8172400" cy="4795159"/>
          </a:xfrm>
          <a:prstGeom prst="rect">
            <a:avLst/>
          </a:prstGeom>
          <a:noFill/>
        </p:spPr>
        <p:txBody>
          <a:bodyPr wrap="square" rtlCol="0">
            <a:spAutoFit/>
          </a:bodyPr>
          <a:lstStyle/>
          <a:p>
            <a:pPr>
              <a:lnSpc>
                <a:spcPct val="80000"/>
              </a:lnSpc>
            </a:pPr>
            <a:r>
              <a:rPr lang="da-DK" sz="2800" dirty="0"/>
              <a:t>Aftalen er indgået et andet sted end der hvor den erhvervsdrivende sælger har sit forretningssted, fx</a:t>
            </a:r>
          </a:p>
          <a:p>
            <a:pPr marL="812800" lvl="1" indent="-355600">
              <a:lnSpc>
                <a:spcPct val="80000"/>
              </a:lnSpc>
              <a:buFont typeface="Arial" pitchFamily="34" charset="0"/>
              <a:buChar char="•"/>
            </a:pPr>
            <a:r>
              <a:rPr lang="da-DK" sz="2800" dirty="0" err="1"/>
              <a:t>Homeparties</a:t>
            </a:r>
            <a:r>
              <a:rPr lang="da-DK" sz="2800" dirty="0"/>
              <a:t>, salgsdemonstrationer under udflugter, udstilling/messe, marked.</a:t>
            </a:r>
          </a:p>
          <a:p>
            <a:pPr marL="812800" lvl="1" indent="-355600">
              <a:lnSpc>
                <a:spcPct val="80000"/>
              </a:lnSpc>
            </a:pPr>
            <a:endParaRPr lang="da-DK" dirty="0"/>
          </a:p>
          <a:p>
            <a:pPr>
              <a:lnSpc>
                <a:spcPct val="80000"/>
              </a:lnSpc>
            </a:pPr>
            <a:r>
              <a:rPr lang="da-DK" sz="2800" b="1" dirty="0"/>
              <a:t>Den erhvervsdrivende har pligt </a:t>
            </a:r>
            <a:r>
              <a:rPr lang="da-DK" sz="2800" dirty="0"/>
              <a:t>til at give tydelig skriftlig oplysning om fortrydelsesretten og hvortil henvendelse kan ske. Oplysning skal gives:</a:t>
            </a:r>
          </a:p>
          <a:p>
            <a:pPr marL="723900" lvl="1" indent="-266700">
              <a:lnSpc>
                <a:spcPct val="80000"/>
              </a:lnSpc>
              <a:buFont typeface="Arial" pitchFamily="34" charset="0"/>
              <a:buChar char="•"/>
            </a:pPr>
            <a:r>
              <a:rPr lang="da-DK" sz="2800" dirty="0"/>
              <a:t>Ved mødet med forbrugeren.</a:t>
            </a:r>
          </a:p>
          <a:p>
            <a:pPr marL="723900" lvl="1" indent="-266700">
              <a:lnSpc>
                <a:spcPct val="80000"/>
              </a:lnSpc>
              <a:buFont typeface="Arial" pitchFamily="34" charset="0"/>
              <a:buChar char="•"/>
            </a:pPr>
            <a:r>
              <a:rPr lang="da-DK" sz="2800" dirty="0"/>
              <a:t>Ved varesalg – når varen overgives eller leveres fysisk til forbrugeren.</a:t>
            </a:r>
          </a:p>
          <a:p>
            <a:pPr marL="723900" lvl="1" indent="-266700">
              <a:lnSpc>
                <a:spcPct val="80000"/>
              </a:lnSpc>
            </a:pPr>
            <a:endParaRPr lang="da-DK" sz="1600" dirty="0"/>
          </a:p>
          <a:p>
            <a:pPr>
              <a:lnSpc>
                <a:spcPct val="80000"/>
              </a:lnSpc>
            </a:pPr>
            <a:r>
              <a:rPr lang="da-DK" sz="2800" dirty="0"/>
              <a:t>Fortrydelsesfristen begynder først at løbe, fra det </a:t>
            </a:r>
            <a:r>
              <a:rPr lang="da-DK" sz="2800" dirty="0" err="1"/>
              <a:t>tids-punkt</a:t>
            </a:r>
            <a:r>
              <a:rPr lang="da-DK" sz="2800" dirty="0"/>
              <a:t> forbrugeren modtager oplysningerne.</a:t>
            </a:r>
          </a:p>
        </p:txBody>
      </p:sp>
    </p:spTree>
    <p:extLst>
      <p:ext uri="{BB962C8B-B14F-4D97-AF65-F5344CB8AC3E}">
        <p14:creationId xmlns:p14="http://schemas.microsoft.com/office/powerpoint/2010/main" val="1495036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335865"/>
            <a:ext cx="8244408" cy="646331"/>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4.2 Fjernsalg</a:t>
            </a:r>
          </a:p>
        </p:txBody>
      </p:sp>
      <p:sp>
        <p:nvSpPr>
          <p:cNvPr id="3" name="Tekstboks 2"/>
          <p:cNvSpPr txBox="1"/>
          <p:nvPr/>
        </p:nvSpPr>
        <p:spPr>
          <a:xfrm>
            <a:off x="1115616" y="1196752"/>
            <a:ext cx="8172400" cy="5272213"/>
          </a:xfrm>
          <a:prstGeom prst="rect">
            <a:avLst/>
          </a:prstGeom>
          <a:noFill/>
        </p:spPr>
        <p:txBody>
          <a:bodyPr wrap="square" rtlCol="0">
            <a:spAutoFit/>
          </a:bodyPr>
          <a:lstStyle/>
          <a:p>
            <a:pPr marL="266700" indent="-266700">
              <a:lnSpc>
                <a:spcPct val="80000"/>
              </a:lnSpc>
              <a:buFont typeface="Arial" pitchFamily="34" charset="0"/>
              <a:buChar char="•"/>
            </a:pPr>
            <a:r>
              <a:rPr lang="da-DK" sz="2900" dirty="0"/>
              <a:t>Fjernsalg er en aftale om salg af </a:t>
            </a:r>
            <a:r>
              <a:rPr lang="da-DK" sz="2900" b="1" dirty="0"/>
              <a:t>varer eller salg af tjenesteydelser</a:t>
            </a:r>
            <a:r>
              <a:rPr lang="da-DK" sz="2900" dirty="0"/>
              <a:t>, eller aftale om løbende levering af varer eller tjenesteydelser.</a:t>
            </a:r>
          </a:p>
          <a:p>
            <a:pPr marL="266700" indent="-266700">
              <a:lnSpc>
                <a:spcPct val="80000"/>
              </a:lnSpc>
              <a:buFont typeface="Arial" pitchFamily="34" charset="0"/>
              <a:buChar char="•"/>
            </a:pPr>
            <a:r>
              <a:rPr lang="da-DK" sz="2900" dirty="0"/>
              <a:t>Aftalen indgås på afstand ved </a:t>
            </a:r>
            <a:r>
              <a:rPr lang="da-DK" sz="2900" b="1" dirty="0"/>
              <a:t>fjernkommunikation</a:t>
            </a:r>
            <a:r>
              <a:rPr lang="da-DK" sz="2900" dirty="0"/>
              <a:t>, fx e-handel, aftale indgået pr. e-mail, telefonsalg, katalog- og postordresalg.</a:t>
            </a:r>
          </a:p>
          <a:p>
            <a:pPr marL="266700" indent="-266700">
              <a:lnSpc>
                <a:spcPct val="80000"/>
              </a:lnSpc>
              <a:buFont typeface="Arial" pitchFamily="34" charset="0"/>
              <a:buChar char="•"/>
            </a:pPr>
            <a:r>
              <a:rPr lang="da-DK" sz="2900" dirty="0"/>
              <a:t>Den erhvervsdrivende og forbrugeren </a:t>
            </a:r>
            <a:r>
              <a:rPr lang="da-DK" sz="2900" b="1" dirty="0"/>
              <a:t>mødes ikke fysisk </a:t>
            </a:r>
            <a:r>
              <a:rPr lang="da-DK" sz="2900" dirty="0"/>
              <a:t>ved aftalens indgåelse. Forbrugeren har ikke haft mulighed for at afprøve eller undersøge salgsgenstanden.</a:t>
            </a:r>
          </a:p>
          <a:p>
            <a:pPr marL="266700" indent="-266700">
              <a:lnSpc>
                <a:spcPct val="80000"/>
              </a:lnSpc>
              <a:buFont typeface="Arial" pitchFamily="34" charset="0"/>
              <a:buChar char="•"/>
            </a:pPr>
            <a:r>
              <a:rPr lang="da-DK" sz="2900" dirty="0"/>
              <a:t>Aftalen skal være indgået, som </a:t>
            </a:r>
            <a:r>
              <a:rPr lang="da-DK" sz="2900" b="1" dirty="0"/>
              <a:t>led i et system for fjernsalg</a:t>
            </a:r>
            <a:r>
              <a:rPr lang="da-DK" sz="2900" dirty="0"/>
              <a:t>, og den skal drives af den erhvervsdrivende, fx en aftale om køb, indgået via virksomhedens hjemmeside.</a:t>
            </a:r>
          </a:p>
        </p:txBody>
      </p:sp>
    </p:spTree>
    <p:extLst>
      <p:ext uri="{BB962C8B-B14F-4D97-AF65-F5344CB8AC3E}">
        <p14:creationId xmlns:p14="http://schemas.microsoft.com/office/powerpoint/2010/main" val="647318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Varer og ikke-finansielle tjenesteydelser</a:t>
            </a:r>
          </a:p>
          <a:p>
            <a:pPr algn="ctr"/>
            <a:r>
              <a:rPr lang="da-DK" sz="3000" b="1" dirty="0">
                <a:solidFill>
                  <a:srgbClr val="7030A0"/>
                </a:solidFill>
                <a:latin typeface="+mj-lt"/>
                <a:cs typeface="Arial" pitchFamily="34" charset="0"/>
              </a:rPr>
              <a:t>Oplysningspligt</a:t>
            </a:r>
          </a:p>
        </p:txBody>
      </p:sp>
      <p:sp>
        <p:nvSpPr>
          <p:cNvPr id="3" name="Tekstboks 2"/>
          <p:cNvSpPr txBox="1"/>
          <p:nvPr/>
        </p:nvSpPr>
        <p:spPr>
          <a:xfrm>
            <a:off x="1331640" y="1046440"/>
            <a:ext cx="8244408" cy="5367623"/>
          </a:xfrm>
          <a:prstGeom prst="rect">
            <a:avLst/>
          </a:prstGeom>
          <a:noFill/>
        </p:spPr>
        <p:txBody>
          <a:bodyPr wrap="square" rtlCol="0">
            <a:spAutoFit/>
          </a:bodyPr>
          <a:lstStyle/>
          <a:p>
            <a:pPr>
              <a:lnSpc>
                <a:spcPct val="80000"/>
              </a:lnSpc>
            </a:pPr>
            <a:r>
              <a:rPr lang="da-DK" sz="2800" dirty="0"/>
              <a:t>I rimelig tid inden aftalen indgås,  skal den erhvervs-</a:t>
            </a:r>
          </a:p>
          <a:p>
            <a:pPr>
              <a:lnSpc>
                <a:spcPct val="80000"/>
              </a:lnSpc>
            </a:pPr>
            <a:r>
              <a:rPr lang="da-DK" sz="2800" dirty="0"/>
              <a:t>drivende give forbrugeren </a:t>
            </a:r>
            <a:r>
              <a:rPr lang="da-DK" sz="2800" b="1" dirty="0"/>
              <a:t>oplysninger, fx om</a:t>
            </a:r>
            <a:r>
              <a:rPr lang="da-DK" sz="2800" dirty="0"/>
              <a:t>:</a:t>
            </a:r>
          </a:p>
          <a:p>
            <a:pPr marL="266700" lvl="0" indent="-266700">
              <a:buFont typeface="Arial" pitchFamily="34" charset="0"/>
              <a:buChar char="•"/>
            </a:pPr>
            <a:r>
              <a:rPr lang="da-DK" sz="2400" dirty="0"/>
              <a:t>Den erhvervsdrivendes navn og forretningsadresse, tlf. numre, e-mailadresse m.v.</a:t>
            </a:r>
          </a:p>
          <a:p>
            <a:pPr marL="266700" lvl="0" indent="-266700">
              <a:buFont typeface="Arial" pitchFamily="34" charset="0"/>
              <a:buChar char="•"/>
            </a:pPr>
            <a:r>
              <a:rPr lang="da-DK" sz="2400" dirty="0"/>
              <a:t>Varens eller tjenesteydelsens vigtigste egenskaber.</a:t>
            </a:r>
          </a:p>
          <a:p>
            <a:pPr marL="266700" lvl="0" indent="-266700">
              <a:buFont typeface="Arial" pitchFamily="34" charset="0"/>
              <a:buChar char="•"/>
            </a:pPr>
            <a:r>
              <a:rPr lang="da-DK" sz="2400" dirty="0"/>
              <a:t>Den samlede pris, inkl. gebyrer, moms og afgifter, øvrige ekstra-omkostninger, fx til levering, bestillingstakster, servicetakst.</a:t>
            </a:r>
          </a:p>
          <a:p>
            <a:pPr marL="266700" lvl="0" indent="-266700">
              <a:buFont typeface="Arial" pitchFamily="34" charset="0"/>
              <a:buChar char="•"/>
            </a:pPr>
            <a:r>
              <a:rPr lang="da-DK" sz="2400" dirty="0"/>
              <a:t>Betalingsvilkår, leveringsvilkår, aftaleperiode, eventuel uopsigelighedsperiode og opsigelsesvilkår .</a:t>
            </a:r>
          </a:p>
          <a:p>
            <a:pPr marL="266700" lvl="0" indent="-266700">
              <a:buFont typeface="Arial" pitchFamily="34" charset="0"/>
              <a:buChar char="•"/>
            </a:pPr>
            <a:r>
              <a:rPr lang="da-DK" sz="2400" dirty="0"/>
              <a:t>Oplysninger om der er fortrydelsesret og hvordan den kan udøves, herunder om forbrugeren skal betale for tilbagelevering af en vare</a:t>
            </a:r>
          </a:p>
          <a:p>
            <a:pPr marL="266700" lvl="0" indent="-266700"/>
            <a:r>
              <a:rPr lang="da-DK" sz="2400" dirty="0" smtClean="0"/>
              <a:t>Oplysningerne </a:t>
            </a:r>
            <a:r>
              <a:rPr lang="da-DK" sz="2400" dirty="0"/>
              <a:t>skal være </a:t>
            </a:r>
            <a:r>
              <a:rPr lang="da-DK" sz="2400" b="1" dirty="0"/>
              <a:t>klare og forståelige</a:t>
            </a:r>
            <a:r>
              <a:rPr lang="da-DK" sz="2400" dirty="0"/>
              <a:t>.</a:t>
            </a:r>
          </a:p>
        </p:txBody>
      </p:sp>
    </p:spTree>
    <p:extLst>
      <p:ext uri="{BB962C8B-B14F-4D97-AF65-F5344CB8AC3E}">
        <p14:creationId xmlns:p14="http://schemas.microsoft.com/office/powerpoint/2010/main" val="1512279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Varer og ikke-finansielle tjenesteydelser</a:t>
            </a:r>
          </a:p>
          <a:p>
            <a:pPr algn="ctr"/>
            <a:r>
              <a:rPr lang="da-DK" sz="3000" b="1" dirty="0">
                <a:solidFill>
                  <a:srgbClr val="7030A0"/>
                </a:solidFill>
                <a:latin typeface="+mj-lt"/>
                <a:cs typeface="Arial" pitchFamily="34" charset="0"/>
              </a:rPr>
              <a:t>Oplysningspligt</a:t>
            </a:r>
          </a:p>
        </p:txBody>
      </p:sp>
      <p:sp>
        <p:nvSpPr>
          <p:cNvPr id="3" name="Tekstboks 2"/>
          <p:cNvSpPr txBox="1"/>
          <p:nvPr/>
        </p:nvSpPr>
        <p:spPr>
          <a:xfrm>
            <a:off x="1115616" y="1040578"/>
            <a:ext cx="8316416" cy="5277343"/>
          </a:xfrm>
          <a:prstGeom prst="rect">
            <a:avLst/>
          </a:prstGeom>
          <a:noFill/>
        </p:spPr>
        <p:txBody>
          <a:bodyPr wrap="square" rtlCol="0">
            <a:spAutoFit/>
          </a:bodyPr>
          <a:lstStyle/>
          <a:p>
            <a:pPr marL="266700" indent="-266700">
              <a:lnSpc>
                <a:spcPct val="80000"/>
              </a:lnSpc>
              <a:buFont typeface="Arial" pitchFamily="34" charset="0"/>
              <a:buChar char="•"/>
            </a:pPr>
            <a:r>
              <a:rPr lang="da-DK" sz="2800" dirty="0"/>
              <a:t>Oplysningerne skal meddeles på </a:t>
            </a:r>
            <a:r>
              <a:rPr lang="da-DK" sz="2800" b="1" dirty="0"/>
              <a:t>papir eller andet varigt medium.</a:t>
            </a:r>
          </a:p>
          <a:p>
            <a:pPr marL="266700" indent="-266700">
              <a:lnSpc>
                <a:spcPct val="80000"/>
              </a:lnSpc>
              <a:buFont typeface="Arial" pitchFamily="34" charset="0"/>
              <a:buChar char="•"/>
            </a:pPr>
            <a:r>
              <a:rPr lang="da-DK" sz="2800" dirty="0"/>
              <a:t>Snarest muligt </a:t>
            </a:r>
            <a:r>
              <a:rPr lang="da-DK" sz="2800" b="1" dirty="0"/>
              <a:t>efter aftalens indgåelse</a:t>
            </a:r>
            <a:r>
              <a:rPr lang="da-DK" sz="2800" dirty="0"/>
              <a:t>, skal der gives</a:t>
            </a:r>
          </a:p>
          <a:p>
            <a:pPr marL="266700" indent="-266700">
              <a:lnSpc>
                <a:spcPct val="80000"/>
              </a:lnSpc>
            </a:pPr>
            <a:r>
              <a:rPr lang="da-DK" sz="2800" dirty="0"/>
              <a:t>	oplysninger om:</a:t>
            </a:r>
          </a:p>
          <a:p>
            <a:pPr marL="723900" lvl="1" indent="-266700">
              <a:lnSpc>
                <a:spcPct val="80000"/>
              </a:lnSpc>
              <a:buFont typeface="Arial" pitchFamily="34" charset="0"/>
              <a:buChar char="•"/>
            </a:pPr>
            <a:r>
              <a:rPr lang="da-DK" sz="2800" dirty="0"/>
              <a:t>Fortrydelsesfristens begyndelsestidspunkt</a:t>
            </a:r>
          </a:p>
          <a:p>
            <a:pPr marL="723900" lvl="1" indent="-266700">
              <a:lnSpc>
                <a:spcPct val="80000"/>
              </a:lnSpc>
              <a:buFont typeface="Arial" pitchFamily="34" charset="0"/>
              <a:buChar char="•"/>
            </a:pPr>
            <a:r>
              <a:rPr lang="da-DK" sz="2800" dirty="0"/>
              <a:t>Betingelserne for at fortryde</a:t>
            </a:r>
          </a:p>
          <a:p>
            <a:pPr marL="723900" lvl="1" indent="-266700">
              <a:lnSpc>
                <a:spcPct val="80000"/>
              </a:lnSpc>
              <a:buFont typeface="Arial" pitchFamily="34" charset="0"/>
              <a:buChar char="•"/>
            </a:pPr>
            <a:r>
              <a:rPr lang="da-DK" sz="2800" dirty="0"/>
              <a:t>Fremgangsmåden ved forbrugerens brug af fortrydelsesretten og</a:t>
            </a:r>
          </a:p>
          <a:p>
            <a:pPr marL="723900" lvl="1" indent="-266700">
              <a:lnSpc>
                <a:spcPct val="80000"/>
              </a:lnSpc>
              <a:buFont typeface="Arial" pitchFamily="34" charset="0"/>
              <a:buChar char="•"/>
            </a:pPr>
            <a:r>
              <a:rPr lang="da-DK" sz="2800" dirty="0"/>
              <a:t>Hvortil/til hvem fortrydelse kan meddeles</a:t>
            </a:r>
          </a:p>
          <a:p>
            <a:pPr>
              <a:lnSpc>
                <a:spcPct val="80000"/>
              </a:lnSpc>
            </a:pPr>
            <a:endParaRPr lang="da-DK" sz="2800" dirty="0"/>
          </a:p>
          <a:p>
            <a:pPr>
              <a:lnSpc>
                <a:spcPct val="80000"/>
              </a:lnSpc>
            </a:pPr>
            <a:r>
              <a:rPr lang="da-DK" sz="2800" dirty="0"/>
              <a:t>Ved køb af </a:t>
            </a:r>
            <a:r>
              <a:rPr lang="da-DK" sz="2800" b="1" dirty="0"/>
              <a:t>varer som skal sendes </a:t>
            </a:r>
            <a:r>
              <a:rPr lang="da-DK" sz="2800" dirty="0"/>
              <a:t>til forbrugeren, skal oplysning om fortrydelsesfristen gives senest ved varens overgivelse.</a:t>
            </a:r>
          </a:p>
          <a:p>
            <a:pPr>
              <a:lnSpc>
                <a:spcPct val="80000"/>
              </a:lnSpc>
            </a:pPr>
            <a:r>
              <a:rPr lang="da-DK" sz="2800" dirty="0"/>
              <a:t>Hvis oplysning først kommer frem senere, løber fristen fra oplysningerne er modtaget</a:t>
            </a:r>
          </a:p>
        </p:txBody>
      </p:sp>
    </p:spTree>
    <p:extLst>
      <p:ext uri="{BB962C8B-B14F-4D97-AF65-F5344CB8AC3E}">
        <p14:creationId xmlns:p14="http://schemas.microsoft.com/office/powerpoint/2010/main" val="1864653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18803" y="30186"/>
            <a:ext cx="8782049" cy="1138773"/>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Varer og ikke-finansielle tjenesteydelser</a:t>
            </a:r>
          </a:p>
          <a:p>
            <a:pPr algn="ctr"/>
            <a:r>
              <a:rPr lang="da-DK" sz="3600" b="1" dirty="0">
                <a:solidFill>
                  <a:srgbClr val="7030A0"/>
                </a:solidFill>
                <a:latin typeface="+mj-lt"/>
                <a:cs typeface="Arial" pitchFamily="34" charset="0"/>
              </a:rPr>
              <a:t>Forsinkelse med levering</a:t>
            </a:r>
          </a:p>
        </p:txBody>
      </p:sp>
      <p:sp>
        <p:nvSpPr>
          <p:cNvPr id="3" name="Tekstboks 2"/>
          <p:cNvSpPr txBox="1"/>
          <p:nvPr/>
        </p:nvSpPr>
        <p:spPr>
          <a:xfrm>
            <a:off x="1187624" y="1268760"/>
            <a:ext cx="8244408" cy="4932633"/>
          </a:xfrm>
          <a:prstGeom prst="rect">
            <a:avLst/>
          </a:prstGeom>
          <a:noFill/>
        </p:spPr>
        <p:txBody>
          <a:bodyPr wrap="square" rtlCol="0">
            <a:spAutoFit/>
          </a:bodyPr>
          <a:lstStyle/>
          <a:p>
            <a:pPr marL="266700" indent="-266700">
              <a:lnSpc>
                <a:spcPct val="80000"/>
              </a:lnSpc>
              <a:buFont typeface="Arial" pitchFamily="34" charset="0"/>
              <a:buChar char="•"/>
            </a:pPr>
            <a:r>
              <a:rPr lang="da-DK" sz="2800" b="1" dirty="0"/>
              <a:t>Hvis leveringstidspunkt ikke er aftalt: </a:t>
            </a:r>
            <a:r>
              <a:rPr lang="da-DK" sz="2800" dirty="0"/>
              <a:t>Varen/tjenesteydelsen skal leveres inden 30 dage fra bestillingen, jf. FBL § 27, stk. 1.</a:t>
            </a:r>
          </a:p>
          <a:p>
            <a:pPr marL="266700" indent="-266700">
              <a:lnSpc>
                <a:spcPct val="80000"/>
              </a:lnSpc>
              <a:buFont typeface="Arial" pitchFamily="34" charset="0"/>
              <a:buChar char="•"/>
            </a:pPr>
            <a:r>
              <a:rPr lang="da-DK" sz="2800" dirty="0"/>
              <a:t>Forbrugeren kan hæve aftalen hvis forsinkelsen er væsentlig for forbrugerne og den erhvervsdrivende burde forudsætte dette.</a:t>
            </a:r>
          </a:p>
          <a:p>
            <a:pPr marL="266700" indent="-266700">
              <a:lnSpc>
                <a:spcPct val="80000"/>
              </a:lnSpc>
              <a:buFont typeface="Arial" pitchFamily="34" charset="0"/>
              <a:buChar char="•"/>
            </a:pPr>
            <a:r>
              <a:rPr lang="da-DK" sz="2800" dirty="0"/>
              <a:t>Forbrugeren kan vælge at give en frist for levering, og overholdes den ikke, kan aftalen hæves</a:t>
            </a:r>
          </a:p>
          <a:p>
            <a:pPr marL="266700" indent="-266700">
              <a:lnSpc>
                <a:spcPct val="80000"/>
              </a:lnSpc>
              <a:buFont typeface="Arial" pitchFamily="34" charset="0"/>
              <a:buChar char="•"/>
            </a:pPr>
            <a:r>
              <a:rPr lang="da-DK" sz="2800" dirty="0"/>
              <a:t>Hvis en aftale hæves skal hver part tilbagelevere hvad de hver især har modtaget.</a:t>
            </a:r>
          </a:p>
          <a:p>
            <a:pPr marL="723900" lvl="1" indent="-266700">
              <a:lnSpc>
                <a:spcPct val="80000"/>
              </a:lnSpc>
              <a:buFont typeface="Arial" pitchFamily="34" charset="0"/>
              <a:buChar char="•"/>
            </a:pPr>
            <a:r>
              <a:rPr lang="da-DK" sz="2800" dirty="0"/>
              <a:t>Den erhvervsdrivende skal tilbagebetale penge til forbrugeren, senest 30 dage fra den erhvervsdrivende har modtaget besked om, at forbrugeren vil fortryde</a:t>
            </a:r>
          </a:p>
        </p:txBody>
      </p:sp>
    </p:spTree>
    <p:extLst>
      <p:ext uri="{BB962C8B-B14F-4D97-AF65-F5344CB8AC3E}">
        <p14:creationId xmlns:p14="http://schemas.microsoft.com/office/powerpoint/2010/main" val="2526388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82799" y="230990"/>
            <a:ext cx="8782049" cy="584776"/>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4.3 Varer - Udøvelse af fortrydelsesretten</a:t>
            </a:r>
          </a:p>
        </p:txBody>
      </p:sp>
      <p:sp>
        <p:nvSpPr>
          <p:cNvPr id="3" name="Tekstboks 2"/>
          <p:cNvSpPr txBox="1"/>
          <p:nvPr/>
        </p:nvSpPr>
        <p:spPr>
          <a:xfrm>
            <a:off x="1115615" y="1268760"/>
            <a:ext cx="8316416" cy="4926862"/>
          </a:xfrm>
          <a:prstGeom prst="rect">
            <a:avLst/>
          </a:prstGeom>
          <a:noFill/>
        </p:spPr>
        <p:txBody>
          <a:bodyPr wrap="square" rtlCol="0">
            <a:spAutoFit/>
          </a:bodyPr>
          <a:lstStyle/>
          <a:p>
            <a:pPr marL="266700" indent="-266700">
              <a:lnSpc>
                <a:spcPct val="80000"/>
              </a:lnSpc>
              <a:buFont typeface="Arial" pitchFamily="34" charset="0"/>
              <a:buChar char="•"/>
            </a:pPr>
            <a:r>
              <a:rPr lang="da-DK" sz="2800" dirty="0"/>
              <a:t>Forbrugeren skal meddele sin fortrydelse ved en utvetydig erklæring evt. bruge standardfortrydelsesformular</a:t>
            </a:r>
          </a:p>
          <a:p>
            <a:pPr marL="266700" indent="-266700">
              <a:lnSpc>
                <a:spcPct val="80000"/>
              </a:lnSpc>
              <a:buFont typeface="Arial" pitchFamily="34" charset="0"/>
              <a:buChar char="•"/>
            </a:pPr>
            <a:r>
              <a:rPr lang="da-DK" sz="2800" dirty="0"/>
              <a:t>Meddelelse om fortrydelse skal være afsendt inden fristens udløb</a:t>
            </a:r>
          </a:p>
          <a:p>
            <a:pPr marL="266700" indent="-266700">
              <a:lnSpc>
                <a:spcPct val="80000"/>
              </a:lnSpc>
              <a:buFont typeface="Arial" pitchFamily="34" charset="0"/>
              <a:buChar char="•"/>
            </a:pPr>
            <a:r>
              <a:rPr lang="da-DK" sz="2800" dirty="0"/>
              <a:t>Forbrugerne skal have sine penge tilbage</a:t>
            </a:r>
          </a:p>
          <a:p>
            <a:pPr marL="266700" indent="-266700">
              <a:lnSpc>
                <a:spcPct val="80000"/>
              </a:lnSpc>
              <a:buFont typeface="Arial" pitchFamily="34" charset="0"/>
              <a:buChar char="•"/>
            </a:pPr>
            <a:r>
              <a:rPr lang="da-DK" sz="2800" dirty="0"/>
              <a:t>Forbrugeren skal sende varen tilbage senest 14 dage efter at den erhvervsdrivende har modtaget besked om fortrydelse</a:t>
            </a:r>
          </a:p>
          <a:p>
            <a:pPr marL="266700" indent="-266700">
              <a:lnSpc>
                <a:spcPct val="80000"/>
              </a:lnSpc>
              <a:buFont typeface="Arial" pitchFamily="34" charset="0"/>
              <a:buChar char="•"/>
            </a:pPr>
            <a:r>
              <a:rPr lang="da-DK" sz="2800" dirty="0"/>
              <a:t>Forbrugeren bærer risikoen for varen</a:t>
            </a:r>
          </a:p>
          <a:p>
            <a:pPr marL="266700" indent="-266700">
              <a:lnSpc>
                <a:spcPct val="80000"/>
              </a:lnSpc>
              <a:buFont typeface="Arial" pitchFamily="34" charset="0"/>
              <a:buChar char="•"/>
            </a:pPr>
            <a:r>
              <a:rPr lang="da-DK" sz="2800" dirty="0"/>
              <a:t>Ved værdiforringelse (forskellen mellem ny-pris og gensalgspris) skal forbrugeren betale. Der kan fradrages i den købesum den erhvervsdrivende skal tilbagebetale til kunden</a:t>
            </a:r>
          </a:p>
        </p:txBody>
      </p:sp>
    </p:spTree>
    <p:extLst>
      <p:ext uri="{BB962C8B-B14F-4D97-AF65-F5344CB8AC3E}">
        <p14:creationId xmlns:p14="http://schemas.microsoft.com/office/powerpoint/2010/main" val="417342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rgbClr val="7030A0"/>
                </a:solidFill>
                <a:latin typeface="+mj-lt"/>
                <a:cs typeface="Arial" pitchFamily="34" charset="0"/>
              </a:rPr>
              <a:t>Forbrugeraftaler</a:t>
            </a:r>
          </a:p>
        </p:txBody>
      </p:sp>
      <p:sp>
        <p:nvSpPr>
          <p:cNvPr id="3" name="Tekstboks 2"/>
          <p:cNvSpPr txBox="1"/>
          <p:nvPr/>
        </p:nvSpPr>
        <p:spPr>
          <a:xfrm>
            <a:off x="1043608" y="1340768"/>
            <a:ext cx="8026666" cy="3908762"/>
          </a:xfrm>
          <a:prstGeom prst="rect">
            <a:avLst/>
          </a:prstGeom>
          <a:noFill/>
        </p:spPr>
        <p:txBody>
          <a:bodyPr wrap="square" rtlCol="0">
            <a:spAutoFit/>
          </a:bodyPr>
          <a:lstStyle/>
          <a:p>
            <a:r>
              <a:rPr lang="da-DK" sz="3200" b="1" dirty="0">
                <a:cs typeface="Arial" pitchFamily="34" charset="0"/>
              </a:rPr>
              <a:t>I kapitel 4 gennemgås:</a:t>
            </a:r>
          </a:p>
          <a:p>
            <a:r>
              <a:rPr lang="da-DK" sz="2400" dirty="0"/>
              <a:t>1. Forbrugeraftaleloven </a:t>
            </a:r>
          </a:p>
          <a:p>
            <a:pPr lvl="0"/>
            <a:r>
              <a:rPr lang="da-DK" sz="2400" dirty="0"/>
              <a:t>2. Forbud mod uanmodet henvendelse </a:t>
            </a:r>
          </a:p>
          <a:p>
            <a:pPr lvl="0"/>
            <a:r>
              <a:rPr lang="da-DK" sz="2400" dirty="0"/>
              <a:t>3. Forbud mod negativ aftaleindgåelse</a:t>
            </a:r>
          </a:p>
          <a:p>
            <a:pPr lvl="0"/>
            <a:r>
              <a:rPr lang="da-DK" sz="2400" dirty="0"/>
              <a:t>4. Forbrugerens fortrydelsesret </a:t>
            </a:r>
          </a:p>
          <a:p>
            <a:pPr marL="342900" lvl="0" indent="-342900">
              <a:buFont typeface="Arial" charset="0"/>
              <a:buChar char="•"/>
            </a:pPr>
            <a:r>
              <a:rPr lang="da-DK" sz="2400" dirty="0"/>
              <a:t>  4.1 Aftaler om køb indgået uden for fast forretningssted </a:t>
            </a:r>
          </a:p>
          <a:p>
            <a:pPr marL="457200" indent="-457200">
              <a:buFont typeface="Arial" charset="0"/>
              <a:buChar char="•"/>
            </a:pPr>
            <a:r>
              <a:rPr lang="da-DK" sz="2400" dirty="0"/>
              <a:t>4.2 Fjernsalg</a:t>
            </a:r>
          </a:p>
          <a:p>
            <a:pPr marL="457200" indent="-457200">
              <a:buFont typeface="Arial" charset="0"/>
              <a:buChar char="•"/>
            </a:pPr>
            <a:r>
              <a:rPr lang="da-DK" sz="2400" dirty="0"/>
              <a:t>4.3. Udøvelse af fortrydelsesret ved køb af varer</a:t>
            </a:r>
          </a:p>
          <a:p>
            <a:pPr marL="457200" indent="-457200">
              <a:buFont typeface="Arial" charset="0"/>
              <a:buChar char="•"/>
            </a:pPr>
            <a:r>
              <a:rPr lang="da-DK" sz="2400" dirty="0"/>
              <a:t>4.4. Fjernsalgsaftaler om finansielle tjenesteydelser</a:t>
            </a:r>
          </a:p>
          <a:p>
            <a:r>
              <a:rPr lang="da-DK" sz="2400" dirty="0"/>
              <a:t>5. Urimelige aftaler</a:t>
            </a:r>
          </a:p>
        </p:txBody>
      </p:sp>
    </p:spTree>
    <p:extLst>
      <p:ext uri="{BB962C8B-B14F-4D97-AF65-F5344CB8AC3E}">
        <p14:creationId xmlns:p14="http://schemas.microsoft.com/office/powerpoint/2010/main" val="1638004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41776" y="-243408"/>
            <a:ext cx="8782049" cy="1077218"/>
          </a:xfrm>
          <a:prstGeom prst="rect">
            <a:avLst/>
          </a:prstGeom>
          <a:noFill/>
        </p:spPr>
        <p:txBody>
          <a:bodyPr wrap="square" rtlCol="0">
            <a:spAutoFit/>
          </a:bodyPr>
          <a:lstStyle/>
          <a:p>
            <a:pPr algn="ctr"/>
            <a:endParaRPr lang="da-DK" sz="3200" b="1" dirty="0">
              <a:solidFill>
                <a:srgbClr val="7030A0"/>
              </a:solidFill>
              <a:cs typeface="Arial" pitchFamily="34" charset="0"/>
            </a:endParaRPr>
          </a:p>
          <a:p>
            <a:pPr algn="ctr"/>
            <a:r>
              <a:rPr lang="da-DK" sz="3200" b="1" dirty="0">
                <a:solidFill>
                  <a:srgbClr val="7030A0"/>
                </a:solidFill>
                <a:cs typeface="Arial" pitchFamily="34" charset="0"/>
              </a:rPr>
              <a:t>4.3 Retsvirkning ved fortrydelse</a:t>
            </a:r>
          </a:p>
        </p:txBody>
      </p:sp>
      <p:sp>
        <p:nvSpPr>
          <p:cNvPr id="3" name="Tekstboks 2"/>
          <p:cNvSpPr txBox="1"/>
          <p:nvPr/>
        </p:nvSpPr>
        <p:spPr>
          <a:xfrm>
            <a:off x="1179417" y="1124744"/>
            <a:ext cx="8244408" cy="4228850"/>
          </a:xfrm>
          <a:prstGeom prst="rect">
            <a:avLst/>
          </a:prstGeom>
          <a:noFill/>
        </p:spPr>
        <p:txBody>
          <a:bodyPr wrap="square" rtlCol="0">
            <a:spAutoFit/>
          </a:bodyPr>
          <a:lstStyle/>
          <a:p>
            <a:pPr>
              <a:lnSpc>
                <a:spcPct val="80000"/>
              </a:lnSpc>
            </a:pPr>
            <a:r>
              <a:rPr lang="da-DK" sz="2800" dirty="0"/>
              <a:t>Ved tilbagetræden fra aftalen inden fortrydelses-fristens udløb, </a:t>
            </a:r>
            <a:r>
              <a:rPr lang="da-DK" sz="2800" b="1" dirty="0"/>
              <a:t>bortfalder aftalen</a:t>
            </a:r>
            <a:r>
              <a:rPr lang="da-DK" sz="2800" dirty="0"/>
              <a:t>, og:</a:t>
            </a:r>
          </a:p>
          <a:p>
            <a:pPr>
              <a:lnSpc>
                <a:spcPct val="80000"/>
              </a:lnSpc>
            </a:pPr>
            <a:endParaRPr lang="da-DK" sz="2800" dirty="0"/>
          </a:p>
          <a:p>
            <a:pPr marL="266700" indent="-266700">
              <a:lnSpc>
                <a:spcPct val="80000"/>
              </a:lnSpc>
              <a:buFont typeface="Arial" pitchFamily="34" charset="0"/>
              <a:buChar char="•"/>
            </a:pPr>
            <a:r>
              <a:rPr lang="da-DK" sz="2800" dirty="0"/>
              <a:t>Hver part </a:t>
            </a:r>
            <a:r>
              <a:rPr lang="da-DK" sz="2800" b="1" dirty="0"/>
              <a:t>tilbageleverer</a:t>
            </a:r>
            <a:r>
              <a:rPr lang="da-DK" sz="2800" dirty="0"/>
              <a:t> ydelse/modydelse.</a:t>
            </a:r>
          </a:p>
          <a:p>
            <a:pPr marL="266700" indent="-266700">
              <a:lnSpc>
                <a:spcPct val="80000"/>
              </a:lnSpc>
              <a:buFont typeface="Arial" pitchFamily="34" charset="0"/>
              <a:buChar char="•"/>
            </a:pPr>
            <a:r>
              <a:rPr lang="da-DK" sz="2800" dirty="0"/>
              <a:t>Hvis forbrugeren har betalt helt eller delvis, skal det modtagne </a:t>
            </a:r>
            <a:r>
              <a:rPr lang="da-DK" sz="2800" b="1" dirty="0"/>
              <a:t>tilbagebetales</a:t>
            </a:r>
            <a:r>
              <a:rPr lang="da-DK" sz="2800" dirty="0"/>
              <a:t> til forbrugeren.</a:t>
            </a:r>
          </a:p>
          <a:p>
            <a:pPr marL="266700" indent="-266700">
              <a:lnSpc>
                <a:spcPct val="80000"/>
              </a:lnSpc>
              <a:buFont typeface="Arial" pitchFamily="34" charset="0"/>
              <a:buChar char="•"/>
            </a:pPr>
            <a:r>
              <a:rPr lang="da-DK" sz="2800" dirty="0"/>
              <a:t>Tilbagebetaling skal ske snarest muligt og </a:t>
            </a:r>
            <a:r>
              <a:rPr lang="da-DK" sz="2800" b="1" dirty="0"/>
              <a:t>senest 30 dage</a:t>
            </a:r>
            <a:r>
              <a:rPr lang="da-DK" sz="2800" dirty="0"/>
              <a:t> efter, at den erhvervsdrivende har modtaget forbrugerens meddelelse om ophævelse.</a:t>
            </a:r>
          </a:p>
          <a:p>
            <a:pPr marL="266700" indent="-266700">
              <a:lnSpc>
                <a:spcPct val="80000"/>
              </a:lnSpc>
              <a:buFont typeface="Arial" pitchFamily="34" charset="0"/>
              <a:buChar char="•"/>
            </a:pPr>
            <a:r>
              <a:rPr lang="da-DK" sz="2800" dirty="0"/>
              <a:t>Den erhvervsdrivende kan vente indtil varen er returneret eller indtil forbrugeren har dokumenteret at varen er tilbagesendt</a:t>
            </a:r>
          </a:p>
        </p:txBody>
      </p:sp>
    </p:spTree>
    <p:extLst>
      <p:ext uri="{BB962C8B-B14F-4D97-AF65-F5344CB8AC3E}">
        <p14:creationId xmlns:p14="http://schemas.microsoft.com/office/powerpoint/2010/main" val="1902172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0805"/>
            <a:ext cx="8782049" cy="1138773"/>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4.4 Fjernsalg - Finansielle tjenesteydelser </a:t>
            </a:r>
          </a:p>
          <a:p>
            <a:pPr algn="ctr"/>
            <a:r>
              <a:rPr lang="da-DK" sz="3200" b="1" dirty="0">
                <a:solidFill>
                  <a:srgbClr val="7030A0"/>
                </a:solidFill>
                <a:latin typeface="+mj-lt"/>
                <a:cs typeface="Arial" pitchFamily="34" charset="0"/>
              </a:rPr>
              <a:t>Oplysningspligt, FBL § 14</a:t>
            </a:r>
          </a:p>
        </p:txBody>
      </p:sp>
      <p:sp>
        <p:nvSpPr>
          <p:cNvPr id="3" name="Tekstboks 2"/>
          <p:cNvSpPr txBox="1"/>
          <p:nvPr/>
        </p:nvSpPr>
        <p:spPr>
          <a:xfrm>
            <a:off x="1259632" y="1268760"/>
            <a:ext cx="8172400" cy="4893647"/>
          </a:xfrm>
          <a:prstGeom prst="rect">
            <a:avLst/>
          </a:prstGeom>
          <a:noFill/>
        </p:spPr>
        <p:txBody>
          <a:bodyPr wrap="square" rtlCol="0">
            <a:spAutoFit/>
          </a:bodyPr>
          <a:lstStyle/>
          <a:p>
            <a:pPr lvl="0" fontAlgn="base"/>
            <a:r>
              <a:rPr lang="da-DK" sz="2400" dirty="0"/>
              <a:t>Den erhvervsdrivende skal </a:t>
            </a:r>
            <a:r>
              <a:rPr lang="da-DK" sz="2400" b="1" dirty="0"/>
              <a:t>bl.a. give oplysninger om: </a:t>
            </a:r>
          </a:p>
          <a:p>
            <a:pPr marL="723900" lvl="1" indent="-266700" fontAlgn="base">
              <a:buFont typeface="Arial" pitchFamily="34" charset="0"/>
              <a:buChar char="•"/>
            </a:pPr>
            <a:r>
              <a:rPr lang="da-DK" sz="2400" dirty="0" err="1"/>
              <a:t>CVR-nummer</a:t>
            </a:r>
            <a:r>
              <a:rPr lang="da-DK" sz="2400" dirty="0"/>
              <a:t>, eller andet relevant identifikationsnummer.</a:t>
            </a:r>
          </a:p>
          <a:p>
            <a:pPr marL="723900" lvl="1" indent="-266700" fontAlgn="base">
              <a:buFont typeface="Arial" pitchFamily="34" charset="0"/>
              <a:buChar char="•"/>
            </a:pPr>
            <a:r>
              <a:rPr lang="da-DK" sz="2400" dirty="0"/>
              <a:t>Klageadgang og fremgangsmåden ved klage, herunder oplysning om en fysisk adresse.</a:t>
            </a:r>
          </a:p>
          <a:p>
            <a:pPr marL="723900" lvl="1" indent="-266700" fontAlgn="base">
              <a:buFont typeface="Arial" pitchFamily="34" charset="0"/>
              <a:buChar char="•"/>
            </a:pPr>
            <a:r>
              <a:rPr lang="da-DK" sz="2400" dirty="0"/>
              <a:t>Fortrydelsesfristens begyndelsestidspunkt , varighed og betingelserne for og fremgangsmåden ved brug af fortrydelsesretten.</a:t>
            </a:r>
          </a:p>
          <a:p>
            <a:pPr marL="723900" lvl="1" indent="-266700" fontAlgn="base">
              <a:buFont typeface="Arial" pitchFamily="34" charset="0"/>
              <a:buChar char="•"/>
            </a:pPr>
            <a:r>
              <a:rPr lang="da-DK" sz="2400" dirty="0"/>
              <a:t>Eventuelle særlige risici ved tjenesteydelsen som følge af ydelsens særlige karakter.</a:t>
            </a:r>
          </a:p>
          <a:p>
            <a:pPr marL="723900" lvl="1" indent="-266700" fontAlgn="base">
              <a:buFont typeface="Arial" pitchFamily="34" charset="0"/>
              <a:buChar char="•"/>
            </a:pPr>
            <a:r>
              <a:rPr lang="da-DK" sz="2400" dirty="0"/>
              <a:t>En eventuel lovvalgs- eller værnetingsklausul i aftalen.</a:t>
            </a:r>
          </a:p>
          <a:p>
            <a:pPr fontAlgn="base"/>
            <a:r>
              <a:rPr lang="da-DK" sz="2400" dirty="0"/>
              <a:t>Forbrugeren skal have oplysningerne på papir eller et andet </a:t>
            </a:r>
            <a:r>
              <a:rPr lang="da-DK" sz="2400" b="1" dirty="0"/>
              <a:t>varigt medie. </a:t>
            </a:r>
          </a:p>
          <a:p>
            <a:pPr fontAlgn="base"/>
            <a:r>
              <a:rPr lang="da-DK" sz="2400" dirty="0"/>
              <a:t>En manglende overholdelse af pligten, kan straffes med </a:t>
            </a:r>
            <a:r>
              <a:rPr lang="da-DK" sz="2400" b="1" dirty="0"/>
              <a:t>bøde</a:t>
            </a:r>
            <a:r>
              <a:rPr lang="da-DK" sz="2400" dirty="0"/>
              <a:t>.</a:t>
            </a:r>
          </a:p>
        </p:txBody>
      </p:sp>
    </p:spTree>
    <p:extLst>
      <p:ext uri="{BB962C8B-B14F-4D97-AF65-F5344CB8AC3E}">
        <p14:creationId xmlns:p14="http://schemas.microsoft.com/office/powerpoint/2010/main" val="1410245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4.4 Fortrydelse - Fjernsalg af finansielle tjenesteydelser</a:t>
            </a:r>
          </a:p>
        </p:txBody>
      </p:sp>
      <p:sp>
        <p:nvSpPr>
          <p:cNvPr id="3" name="Tekstboks 2"/>
          <p:cNvSpPr txBox="1"/>
          <p:nvPr/>
        </p:nvSpPr>
        <p:spPr>
          <a:xfrm>
            <a:off x="1115616" y="1268760"/>
            <a:ext cx="8172400" cy="4893647"/>
          </a:xfrm>
          <a:prstGeom prst="rect">
            <a:avLst/>
          </a:prstGeom>
          <a:noFill/>
        </p:spPr>
        <p:txBody>
          <a:bodyPr wrap="square" rtlCol="0">
            <a:spAutoFit/>
          </a:bodyPr>
          <a:lstStyle/>
          <a:p>
            <a:pPr>
              <a:lnSpc>
                <a:spcPct val="80000"/>
              </a:lnSpc>
            </a:pPr>
            <a:r>
              <a:rPr lang="da-DK" sz="2600" b="1" dirty="0"/>
              <a:t>Finansiel tjenesteydelse:</a:t>
            </a:r>
          </a:p>
          <a:p>
            <a:pPr marL="266700" indent="-266700">
              <a:lnSpc>
                <a:spcPct val="80000"/>
              </a:lnSpc>
              <a:buFont typeface="Arial" pitchFamily="34" charset="0"/>
              <a:buChar char="•"/>
            </a:pPr>
            <a:r>
              <a:rPr lang="da-DK" sz="2600" dirty="0"/>
              <a:t>Enhver tjeneste, der har karakter af bank-, kredit, forsikrings-, individuel pensions-, investerings- eller betalingstjenesteydelse. </a:t>
            </a:r>
          </a:p>
          <a:p>
            <a:pPr marL="266700" indent="-266700">
              <a:lnSpc>
                <a:spcPct val="80000"/>
              </a:lnSpc>
              <a:buFont typeface="Arial" pitchFamily="34" charset="0"/>
              <a:buChar char="•"/>
            </a:pPr>
            <a:endParaRPr lang="da-DK" sz="2600" dirty="0"/>
          </a:p>
          <a:p>
            <a:pPr marL="266700" indent="-266700">
              <a:lnSpc>
                <a:spcPct val="80000"/>
              </a:lnSpc>
            </a:pPr>
            <a:r>
              <a:rPr lang="da-DK" sz="2600" b="1" dirty="0"/>
              <a:t>Fortrydelsesfristen</a:t>
            </a:r>
          </a:p>
          <a:p>
            <a:pPr marL="266700" indent="-266700">
              <a:lnSpc>
                <a:spcPct val="80000"/>
              </a:lnSpc>
              <a:buFont typeface="Arial" pitchFamily="34" charset="0"/>
              <a:buChar char="•"/>
            </a:pPr>
            <a:r>
              <a:rPr lang="da-DK" sz="2600" b="1" dirty="0"/>
              <a:t>14 dage </a:t>
            </a:r>
            <a:r>
              <a:rPr lang="da-DK" sz="2600" dirty="0"/>
              <a:t>fra aftalens indgåelse, eller fra det tidspunkt forbrugeren har modtaget oplysning om fortrydelsesret.</a:t>
            </a:r>
          </a:p>
          <a:p>
            <a:pPr marL="266700" indent="-266700">
              <a:lnSpc>
                <a:spcPct val="80000"/>
              </a:lnSpc>
              <a:buFont typeface="Arial" pitchFamily="34" charset="0"/>
              <a:buChar char="•"/>
            </a:pPr>
            <a:r>
              <a:rPr lang="da-DK" sz="2600" b="1" dirty="0"/>
              <a:t>30 dage </a:t>
            </a:r>
            <a:r>
              <a:rPr lang="da-DK" sz="2600" dirty="0"/>
              <a:t>ved aftaler om individuel pensionsordning, FBL § 19, stk. 1. </a:t>
            </a:r>
          </a:p>
          <a:p>
            <a:pPr marL="266700" indent="-266700">
              <a:lnSpc>
                <a:spcPct val="80000"/>
              </a:lnSpc>
              <a:buFont typeface="Arial" pitchFamily="34" charset="0"/>
              <a:buChar char="•"/>
            </a:pPr>
            <a:endParaRPr lang="da-DK" sz="2600" dirty="0"/>
          </a:p>
          <a:p>
            <a:pPr>
              <a:lnSpc>
                <a:spcPct val="80000"/>
              </a:lnSpc>
            </a:pPr>
            <a:r>
              <a:rPr lang="da-DK" sz="2600" b="1" dirty="0"/>
              <a:t>Tilbagebetale</a:t>
            </a:r>
          </a:p>
          <a:p>
            <a:pPr>
              <a:lnSpc>
                <a:spcPct val="80000"/>
              </a:lnSpc>
            </a:pPr>
            <a:r>
              <a:rPr lang="da-DK" sz="2600" dirty="0"/>
              <a:t>Den erhvervsdrivende skal tilbagebetale eventuelt modtagne beløb snarest mulig og inden 30 dage efter forbrugerens underretning om fortrydelse er kommet frem.</a:t>
            </a:r>
          </a:p>
        </p:txBody>
      </p:sp>
    </p:spTree>
    <p:extLst>
      <p:ext uri="{BB962C8B-B14F-4D97-AF65-F5344CB8AC3E}">
        <p14:creationId xmlns:p14="http://schemas.microsoft.com/office/powerpoint/2010/main" val="248493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69801" y="116632"/>
            <a:ext cx="8782049"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4.4 Fjernsalg - Finansielle tjenesteydelser</a:t>
            </a:r>
          </a:p>
          <a:p>
            <a:pPr algn="ctr"/>
            <a:r>
              <a:rPr lang="da-DK" sz="3600" b="1" dirty="0">
                <a:solidFill>
                  <a:srgbClr val="7030A0"/>
                </a:solidFill>
                <a:latin typeface="+mj-lt"/>
                <a:cs typeface="Arial" pitchFamily="34" charset="0"/>
              </a:rPr>
              <a:t>Fremgangsmåde ved fortrydelse</a:t>
            </a:r>
          </a:p>
        </p:txBody>
      </p:sp>
      <p:sp>
        <p:nvSpPr>
          <p:cNvPr id="3" name="Tekstboks 2"/>
          <p:cNvSpPr txBox="1"/>
          <p:nvPr/>
        </p:nvSpPr>
        <p:spPr>
          <a:xfrm>
            <a:off x="1115616" y="1484784"/>
            <a:ext cx="8178452" cy="4524315"/>
          </a:xfrm>
          <a:prstGeom prst="rect">
            <a:avLst/>
          </a:prstGeom>
          <a:noFill/>
        </p:spPr>
        <p:txBody>
          <a:bodyPr wrap="square" rtlCol="0">
            <a:spAutoFit/>
          </a:bodyPr>
          <a:lstStyle/>
          <a:p>
            <a:pPr marL="266700" indent="-266700">
              <a:buFont typeface="Arial" pitchFamily="34" charset="0"/>
              <a:buChar char="•"/>
            </a:pPr>
            <a:r>
              <a:rPr lang="da-DK" sz="3200" b="1" dirty="0"/>
              <a:t>Underrette</a:t>
            </a:r>
            <a:r>
              <a:rPr lang="da-DK" sz="3200" dirty="0"/>
              <a:t> den erhvervsdrivende om at forbrugeren vil bruge fortrydelsesretten. Underretning skal være afsendt inden udløb af fortrydelsesfristen.</a:t>
            </a:r>
          </a:p>
          <a:p>
            <a:pPr marL="266700" indent="-266700">
              <a:buFont typeface="Arial" pitchFamily="34" charset="0"/>
              <a:buChar char="•"/>
            </a:pPr>
            <a:r>
              <a:rPr lang="da-DK" sz="3200" dirty="0"/>
              <a:t>Forbrugeren har bevisbyrden for at meddelelsen er sendt</a:t>
            </a:r>
          </a:p>
          <a:p>
            <a:pPr marL="266700" indent="-266700">
              <a:buFont typeface="Arial" pitchFamily="34" charset="0"/>
              <a:buChar char="•"/>
            </a:pPr>
            <a:r>
              <a:rPr lang="da-DK" sz="3200" dirty="0"/>
              <a:t>Meddelelsen om forbrugerens fortrydelse, skal være utvetydig</a:t>
            </a:r>
            <a:r>
              <a:rPr lang="da-DK" sz="3200" b="1" dirty="0"/>
              <a:t> – standardfortrydelsesformular</a:t>
            </a:r>
          </a:p>
        </p:txBody>
      </p:sp>
    </p:spTree>
    <p:extLst>
      <p:ext uri="{BB962C8B-B14F-4D97-AF65-F5344CB8AC3E}">
        <p14:creationId xmlns:p14="http://schemas.microsoft.com/office/powerpoint/2010/main" val="1473860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1" y="188640"/>
            <a:ext cx="8233816" cy="646331"/>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5. Urimelige forbrugeraftaler</a:t>
            </a:r>
          </a:p>
        </p:txBody>
      </p:sp>
      <p:sp>
        <p:nvSpPr>
          <p:cNvPr id="3" name="Tekstboks 2"/>
          <p:cNvSpPr txBox="1"/>
          <p:nvPr/>
        </p:nvSpPr>
        <p:spPr>
          <a:xfrm>
            <a:off x="1259632" y="908720"/>
            <a:ext cx="8172400" cy="5435334"/>
          </a:xfrm>
          <a:prstGeom prst="rect">
            <a:avLst/>
          </a:prstGeom>
          <a:noFill/>
        </p:spPr>
        <p:txBody>
          <a:bodyPr wrap="square" rtlCol="0">
            <a:spAutoFit/>
          </a:bodyPr>
          <a:lstStyle/>
          <a:p>
            <a:pPr marL="266700" indent="-266700"/>
            <a:r>
              <a:rPr lang="da-DK" sz="2800" b="1" dirty="0"/>
              <a:t>Urimelige aftaler kan tilsidesættes helt eller delvis</a:t>
            </a:r>
          </a:p>
          <a:p>
            <a:pPr marL="266700" indent="-266700"/>
            <a:r>
              <a:rPr lang="da-DK" sz="2800" b="1" dirty="0"/>
              <a:t>Generelle betragtninger- </a:t>
            </a:r>
            <a:r>
              <a:rPr lang="da-DK" sz="2800" dirty="0"/>
              <a:t>vurdering:</a:t>
            </a:r>
          </a:p>
          <a:p>
            <a:pPr marL="266700" indent="-266700">
              <a:buFont typeface="Arial" pitchFamily="34" charset="0"/>
              <a:buChar char="•"/>
            </a:pPr>
            <a:r>
              <a:rPr lang="da-DK" sz="2800" dirty="0"/>
              <a:t>Stridende mod hæderlig forretningsskik, jf. § 38c, stk. 1. </a:t>
            </a:r>
          </a:p>
          <a:p>
            <a:pPr marL="266700" indent="-266700">
              <a:buFont typeface="Arial" pitchFamily="34" charset="0"/>
              <a:buChar char="•"/>
            </a:pPr>
            <a:r>
              <a:rPr lang="da-DK" sz="2800" dirty="0"/>
              <a:t>Redelig handlemåde.</a:t>
            </a:r>
          </a:p>
          <a:p>
            <a:pPr marL="266700" indent="-266700">
              <a:lnSpc>
                <a:spcPct val="80000"/>
              </a:lnSpc>
            </a:pPr>
            <a:endParaRPr lang="da-DK" sz="2800" b="1" dirty="0"/>
          </a:p>
          <a:p>
            <a:pPr marL="266700" indent="-266700">
              <a:lnSpc>
                <a:spcPct val="80000"/>
              </a:lnSpc>
            </a:pPr>
            <a:r>
              <a:rPr lang="da-DK" sz="2800" b="1" dirty="0"/>
              <a:t>AFTL §§ 38a – 38 d – særligt kapitel om forbrugeraftaler:</a:t>
            </a:r>
          </a:p>
          <a:p>
            <a:pPr marL="266700" indent="-266700">
              <a:buFont typeface="Arial" pitchFamily="34" charset="0"/>
              <a:buChar char="•"/>
            </a:pPr>
            <a:r>
              <a:rPr lang="da-DK" sz="2800" dirty="0"/>
              <a:t>Ved tvivl om indholdet af en forbrugeraftale, tolkes aftalen til fordel for forbrugeren.</a:t>
            </a:r>
          </a:p>
          <a:p>
            <a:pPr marL="266700" indent="-266700">
              <a:buFont typeface="Arial" pitchFamily="34" charset="0"/>
              <a:buChar char="•"/>
            </a:pPr>
            <a:r>
              <a:rPr lang="da-DK" sz="2800" dirty="0"/>
              <a:t>Aftaler skal være udarbejdet på en klar og tydelig måde.</a:t>
            </a:r>
          </a:p>
          <a:p>
            <a:pPr marL="266700" indent="-266700">
              <a:buFont typeface="Arial" pitchFamily="34" charset="0"/>
              <a:buChar char="•"/>
            </a:pPr>
            <a:r>
              <a:rPr lang="da-DK" sz="2800" dirty="0"/>
              <a:t>AFTL § 36 – redelig handlemåde.</a:t>
            </a:r>
          </a:p>
        </p:txBody>
      </p:sp>
    </p:spTree>
    <p:extLst>
      <p:ext uri="{BB962C8B-B14F-4D97-AF65-F5344CB8AC3E}">
        <p14:creationId xmlns:p14="http://schemas.microsoft.com/office/powerpoint/2010/main" val="79968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171056"/>
            <a:ext cx="8244408" cy="646331"/>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5. Urimelige forbrugeraftaler</a:t>
            </a:r>
          </a:p>
        </p:txBody>
      </p:sp>
      <p:sp>
        <p:nvSpPr>
          <p:cNvPr id="3" name="Tekstboks 2"/>
          <p:cNvSpPr txBox="1"/>
          <p:nvPr/>
        </p:nvSpPr>
        <p:spPr>
          <a:xfrm>
            <a:off x="1115616" y="1412776"/>
            <a:ext cx="8172400" cy="2659190"/>
          </a:xfrm>
          <a:prstGeom prst="rect">
            <a:avLst/>
          </a:prstGeom>
          <a:noFill/>
        </p:spPr>
        <p:txBody>
          <a:bodyPr wrap="square" rtlCol="0">
            <a:spAutoFit/>
          </a:bodyPr>
          <a:lstStyle/>
          <a:p>
            <a:pPr marL="266700" indent="-266700">
              <a:lnSpc>
                <a:spcPct val="80000"/>
              </a:lnSpc>
            </a:pPr>
            <a:r>
              <a:rPr lang="da-DK" sz="2800" b="1" dirty="0"/>
              <a:t>Løbende tjenesteydelser/abonnementer</a:t>
            </a:r>
          </a:p>
          <a:p>
            <a:pPr>
              <a:lnSpc>
                <a:spcPct val="80000"/>
              </a:lnSpc>
            </a:pPr>
            <a:endParaRPr lang="da-DK" sz="2800" dirty="0" smtClean="0"/>
          </a:p>
          <a:p>
            <a:pPr>
              <a:lnSpc>
                <a:spcPct val="80000"/>
              </a:lnSpc>
            </a:pPr>
            <a:r>
              <a:rPr lang="da-DK" sz="2800" dirty="0" smtClean="0"/>
              <a:t>En </a:t>
            </a:r>
            <a:r>
              <a:rPr lang="da-DK" sz="2800" dirty="0"/>
              <a:t>forbruger kan opsige en aftale om løbende levering af varer eller tjenesteydelser med </a:t>
            </a:r>
            <a:r>
              <a:rPr lang="da-DK" sz="2800" b="1" dirty="0"/>
              <a:t>1 måneds varsel</a:t>
            </a:r>
            <a:r>
              <a:rPr lang="da-DK" sz="2800" dirty="0"/>
              <a:t> til udgangen af en måned, når der er gået 5 måneder efter aftalens indgåelse, jf. FBL § 28, stk. 1, fx abonnementslignende aftaler.</a:t>
            </a:r>
          </a:p>
          <a:p>
            <a:pPr marL="266700" indent="-266700">
              <a:buFont typeface="Arial" pitchFamily="34" charset="0"/>
              <a:buChar char="•"/>
            </a:pPr>
            <a:endParaRPr lang="da-DK" sz="1000" dirty="0"/>
          </a:p>
        </p:txBody>
      </p:sp>
    </p:spTree>
    <p:extLst>
      <p:ext uri="{BB962C8B-B14F-4D97-AF65-F5344CB8AC3E}">
        <p14:creationId xmlns:p14="http://schemas.microsoft.com/office/powerpoint/2010/main" val="385225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rgbClr val="7030A0"/>
                </a:solidFill>
                <a:latin typeface="+mj-lt"/>
                <a:cs typeface="Arial" pitchFamily="34" charset="0"/>
              </a:rPr>
              <a:t>1. Forbrugeraftaleloven (FBL)</a:t>
            </a:r>
          </a:p>
        </p:txBody>
      </p:sp>
      <p:sp>
        <p:nvSpPr>
          <p:cNvPr id="3" name="Tekstboks 2"/>
          <p:cNvSpPr txBox="1"/>
          <p:nvPr/>
        </p:nvSpPr>
        <p:spPr>
          <a:xfrm>
            <a:off x="1115616" y="1340768"/>
            <a:ext cx="8170682" cy="4832092"/>
          </a:xfrm>
          <a:prstGeom prst="rect">
            <a:avLst/>
          </a:prstGeom>
          <a:noFill/>
        </p:spPr>
        <p:txBody>
          <a:bodyPr wrap="square" rtlCol="0">
            <a:spAutoFit/>
          </a:bodyPr>
          <a:lstStyle/>
          <a:p>
            <a:r>
              <a:rPr lang="da-DK" sz="2800" b="1" dirty="0">
                <a:cs typeface="Arial" pitchFamily="34" charset="0"/>
              </a:rPr>
              <a:t>Lovens formål: </a:t>
            </a:r>
            <a:endParaRPr lang="da-DK" sz="2800" dirty="0">
              <a:cs typeface="Arial" pitchFamily="34" charset="0"/>
            </a:endParaRPr>
          </a:p>
          <a:p>
            <a:pPr marL="266700" indent="-266700">
              <a:buFont typeface="Arial" pitchFamily="34" charset="0"/>
              <a:buChar char="•"/>
            </a:pPr>
            <a:r>
              <a:rPr lang="da-DK" sz="2800" dirty="0">
                <a:cs typeface="Arial" pitchFamily="34" charset="0"/>
              </a:rPr>
              <a:t>Beskyttelsespræceptiv – loven kan ikke fraviges til skade for forbrugeren, FBL § 33.</a:t>
            </a:r>
          </a:p>
          <a:p>
            <a:pPr marL="266700" indent="-266700"/>
            <a:r>
              <a:rPr lang="da-DK" sz="2800" b="1" dirty="0">
                <a:cs typeface="Arial" pitchFamily="34" charset="0"/>
              </a:rPr>
              <a:t>Forbrugeraftale:</a:t>
            </a:r>
            <a:r>
              <a:rPr lang="da-DK" sz="2800" dirty="0">
                <a:cs typeface="Arial" pitchFamily="34" charset="0"/>
              </a:rPr>
              <a:t> </a:t>
            </a:r>
            <a:r>
              <a:rPr lang="da-DK" sz="2800" dirty="0"/>
              <a:t>Indgås mellem to parter, hvor den erhvervsdrivende indgår aftalen som led i sit erhverv, mens den anden part (forbrugeren) handler uden for sit erhverv, jf. FBL § 2, stk. 1.</a:t>
            </a:r>
          </a:p>
          <a:p>
            <a:pPr marL="266700" indent="-266700"/>
            <a:r>
              <a:rPr lang="da-DK" sz="2800" b="1" dirty="0">
                <a:cs typeface="Arial" pitchFamily="34" charset="0"/>
              </a:rPr>
              <a:t>Erhvervsdrivende formidlere</a:t>
            </a:r>
            <a:r>
              <a:rPr lang="da-DK" sz="2800" dirty="0">
                <a:cs typeface="Arial" pitchFamily="34" charset="0"/>
              </a:rPr>
              <a:t>: En erhvervsdrivende formidler, der skaber kontakt imellem private handlende, skal også overholde forbrugeraftaleloven – se sag om QXL (internet-auktionsudbyder), s. 114.</a:t>
            </a:r>
            <a:endParaRPr lang="da-DK" sz="2800" dirty="0"/>
          </a:p>
        </p:txBody>
      </p:sp>
    </p:spTree>
    <p:extLst>
      <p:ext uri="{BB962C8B-B14F-4D97-AF65-F5344CB8AC3E}">
        <p14:creationId xmlns:p14="http://schemas.microsoft.com/office/powerpoint/2010/main" val="256939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rgbClr val="7030A0"/>
                </a:solidFill>
                <a:latin typeface="+mj-lt"/>
                <a:cs typeface="Arial" pitchFamily="34" charset="0"/>
              </a:rPr>
              <a:t>1. Forbrugeraftaleloven (FBL)</a:t>
            </a:r>
          </a:p>
        </p:txBody>
      </p:sp>
      <p:sp>
        <p:nvSpPr>
          <p:cNvPr id="3" name="Tekstboks 2"/>
          <p:cNvSpPr txBox="1"/>
          <p:nvPr/>
        </p:nvSpPr>
        <p:spPr>
          <a:xfrm>
            <a:off x="1187624" y="1484784"/>
            <a:ext cx="8098674" cy="4247317"/>
          </a:xfrm>
          <a:prstGeom prst="rect">
            <a:avLst/>
          </a:prstGeom>
          <a:noFill/>
        </p:spPr>
        <p:txBody>
          <a:bodyPr wrap="square" rtlCol="0">
            <a:spAutoFit/>
          </a:bodyPr>
          <a:lstStyle/>
          <a:p>
            <a:pPr marL="177800" indent="-177800"/>
            <a:r>
              <a:rPr lang="da-DK" sz="3000" b="1" dirty="0">
                <a:cs typeface="Arial" pitchFamily="34" charset="0"/>
              </a:rPr>
              <a:t>Skærpede krav ved B2C </a:t>
            </a:r>
            <a:r>
              <a:rPr lang="da-DK" sz="3000" b="1" dirty="0" err="1">
                <a:cs typeface="Arial" pitchFamily="34" charset="0"/>
              </a:rPr>
              <a:t>ift</a:t>
            </a:r>
            <a:r>
              <a:rPr lang="da-DK" sz="3000" b="1" dirty="0">
                <a:cs typeface="Arial" pitchFamily="34" charset="0"/>
              </a:rPr>
              <a:t> B2B</a:t>
            </a:r>
            <a:r>
              <a:rPr lang="da-DK" sz="3000" dirty="0">
                <a:cs typeface="Arial" pitchFamily="34" charset="0"/>
              </a:rPr>
              <a:t>: Virksomheder, der handler med forbrugere, skal overholde forbrugeraftaleloven.</a:t>
            </a:r>
          </a:p>
          <a:p>
            <a:pPr marL="177800" indent="-177800"/>
            <a:r>
              <a:rPr lang="da-DK" sz="3000" b="1" dirty="0">
                <a:cs typeface="Arial" pitchFamily="34" charset="0"/>
              </a:rPr>
              <a:t>Bevisbyrde - aftaletype: </a:t>
            </a:r>
            <a:r>
              <a:rPr lang="da-DK" sz="3000" dirty="0">
                <a:cs typeface="Arial" pitchFamily="34" charset="0"/>
              </a:rPr>
              <a:t>Den erhvervsdrivende, som påstår aftalen ikke er en forbrugeraftale, har bevisbyrden, jf. FBL § 2, stk. 2.</a:t>
            </a:r>
          </a:p>
          <a:p>
            <a:pPr marL="177800" indent="-177800"/>
            <a:r>
              <a:rPr lang="da-DK" sz="3000" b="1" dirty="0">
                <a:cs typeface="Arial" pitchFamily="34" charset="0"/>
              </a:rPr>
              <a:t>Forbrugerombudsmanden(FOB): </a:t>
            </a:r>
            <a:r>
              <a:rPr lang="da-DK" sz="3000" dirty="0">
                <a:cs typeface="Arial" pitchFamily="34" charset="0"/>
              </a:rPr>
              <a:t>Særligt FOB fører tilsyn med at forbrugeraftaleloven overholdes – se </a:t>
            </a:r>
            <a:r>
              <a:rPr lang="da-DK" sz="3000" dirty="0">
                <a:cs typeface="Arial" pitchFamily="34" charset="0"/>
                <a:hlinkClick r:id="rId3"/>
              </a:rPr>
              <a:t>www.forbrug.dk</a:t>
            </a:r>
            <a:endParaRPr lang="da-DK" sz="3200" dirty="0">
              <a:cs typeface="Arial" pitchFamily="34" charset="0"/>
            </a:endParaRPr>
          </a:p>
        </p:txBody>
      </p:sp>
    </p:spTree>
    <p:extLst>
      <p:ext uri="{BB962C8B-B14F-4D97-AF65-F5344CB8AC3E}">
        <p14:creationId xmlns:p14="http://schemas.microsoft.com/office/powerpoint/2010/main" val="253205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89591" y="116632"/>
            <a:ext cx="8782049" cy="646331"/>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2. Forbud mod uanmodet henvendelse</a:t>
            </a:r>
          </a:p>
        </p:txBody>
      </p:sp>
      <p:sp>
        <p:nvSpPr>
          <p:cNvPr id="3" name="Tekstboks 2"/>
          <p:cNvSpPr txBox="1"/>
          <p:nvPr/>
        </p:nvSpPr>
        <p:spPr>
          <a:xfrm>
            <a:off x="1259632" y="1196752"/>
            <a:ext cx="8098674" cy="5122429"/>
          </a:xfrm>
          <a:prstGeom prst="rect">
            <a:avLst/>
          </a:prstGeom>
          <a:noFill/>
        </p:spPr>
        <p:txBody>
          <a:bodyPr wrap="square" rtlCol="0">
            <a:spAutoFit/>
          </a:bodyPr>
          <a:lstStyle/>
          <a:p>
            <a:pPr>
              <a:lnSpc>
                <a:spcPct val="80000"/>
              </a:lnSpc>
            </a:pPr>
            <a:r>
              <a:rPr lang="da-DK" sz="2800" b="1" dirty="0"/>
              <a:t>Forbud mod uanmodet telefonisk eller direkte  henvendelse </a:t>
            </a:r>
            <a:r>
              <a:rPr lang="da-DK" sz="2800" dirty="0"/>
              <a:t>til forbrugere på deres bopæl, arbejdsplads eller andre steder, hvor der ikke er almindelig adgang, fx skoler og foreninger, hvis henvendelsen fra virksomheden har til formål at opnå en aftale med forbrugeren, jf. FBL § 4, stk. 1.</a:t>
            </a:r>
          </a:p>
          <a:p>
            <a:pPr>
              <a:lnSpc>
                <a:spcPct val="80000"/>
              </a:lnSpc>
            </a:pPr>
            <a:endParaRPr lang="da-DK" sz="1400" b="1" dirty="0"/>
          </a:p>
          <a:p>
            <a:pPr>
              <a:lnSpc>
                <a:spcPct val="80000"/>
              </a:lnSpc>
            </a:pPr>
            <a:r>
              <a:rPr lang="da-DK" sz="2800" b="1" dirty="0"/>
              <a:t>Undtagelser: </a:t>
            </a:r>
            <a:r>
              <a:rPr lang="da-DK" sz="2800" dirty="0"/>
              <a:t>FBL § 4, Stk. 2 – henvendelse må gerne ske hvis det handler om:</a:t>
            </a:r>
          </a:p>
          <a:p>
            <a:pPr marL="266700" indent="-266700">
              <a:lnSpc>
                <a:spcPct val="80000"/>
              </a:lnSpc>
              <a:buFont typeface="Arial" pitchFamily="34" charset="0"/>
              <a:buChar char="•"/>
            </a:pPr>
            <a:r>
              <a:rPr lang="da-DK" sz="2600" dirty="0"/>
              <a:t>Bestilling af bøger,	</a:t>
            </a:r>
          </a:p>
          <a:p>
            <a:pPr marL="266700" indent="-266700">
              <a:lnSpc>
                <a:spcPct val="80000"/>
              </a:lnSpc>
              <a:buFont typeface="Arial" pitchFamily="34" charset="0"/>
              <a:buChar char="•"/>
            </a:pPr>
            <a:r>
              <a:rPr lang="da-DK" sz="2600" dirty="0"/>
              <a:t>Tegning af abonnement på aviser, ugeblade og tidsskrifter</a:t>
            </a:r>
          </a:p>
          <a:p>
            <a:pPr marL="266700" indent="-266700">
              <a:lnSpc>
                <a:spcPct val="80000"/>
              </a:lnSpc>
              <a:buFont typeface="Arial" pitchFamily="34" charset="0"/>
              <a:buChar char="•"/>
            </a:pPr>
            <a:r>
              <a:rPr lang="da-DK" sz="2600" dirty="0"/>
              <a:t>Formidling af forsikringsaftaler og	</a:t>
            </a:r>
          </a:p>
          <a:p>
            <a:pPr marL="266700" indent="-266700">
              <a:lnSpc>
                <a:spcPct val="80000"/>
              </a:lnSpc>
              <a:buFont typeface="Arial" pitchFamily="34" charset="0"/>
              <a:buChar char="•"/>
            </a:pPr>
            <a:r>
              <a:rPr lang="da-DK" sz="2600" dirty="0"/>
              <a:t>Tegning af abonnement, der omfatter redningstjeneste eller sygetransport.</a:t>
            </a:r>
          </a:p>
          <a:p>
            <a:pPr marL="266700" indent="-266700">
              <a:lnSpc>
                <a:spcPct val="80000"/>
              </a:lnSpc>
              <a:buFont typeface="Arial" pitchFamily="34" charset="0"/>
              <a:buChar char="•"/>
            </a:pPr>
            <a:endParaRPr lang="da-DK" sz="1400" dirty="0"/>
          </a:p>
        </p:txBody>
      </p:sp>
    </p:spTree>
    <p:extLst>
      <p:ext uri="{BB962C8B-B14F-4D97-AF65-F5344CB8AC3E}">
        <p14:creationId xmlns:p14="http://schemas.microsoft.com/office/powerpoint/2010/main" val="1993133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49983" y="0"/>
            <a:ext cx="8782049"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2. Forbud mod uanmodet henvendelse           ( telefonsalg)</a:t>
            </a:r>
          </a:p>
        </p:txBody>
      </p:sp>
      <p:sp>
        <p:nvSpPr>
          <p:cNvPr id="3" name="Tekstboks 2"/>
          <p:cNvSpPr txBox="1"/>
          <p:nvPr/>
        </p:nvSpPr>
        <p:spPr>
          <a:xfrm>
            <a:off x="1187624" y="1206972"/>
            <a:ext cx="8244408" cy="5404556"/>
          </a:xfrm>
          <a:prstGeom prst="rect">
            <a:avLst/>
          </a:prstGeom>
          <a:noFill/>
        </p:spPr>
        <p:txBody>
          <a:bodyPr wrap="square" rtlCol="0">
            <a:spAutoFit/>
          </a:bodyPr>
          <a:lstStyle/>
          <a:p>
            <a:pPr>
              <a:lnSpc>
                <a:spcPct val="80000"/>
              </a:lnSpc>
            </a:pPr>
            <a:r>
              <a:rPr lang="da-DK" sz="2600" dirty="0"/>
              <a:t>Ved henvendelser omfattet af FBL § 4, Stk. 2, bestilling af bøger, abonnementer på aviser mv. skal forbrugeren ved hvert opkald have </a:t>
            </a:r>
            <a:r>
              <a:rPr lang="da-DK" sz="2600" b="1" dirty="0"/>
              <a:t>oplysning om</a:t>
            </a:r>
            <a:r>
              <a:rPr lang="da-DK" sz="2600" dirty="0"/>
              <a:t>:</a:t>
            </a:r>
          </a:p>
          <a:p>
            <a:pPr>
              <a:lnSpc>
                <a:spcPct val="80000"/>
              </a:lnSpc>
            </a:pPr>
            <a:endParaRPr lang="da-DK" sz="1000" dirty="0"/>
          </a:p>
          <a:p>
            <a:pPr marL="266700" lvl="0" indent="-266700">
              <a:buFont typeface="Arial" pitchFamily="34" charset="0"/>
              <a:buChar char="•"/>
            </a:pPr>
            <a:r>
              <a:rPr lang="da-DK" sz="2400" dirty="0"/>
              <a:t>Den erhvervsdrivendes identitet,</a:t>
            </a:r>
          </a:p>
          <a:p>
            <a:pPr marL="266700" lvl="0" indent="-266700">
              <a:buFont typeface="Arial" pitchFamily="34" charset="0"/>
              <a:buChar char="•"/>
            </a:pPr>
            <a:r>
              <a:rPr lang="da-DK" sz="2400" dirty="0"/>
              <a:t>Navnet på den person, som forbrugeren er i kontakt med,</a:t>
            </a:r>
          </a:p>
          <a:p>
            <a:pPr marL="266700" lvl="0" indent="-266700">
              <a:buFont typeface="Arial" pitchFamily="34" charset="0"/>
              <a:buChar char="•"/>
            </a:pPr>
            <a:r>
              <a:rPr lang="da-DK" sz="2400" dirty="0"/>
              <a:t>Telefonsælgerens forbindelse til den erhvervsdrivende, og</a:t>
            </a:r>
          </a:p>
          <a:p>
            <a:pPr marL="266700" lvl="0" indent="-266700">
              <a:buFont typeface="Arial" pitchFamily="34" charset="0"/>
              <a:buChar char="•"/>
            </a:pPr>
            <a:r>
              <a:rPr lang="da-DK" sz="2400" dirty="0"/>
              <a:t>Det kommercielle formål med henvendelsen.</a:t>
            </a:r>
          </a:p>
          <a:p>
            <a:pPr marL="266700" lvl="0" indent="-266700">
              <a:buFont typeface="Arial" pitchFamily="34" charset="0"/>
              <a:buChar char="•"/>
            </a:pPr>
            <a:endParaRPr lang="da-DK" sz="1000" dirty="0"/>
          </a:p>
          <a:p>
            <a:pPr lvl="0"/>
            <a:r>
              <a:rPr lang="da-DK" sz="2600" dirty="0"/>
              <a:t>Virksomheden bør tjekke  </a:t>
            </a:r>
            <a:r>
              <a:rPr lang="da-DK" sz="2600" b="1" dirty="0"/>
              <a:t>Robinson-listen</a:t>
            </a:r>
            <a:r>
              <a:rPr lang="da-DK" sz="2600" dirty="0"/>
              <a:t> inden henvendelse</a:t>
            </a:r>
          </a:p>
          <a:p>
            <a:r>
              <a:rPr lang="da-DK" sz="2600" dirty="0"/>
              <a:t>Derudover gælder </a:t>
            </a:r>
            <a:r>
              <a:rPr lang="da-DK" sz="2600" b="1" dirty="0"/>
              <a:t>markedsføringslovens § 10, stk. 7</a:t>
            </a:r>
            <a:r>
              <a:rPr lang="da-DK" sz="2600" dirty="0"/>
              <a:t>: Den erhvervsdrivende skal ved den første henvendelse til forbrugeren, oplyse om retten til at frabede sig uanmodede henvendelser fra den erhvervsdrivende i fremtiden. </a:t>
            </a:r>
            <a:endParaRPr lang="da-DK" sz="2800" dirty="0"/>
          </a:p>
        </p:txBody>
      </p:sp>
    </p:spTree>
    <p:extLst>
      <p:ext uri="{BB962C8B-B14F-4D97-AF65-F5344CB8AC3E}">
        <p14:creationId xmlns:p14="http://schemas.microsoft.com/office/powerpoint/2010/main" val="103244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48265" y="-99392"/>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2. Forbud mod uanmodet henvendelse</a:t>
            </a:r>
          </a:p>
        </p:txBody>
      </p:sp>
      <p:sp>
        <p:nvSpPr>
          <p:cNvPr id="3" name="Tekstboks 2"/>
          <p:cNvSpPr txBox="1"/>
          <p:nvPr/>
        </p:nvSpPr>
        <p:spPr>
          <a:xfrm>
            <a:off x="1187624" y="1200329"/>
            <a:ext cx="8242690" cy="5226046"/>
          </a:xfrm>
          <a:prstGeom prst="rect">
            <a:avLst/>
          </a:prstGeom>
          <a:noFill/>
        </p:spPr>
        <p:txBody>
          <a:bodyPr wrap="square" rtlCol="0">
            <a:spAutoFit/>
          </a:bodyPr>
          <a:lstStyle/>
          <a:p>
            <a:pPr marL="177800" indent="-177800">
              <a:lnSpc>
                <a:spcPct val="80000"/>
              </a:lnSpc>
            </a:pPr>
            <a:r>
              <a:rPr lang="da-DK" sz="3200" b="1" dirty="0"/>
              <a:t>Henvendelse må gerne ske:</a:t>
            </a:r>
          </a:p>
          <a:p>
            <a:pPr marL="266700" lvl="0" indent="-266700">
              <a:buFont typeface="Arial" pitchFamily="34" charset="0"/>
              <a:buChar char="•"/>
            </a:pPr>
            <a:r>
              <a:rPr lang="da-DK" sz="2800" dirty="0"/>
              <a:t>På offentlige steder, hvortil der er almindelig adgang, fx gader, veje, pladser og andre steder som fx togstationer og restauranter.</a:t>
            </a:r>
          </a:p>
          <a:p>
            <a:pPr marL="266700" lvl="0" indent="-266700">
              <a:buFont typeface="Arial" pitchFamily="34" charset="0"/>
              <a:buChar char="•"/>
            </a:pPr>
            <a:r>
              <a:rPr lang="da-DK" sz="2800" dirty="0"/>
              <a:t>Til virksomheder og offentlige institutioner, hvis henvendelse vedrører tilbud om bestilling af varer og ydelser, der anvendes i virksomheden/institutionen.</a:t>
            </a:r>
          </a:p>
          <a:p>
            <a:pPr marL="266700" lvl="0" indent="-266700">
              <a:buFont typeface="Arial" pitchFamily="34" charset="0"/>
              <a:buChar char="•"/>
            </a:pPr>
            <a:r>
              <a:rPr lang="da-DK" sz="2800" dirty="0"/>
              <a:t>På bopælen, hvis det ikke har med erhvervsmæssigt salg at gøre, fx henvendelser vedrørende religion, indsamlinger til velgørende formål, salg af lodsedler, spørgsmål i forbindelse med markedsundersøgelser mv.</a:t>
            </a:r>
          </a:p>
        </p:txBody>
      </p:sp>
    </p:spTree>
    <p:extLst>
      <p:ext uri="{BB962C8B-B14F-4D97-AF65-F5344CB8AC3E}">
        <p14:creationId xmlns:p14="http://schemas.microsoft.com/office/powerpoint/2010/main" val="143072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93908" y="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2. Forbud mod uanmodet henvendelse</a:t>
            </a:r>
          </a:p>
        </p:txBody>
      </p:sp>
      <p:sp>
        <p:nvSpPr>
          <p:cNvPr id="3" name="Tekstboks 2"/>
          <p:cNvSpPr txBox="1"/>
          <p:nvPr/>
        </p:nvSpPr>
        <p:spPr>
          <a:xfrm>
            <a:off x="1205275" y="1628800"/>
            <a:ext cx="8170682" cy="4786951"/>
          </a:xfrm>
          <a:prstGeom prst="rect">
            <a:avLst/>
          </a:prstGeom>
          <a:noFill/>
        </p:spPr>
        <p:txBody>
          <a:bodyPr wrap="square" rtlCol="0">
            <a:spAutoFit/>
          </a:bodyPr>
          <a:lstStyle/>
          <a:p>
            <a:pPr marL="177800" indent="-177800">
              <a:lnSpc>
                <a:spcPct val="80000"/>
              </a:lnSpc>
            </a:pPr>
            <a:r>
              <a:rPr lang="da-DK" sz="3200" b="1" dirty="0"/>
              <a:t>Aftalen er ugyldig: </a:t>
            </a:r>
            <a:r>
              <a:rPr lang="da-DK" sz="3200" dirty="0"/>
              <a:t>Aftaler indgået i strid med FBL § 4 er ugyldig, jf. FBL § 5. </a:t>
            </a:r>
          </a:p>
          <a:p>
            <a:pPr marL="177800" indent="-177800">
              <a:lnSpc>
                <a:spcPct val="80000"/>
              </a:lnSpc>
            </a:pPr>
            <a:endParaRPr lang="da-DK" sz="1400" b="1" dirty="0">
              <a:cs typeface="Arial" pitchFamily="34" charset="0"/>
            </a:endParaRPr>
          </a:p>
          <a:p>
            <a:pPr marL="177800" indent="-177800">
              <a:lnSpc>
                <a:spcPct val="80000"/>
              </a:lnSpc>
            </a:pPr>
            <a:r>
              <a:rPr lang="da-DK" sz="3200" b="1" dirty="0">
                <a:cs typeface="Arial" pitchFamily="34" charset="0"/>
              </a:rPr>
              <a:t>Bødestraf:</a:t>
            </a:r>
            <a:r>
              <a:rPr lang="da-DK" sz="3200" dirty="0">
                <a:cs typeface="Arial" pitchFamily="34" charset="0"/>
              </a:rPr>
              <a:t> Det kan være forbundet med bødestraf, for virksomheden, at handle i strid med forbrugeraftaleloven, jf. FBL § 34 - </a:t>
            </a:r>
            <a:r>
              <a:rPr lang="da-DK" sz="3200" dirty="0"/>
              <a:t>se H&amp;M sag om opringninger på mobiltelefoner.</a:t>
            </a:r>
          </a:p>
          <a:p>
            <a:pPr marL="177800" indent="-177800">
              <a:lnSpc>
                <a:spcPct val="80000"/>
              </a:lnSpc>
            </a:pPr>
            <a:endParaRPr lang="da-DK" sz="1400" b="1" dirty="0"/>
          </a:p>
          <a:p>
            <a:pPr marL="177800" indent="-177800">
              <a:lnSpc>
                <a:spcPct val="80000"/>
              </a:lnSpc>
            </a:pPr>
            <a:r>
              <a:rPr lang="da-DK" sz="3200" b="1" dirty="0"/>
              <a:t>Robinson-listen:</a:t>
            </a:r>
            <a:r>
              <a:rPr lang="da-DK" sz="3200" dirty="0"/>
              <a:t> En forbrugers tilmelding til Robinson-listen skal forhindre henvendelser fra virksomheder om produkter omfattet af FBL § 4, stk. 2. Overtrædelse straffes med bøde.</a:t>
            </a:r>
          </a:p>
        </p:txBody>
      </p:sp>
    </p:spTree>
    <p:extLst>
      <p:ext uri="{BB962C8B-B14F-4D97-AF65-F5344CB8AC3E}">
        <p14:creationId xmlns:p14="http://schemas.microsoft.com/office/powerpoint/2010/main" val="19465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12984" y="-171400"/>
            <a:ext cx="8782049"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3. Forbud mod negativ aftalebinding</a:t>
            </a:r>
          </a:p>
        </p:txBody>
      </p:sp>
      <p:sp>
        <p:nvSpPr>
          <p:cNvPr id="3" name="Tekstboks 2"/>
          <p:cNvSpPr txBox="1"/>
          <p:nvPr/>
        </p:nvSpPr>
        <p:spPr>
          <a:xfrm>
            <a:off x="1124351" y="1032607"/>
            <a:ext cx="8170682" cy="5238357"/>
          </a:xfrm>
          <a:prstGeom prst="rect">
            <a:avLst/>
          </a:prstGeom>
          <a:noFill/>
        </p:spPr>
        <p:txBody>
          <a:bodyPr wrap="square" rtlCol="0">
            <a:spAutoFit/>
          </a:bodyPr>
          <a:lstStyle/>
          <a:p>
            <a:pPr marL="266700" indent="-266700">
              <a:lnSpc>
                <a:spcPct val="80000"/>
              </a:lnSpc>
              <a:buFont typeface="Arial" pitchFamily="34" charset="0"/>
              <a:buChar char="•"/>
            </a:pPr>
            <a:r>
              <a:rPr lang="da-DK" sz="2900" dirty="0"/>
              <a:t>En forbruger kan som udgangspunkt ikke blive bundet ved sin </a:t>
            </a:r>
            <a:r>
              <a:rPr lang="da-DK" sz="2900" b="1" dirty="0"/>
              <a:t>passivitet</a:t>
            </a:r>
            <a:r>
              <a:rPr lang="da-DK" sz="2900" dirty="0"/>
              <a:t>.</a:t>
            </a:r>
          </a:p>
          <a:p>
            <a:pPr marL="723900" lvl="2" indent="-266700">
              <a:lnSpc>
                <a:spcPct val="80000"/>
              </a:lnSpc>
              <a:buFont typeface="Arial" pitchFamily="34" charset="0"/>
              <a:buChar char="•"/>
            </a:pPr>
            <a:r>
              <a:rPr lang="da-DK" sz="2900" dirty="0"/>
              <a:t>Ses særligt inden for TV/</a:t>
            </a:r>
            <a:r>
              <a:rPr lang="da-DK" sz="2900" dirty="0" err="1"/>
              <a:t>sattelitaftaler</a:t>
            </a:r>
            <a:r>
              <a:rPr lang="da-DK" sz="2900" dirty="0"/>
              <a:t>, IT/internetforbindelser, avis- og blad abonnementer</a:t>
            </a:r>
          </a:p>
          <a:p>
            <a:pPr marL="723900" lvl="2" indent="-266700">
              <a:lnSpc>
                <a:spcPct val="80000"/>
              </a:lnSpc>
              <a:buFont typeface="Arial" pitchFamily="34" charset="0"/>
              <a:buChar char="•"/>
            </a:pPr>
            <a:endParaRPr lang="da-DK" sz="1200" dirty="0"/>
          </a:p>
          <a:p>
            <a:pPr marL="266700" indent="-266700">
              <a:lnSpc>
                <a:spcPct val="80000"/>
              </a:lnSpc>
              <a:buFont typeface="Arial" pitchFamily="34" charset="0"/>
              <a:buChar char="•"/>
            </a:pPr>
            <a:r>
              <a:rPr lang="da-DK" sz="2900" dirty="0"/>
              <a:t>Hvis en forbruger modtager en vare fra en </a:t>
            </a:r>
            <a:r>
              <a:rPr lang="da-DK" sz="2900" dirty="0" err="1"/>
              <a:t>virksom-hed</a:t>
            </a:r>
            <a:r>
              <a:rPr lang="da-DK" sz="2900" dirty="0"/>
              <a:t>, som han </a:t>
            </a:r>
            <a:r>
              <a:rPr lang="da-DK" sz="2900" b="1" dirty="0"/>
              <a:t>ikke har bestilt</a:t>
            </a:r>
            <a:r>
              <a:rPr lang="da-DK" sz="2900" dirty="0"/>
              <a:t>, og det ikke skyldes en fejl, kan forbrugeren beholde varen uden at skulle betale.</a:t>
            </a:r>
          </a:p>
          <a:p>
            <a:pPr marL="266700" indent="-266700">
              <a:lnSpc>
                <a:spcPct val="80000"/>
              </a:lnSpc>
              <a:buFont typeface="Arial" pitchFamily="34" charset="0"/>
              <a:buChar char="•"/>
            </a:pPr>
            <a:r>
              <a:rPr lang="da-DK" sz="2900" dirty="0"/>
              <a:t>Det samme gælder for tjenesteydelser/arbejde som en erhvervsdrivende udfører, uden at forbrugeren har bedt om det.</a:t>
            </a:r>
          </a:p>
          <a:p>
            <a:pPr marL="266700" indent="-266700">
              <a:lnSpc>
                <a:spcPct val="80000"/>
              </a:lnSpc>
              <a:buFont typeface="Arial" pitchFamily="34" charset="0"/>
              <a:buChar char="•"/>
            </a:pPr>
            <a:r>
              <a:rPr lang="da-DK" sz="2900" dirty="0"/>
              <a:t>Området er tæt forbundet med princippet om </a:t>
            </a:r>
            <a:r>
              <a:rPr lang="da-DK" sz="2900" b="1" dirty="0"/>
              <a:t>god markedsføringsskik</a:t>
            </a:r>
            <a:r>
              <a:rPr lang="da-DK" sz="2900" dirty="0"/>
              <a:t> og </a:t>
            </a:r>
            <a:r>
              <a:rPr lang="da-DK" sz="2900" b="1" dirty="0"/>
              <a:t>god erhvervsskik</a:t>
            </a:r>
          </a:p>
        </p:txBody>
      </p:sp>
    </p:spTree>
    <p:extLst>
      <p:ext uri="{BB962C8B-B14F-4D97-AF65-F5344CB8AC3E}">
        <p14:creationId xmlns:p14="http://schemas.microsoft.com/office/powerpoint/2010/main" val="2160090068"/>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90B897-330B-4D62-9DE2-DC7BE26CB364}">
  <ds:schemaRefs>
    <ds:schemaRef ds:uri="http://schemas.microsoft.com/sharepoint/v3/contenttype/forms"/>
  </ds:schemaRefs>
</ds:datastoreItem>
</file>

<file path=customXml/itemProps2.xml><?xml version="1.0" encoding="utf-8"?>
<ds:datastoreItem xmlns:ds="http://schemas.openxmlformats.org/officeDocument/2006/customXml" ds:itemID="{178678A2-E90C-429F-B5AC-406BCE4E40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B5604F-0D89-4D03-9AF1-C939C022D5F6}">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7dfbcde-d029-4ed8-a18a-8747d0f0560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1164</TotalTime>
  <Words>1883</Words>
  <Application>Microsoft Office PowerPoint</Application>
  <PresentationFormat>On-screen Show (4:3)</PresentationFormat>
  <Paragraphs>192</Paragraphs>
  <Slides>25</Slides>
  <Notes>25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Kontortema</vt:lpstr>
      <vt:lpstr>Brugerdefineret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Inge Kramer</cp:lastModifiedBy>
  <cp:revision>36</cp:revision>
  <dcterms:created xsi:type="dcterms:W3CDTF">2015-07-14T11:20:10Z</dcterms:created>
  <dcterms:modified xsi:type="dcterms:W3CDTF">2020-08-22T14:07:28Z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