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0"/>
  </p:notesMasterIdLst>
  <p:sldIdLst>
    <p:sldId id="266" r:id="rId3"/>
    <p:sldId id="268" r:id="rId4"/>
    <p:sldId id="258" r:id="rId5"/>
    <p:sldId id="259" r:id="rId6"/>
    <p:sldId id="276" r:id="rId7"/>
    <p:sldId id="260" r:id="rId8"/>
    <p:sldId id="277" r:id="rId9"/>
    <p:sldId id="278" r:id="rId10"/>
    <p:sldId id="280" r:id="rId11"/>
    <p:sldId id="261" r:id="rId12"/>
    <p:sldId id="279" r:id="rId13"/>
    <p:sldId id="262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23D26-D081-45CE-AB10-D746F1959CC3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1864D-3EB7-461C-B7D9-5EDD84634F8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217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329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470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6186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886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0319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2939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12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101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293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066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1630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47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780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705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015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638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8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8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Persondata og bekæmpelse af hvidvask og terrorfinansiering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97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196752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Persondataforordningen </a:t>
            </a:r>
            <a:r>
              <a:rPr lang="da-DK" sz="2800" dirty="0"/>
              <a:t>giver </a:t>
            </a:r>
            <a:r>
              <a:rPr lang="da-DK" sz="2800" b="1" dirty="0"/>
              <a:t>den registrerede en række rettigheder</a:t>
            </a:r>
            <a:r>
              <a:rPr lang="da-DK" sz="2800" dirty="0"/>
              <a:t>, herunder</a:t>
            </a:r>
            <a:r>
              <a:rPr lang="da-DK" sz="2800" dirty="0" smtClean="0"/>
              <a:t>:</a:t>
            </a:r>
          </a:p>
          <a:p>
            <a:endParaRPr lang="da-DK" sz="2800" dirty="0"/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indsigt i de oplysninger, der behandles om den </a:t>
            </a:r>
            <a:r>
              <a:rPr lang="da-DK" sz="2800" dirty="0" smtClean="0"/>
              <a:t>registrerede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800" dirty="0" smtClean="0"/>
              <a:t>Ret til at få udleveret personoplysninger på et maskinlæsbart format (fx en fil eller et usb-stik)</a:t>
            </a:r>
            <a:endParaRPr lang="da-DK" sz="2800" dirty="0"/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at </a:t>
            </a:r>
            <a:r>
              <a:rPr lang="da-DK" sz="2800" dirty="0" smtClean="0"/>
              <a:t>gøre indsigelse mod behandling af personoplysninger</a:t>
            </a:r>
            <a:endParaRPr lang="da-DK" sz="2800" dirty="0"/>
          </a:p>
          <a:p>
            <a:pPr marL="342900" lvl="0" indent="-342900">
              <a:buFont typeface="Arial" charset="0"/>
              <a:buChar char="•"/>
            </a:pPr>
            <a:r>
              <a:rPr lang="da-DK" sz="2800" dirty="0"/>
              <a:t>Ret til at få slettet eller rettet urigtige oplysninger</a:t>
            </a:r>
            <a:r>
              <a:rPr lang="da-DK" sz="2800" dirty="0" smtClean="0"/>
              <a:t>.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4637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196752"/>
            <a:ext cx="77768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Det er Datatilsynet, som påser at virksomhederne overholder reglerne i persondataforordningen. Derudover udsteder Datatilsynet retningslinjer og anbefalinger for behandling og beskyttelse af persondata. </a:t>
            </a:r>
          </a:p>
          <a:p>
            <a:pPr lvl="0"/>
            <a:endParaRPr lang="da-DK" sz="1400" dirty="0" smtClean="0"/>
          </a:p>
          <a:p>
            <a:r>
              <a:rPr lang="da-DK" sz="2400" dirty="0"/>
              <a:t>Hvis persondataforordningens regler overtrædes, kan virksomheden blive </a:t>
            </a:r>
            <a:r>
              <a:rPr lang="da-DK" sz="2400" b="1" dirty="0"/>
              <a:t>straffet</a:t>
            </a:r>
            <a:r>
              <a:rPr lang="da-DK" sz="2400" dirty="0"/>
              <a:t> med </a:t>
            </a:r>
            <a:r>
              <a:rPr lang="da-DK" sz="2400" dirty="0" smtClean="0"/>
              <a:t>meget </a:t>
            </a:r>
            <a:r>
              <a:rPr lang="da-DK" sz="2400" dirty="0"/>
              <a:t>store </a:t>
            </a:r>
            <a:r>
              <a:rPr lang="da-DK" sz="2400" b="1" dirty="0"/>
              <a:t>administrative bøder</a:t>
            </a:r>
            <a:r>
              <a:rPr lang="da-DK" sz="2400" dirty="0"/>
              <a:t>. </a:t>
            </a:r>
            <a:endParaRPr lang="da-DK" sz="2400" dirty="0" smtClean="0"/>
          </a:p>
          <a:p>
            <a:endParaRPr lang="da-DK" sz="1400" dirty="0"/>
          </a:p>
          <a:p>
            <a:r>
              <a:rPr lang="da-DK" sz="2400" dirty="0" smtClean="0"/>
              <a:t>Overtrædelser kan medføre </a:t>
            </a:r>
            <a:r>
              <a:rPr lang="da-DK" sz="2400" dirty="0"/>
              <a:t>bøder på op til 20.000.000 EUR, eller hvis det drejer sig om en virksomhed, med op til 4% af virksomhedens samlede globale omsætning i det forudgående regnskabsår, hvis dette beløb er højere end 20.000.000 EUR.</a:t>
            </a:r>
          </a:p>
          <a:p>
            <a:pPr lvl="0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-243408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475656" y="1290962"/>
            <a:ext cx="74888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Hvidvaskloven </a:t>
            </a:r>
            <a:r>
              <a:rPr lang="da-DK" sz="2400" dirty="0"/>
              <a:t>er et regelsæt, som skal sikre, at de virksomheder, som er omfattet af loven, kender deres kunder og de transaktioner, som de foretager. </a:t>
            </a:r>
          </a:p>
          <a:p>
            <a:endParaRPr lang="da-DK" sz="2400" dirty="0" smtClean="0"/>
          </a:p>
          <a:p>
            <a:r>
              <a:rPr lang="da-DK" sz="2400" dirty="0" smtClean="0"/>
              <a:t>Ved mistanke </a:t>
            </a:r>
            <a:r>
              <a:rPr lang="da-DK" sz="2400" dirty="0"/>
              <a:t>om at en kunde er i gang med at hvidvaske penge eller finansiere terrorisme, er virksomheden forpligtet til at indberette denne mistanke til </a:t>
            </a:r>
            <a:r>
              <a:rPr lang="da-DK" sz="2400" b="1" dirty="0"/>
              <a:t>Statsadvokaten for Særlig Økonomisk og International Kriminalitet (SØIK)</a:t>
            </a:r>
            <a:r>
              <a:rPr lang="da-DK" sz="2400" dirty="0"/>
              <a:t>. </a:t>
            </a:r>
            <a:endParaRPr lang="da-DK" sz="2400" dirty="0" smtClean="0"/>
          </a:p>
          <a:p>
            <a:endParaRPr lang="da-DK" sz="2400" dirty="0"/>
          </a:p>
          <a:p>
            <a:r>
              <a:rPr lang="da-DK" sz="2400" b="1" dirty="0" smtClean="0"/>
              <a:t>Finanstilsynet</a:t>
            </a:r>
            <a:r>
              <a:rPr lang="da-DK" sz="2400" dirty="0" smtClean="0"/>
              <a:t> fører tilsyn med de finansielle virksomheder og kontrollerer, at virksomhederne overholder hvidvasklovens regler.</a:t>
            </a:r>
            <a:endParaRPr lang="da-DK" sz="2400" dirty="0"/>
          </a:p>
          <a:p>
            <a:endParaRPr lang="da-DK" sz="2200" dirty="0" smtClean="0"/>
          </a:p>
        </p:txBody>
      </p:sp>
    </p:spTree>
    <p:extLst>
      <p:ext uri="{BB962C8B-B14F-4D97-AF65-F5344CB8AC3E}">
        <p14:creationId xmlns:p14="http://schemas.microsoft.com/office/powerpoint/2010/main" val="33575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Definition af begrebet ”hvidvask”:</a:t>
            </a:r>
          </a:p>
          <a:p>
            <a:pPr lvl="0"/>
            <a:r>
              <a:rPr lang="da-DK" sz="2400" dirty="0" smtClean="0"/>
              <a:t>Hvidvask </a:t>
            </a:r>
            <a:r>
              <a:rPr lang="da-DK" sz="2400" dirty="0"/>
              <a:t>er uberettiget at modtage eller skaffe sig eller andre del i økonomisk udbytte eller midler, der er opnået ved en strafbar lovovertrædelse.</a:t>
            </a:r>
          </a:p>
          <a:p>
            <a:r>
              <a:rPr lang="da-DK" sz="2400" dirty="0"/>
              <a:t> </a:t>
            </a:r>
          </a:p>
          <a:p>
            <a:pPr lvl="0"/>
            <a:r>
              <a:rPr lang="da-DK" sz="2400" dirty="0"/>
              <a:t>Hvidvask er også uberettiget at skjule, opbevare, transportere, hjælpe til afhændelse eller på anden måde efterfølgende virke til at sikre det økonomiske udbytte eller midlerne fra en strafbar lovovertrædelse.</a:t>
            </a:r>
          </a:p>
          <a:p>
            <a:r>
              <a:rPr lang="da-DK" sz="2400" dirty="0"/>
              <a:t> </a:t>
            </a:r>
          </a:p>
          <a:p>
            <a:r>
              <a:rPr lang="da-DK" sz="2400" dirty="0"/>
              <a:t>Den strafbare lovovertrædelse kan eksempelvis være narkohandel, menneskesmugling, våbensmugling, røveri, skattesvindel og bedrageri. </a:t>
            </a:r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236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Hvilke person og virksomheder er omfattet af hvidvaskloven?</a:t>
            </a:r>
          </a:p>
          <a:p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Finansielle </a:t>
            </a:r>
            <a:r>
              <a:rPr lang="da-DK" sz="2000" dirty="0"/>
              <a:t>virksomheder, herunder pengeinstitutter, realkreditinstitutter, fondsmæglerselskaber, pensionskasser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Advokater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Revisorer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Ejendomsmægler og ejendomsmæglervirksomheder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Virksomheder, der eksempelvis har til formål at oprette selskaber, administrere eller forvalte selskaber og fonde samt udøvelse af lignende aktiviteter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Valutavekslingsvirksomheder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Spiludbydere</a:t>
            </a:r>
          </a:p>
          <a:p>
            <a:pPr lvl="0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16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 smtClean="0"/>
              <a:t>Hvidvaskloven stiller krav om, at virksomheder, der får nye kunder, gennemfører kundekendskabsprocedurer (KYC). Procedurerne i en finansiel virksomhed består blandt andet af:</a:t>
            </a:r>
          </a:p>
          <a:p>
            <a:pPr lvl="0"/>
            <a:endParaRPr lang="da-DK" sz="2800" dirty="0"/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Identificering og legitimering af kunden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Vurdering af formål med og omfang af det kommende kundeforhold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Risikovurdering af kunden</a:t>
            </a:r>
          </a:p>
          <a:p>
            <a:pPr lvl="0"/>
            <a:endParaRPr lang="da-DK" sz="2800" dirty="0"/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33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 smtClean="0"/>
              <a:t>For eksisterende kunder, skal oplysninger om kunderne løbende ajourføres.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 smtClean="0"/>
              <a:t>Det kan ske en gang årligt eller ved relevante ændringer i kundens forhold.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 smtClean="0"/>
              <a:t>Virksomhederne har pligt til at opbevare den dokumentation, som de har indsamlet om kunderne i mindst 5 år efter kundeforholdets ophør.</a:t>
            </a:r>
            <a:endParaRPr lang="da-DK" sz="2800" dirty="0"/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2250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50220"/>
            <a:ext cx="7704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800" dirty="0" smtClean="0"/>
              <a:t>Andre forpligtelser, som finansielle virksomheder skal overholde:</a:t>
            </a:r>
          </a:p>
          <a:p>
            <a:pPr lvl="0"/>
            <a:endParaRPr lang="da-DK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Løbende overvågning af kunderne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dirty="0" smtClean="0"/>
              <a:t>Skal sikre at kundens transaktioner er i overensstemmelse med de oplysninger, som kunden oprindelig gav virksomheden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Undersøgelsespligt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1600" dirty="0" smtClean="0"/>
              <a:t>Hvis virksomheder konstaterer usædvanlige transaktioner, har virksomheden en pligt til at undersøge transaktionerne nærmere, evt. ved at kontakte kunden og bede om yderligere oplysninger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Underretningspligt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1600" dirty="0" smtClean="0"/>
              <a:t>Kan en mistanke ikke afkræftes, har virksomheden en forpligtelse til at underrette SØIK</a:t>
            </a:r>
          </a:p>
          <a:p>
            <a:pPr lvl="0"/>
            <a:endParaRPr lang="da-DK" sz="2800" dirty="0"/>
          </a:p>
          <a:p>
            <a:pPr lvl="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77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cs typeface="Arial" pitchFamily="34" charset="0"/>
              </a:rPr>
              <a:t>Persondata og bekæmpelse af hvidvask og terrorfinansiering</a:t>
            </a:r>
            <a:endParaRPr lang="da-DK" sz="3200" dirty="0"/>
          </a:p>
        </p:txBody>
      </p:sp>
      <p:sp>
        <p:nvSpPr>
          <p:cNvPr id="3" name="Tekstboks 2"/>
          <p:cNvSpPr txBox="1"/>
          <p:nvPr/>
        </p:nvSpPr>
        <p:spPr>
          <a:xfrm>
            <a:off x="1187624" y="1844824"/>
            <a:ext cx="81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I kapitel 8 gennemgås følgende emner:</a:t>
            </a:r>
          </a:p>
          <a:p>
            <a:endParaRPr lang="da-DK" sz="2800" dirty="0"/>
          </a:p>
          <a:p>
            <a:pPr marL="457200" indent="-457200">
              <a:buFont typeface="+mj-lt"/>
              <a:buAutoNum type="arabicParenR"/>
            </a:pPr>
            <a:r>
              <a:rPr lang="da-DK" sz="2800" dirty="0" smtClean="0"/>
              <a:t>Behandling af persondata</a:t>
            </a:r>
          </a:p>
          <a:p>
            <a:pPr marL="457200" indent="-457200">
              <a:buFont typeface="+mj-lt"/>
              <a:buAutoNum type="arabicParenR"/>
            </a:pPr>
            <a:r>
              <a:rPr lang="da-DK" sz="2800" dirty="0" smtClean="0"/>
              <a:t>Bekæmpelse af hvidvask og terrorfinansiering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340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268760"/>
            <a:ext cx="81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Når en virksomhed behandler </a:t>
            </a:r>
            <a:r>
              <a:rPr lang="da-DK" sz="2400" b="1" dirty="0"/>
              <a:t>personoplysninger</a:t>
            </a:r>
            <a:r>
              <a:rPr lang="da-DK" sz="2400" dirty="0"/>
              <a:t> </a:t>
            </a:r>
            <a:r>
              <a:rPr lang="da-DK" sz="2400" dirty="0" smtClean="0"/>
              <a:t>er den underlagt reglerne </a:t>
            </a:r>
            <a:r>
              <a:rPr lang="da-DK" sz="2400" dirty="0"/>
              <a:t>i </a:t>
            </a:r>
            <a:r>
              <a:rPr lang="da-DK" sz="2400" b="1" dirty="0" smtClean="0"/>
              <a:t>persondataforordningen. </a:t>
            </a:r>
          </a:p>
          <a:p>
            <a:endParaRPr lang="da-DK" sz="2400" b="1" dirty="0"/>
          </a:p>
          <a:p>
            <a:r>
              <a:rPr lang="da-DK" sz="2400" dirty="0"/>
              <a:t>Persondataforordningen er en EU-forordning (General Data </a:t>
            </a:r>
            <a:r>
              <a:rPr lang="da-DK" sz="2400" dirty="0" err="1"/>
              <a:t>Protection</a:t>
            </a:r>
            <a:r>
              <a:rPr lang="da-DK" sz="2400" dirty="0"/>
              <a:t> </a:t>
            </a:r>
            <a:r>
              <a:rPr lang="da-DK" sz="2400" dirty="0" err="1"/>
              <a:t>Regulation</a:t>
            </a:r>
            <a:r>
              <a:rPr lang="da-DK" sz="2400" dirty="0" smtClean="0"/>
              <a:t>), som har direkte virkning i Danmark.</a:t>
            </a:r>
          </a:p>
          <a:p>
            <a:endParaRPr lang="da-DK" sz="2400" dirty="0"/>
          </a:p>
          <a:p>
            <a:r>
              <a:rPr lang="da-DK" sz="2400" dirty="0" smtClean="0"/>
              <a:t>Persondataforordningen pålægger virksomhederne en række forpligtelser, når de behandler personoplysninger.</a:t>
            </a:r>
          </a:p>
          <a:p>
            <a:endParaRPr lang="da-DK" sz="2400" dirty="0"/>
          </a:p>
          <a:p>
            <a:r>
              <a:rPr lang="da-DK" sz="2400" dirty="0" smtClean="0"/>
              <a:t>Omvendt får den, der behandles oplysninger om (</a:t>
            </a:r>
            <a:r>
              <a:rPr lang="da-DK" sz="2400" b="1" dirty="0" smtClean="0"/>
              <a:t>den</a:t>
            </a:r>
            <a:r>
              <a:rPr lang="da-DK" sz="2400" dirty="0" smtClean="0"/>
              <a:t> </a:t>
            </a:r>
            <a:r>
              <a:rPr lang="da-DK" sz="2400" b="1" dirty="0" smtClean="0"/>
              <a:t>registrerede</a:t>
            </a:r>
            <a:r>
              <a:rPr lang="da-DK" sz="2400" dirty="0" smtClean="0"/>
              <a:t>) en række rettigheder.</a:t>
            </a:r>
          </a:p>
          <a:p>
            <a:endParaRPr lang="da-DK" sz="2400" dirty="0"/>
          </a:p>
          <a:p>
            <a:endParaRPr lang="da-DK" sz="2400" dirty="0"/>
          </a:p>
          <a:p>
            <a:pPr marL="342900" indent="-342900">
              <a:buFont typeface="Arial" charset="0"/>
              <a:buChar char="•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128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1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908720"/>
            <a:ext cx="817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400" dirty="0" smtClean="0"/>
          </a:p>
          <a:p>
            <a:r>
              <a:rPr lang="da-DK" sz="3200" b="1" dirty="0" smtClean="0"/>
              <a:t>Følgende oplysninger er omfattet af persondataforordningen:</a:t>
            </a:r>
          </a:p>
          <a:p>
            <a:endParaRPr lang="da-DK" sz="1600" dirty="0"/>
          </a:p>
          <a:p>
            <a:r>
              <a:rPr lang="da-DK" sz="2800" dirty="0" smtClean="0"/>
              <a:t>Enhver </a:t>
            </a:r>
            <a:r>
              <a:rPr lang="da-DK" sz="2800" dirty="0"/>
              <a:t>form for oplysning, der knytter sig til en bestemt fysisk person, </a:t>
            </a:r>
            <a:r>
              <a:rPr lang="da-DK" sz="2800" dirty="0" smtClean="0"/>
              <a:t>som </a:t>
            </a:r>
            <a:r>
              <a:rPr lang="da-DK" sz="2800" dirty="0"/>
              <a:t>gør personen </a:t>
            </a:r>
            <a:r>
              <a:rPr lang="da-DK" sz="2800" b="1" dirty="0"/>
              <a:t>identificerbar</a:t>
            </a:r>
            <a:r>
              <a:rPr lang="da-DK" sz="2800" dirty="0"/>
              <a:t>. Det kan fx være et personnummer, en bopælsadresse, et journalnummer, et bilregistreringsnummer, en IP-adresse osv. </a:t>
            </a:r>
            <a:endParaRPr lang="da-DK" sz="2800" dirty="0" smtClean="0"/>
          </a:p>
          <a:p>
            <a:endParaRPr lang="da-DK" sz="2800" dirty="0"/>
          </a:p>
          <a:p>
            <a:r>
              <a:rPr lang="da-DK" sz="2800" dirty="0" smtClean="0"/>
              <a:t>Hvis </a:t>
            </a:r>
            <a:r>
              <a:rPr lang="da-DK" sz="2800" dirty="0"/>
              <a:t>oplysninger om fysiske personer er fuldstændig anonymiserede, er der ikke tale om personoplysninger.</a:t>
            </a:r>
          </a:p>
        </p:txBody>
      </p:sp>
    </p:spTree>
    <p:extLst>
      <p:ext uri="{BB962C8B-B14F-4D97-AF65-F5344CB8AC3E}">
        <p14:creationId xmlns:p14="http://schemas.microsoft.com/office/powerpoint/2010/main" val="3006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Behandlingsbegrebet skal forstås meget bredt og dækker over enhver form for håndtering af personoplysninger, såsom:</a:t>
            </a:r>
          </a:p>
          <a:p>
            <a:endParaRPr lang="da-DK" sz="105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Indsamling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Registrering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Systematisering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Opbevaring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Søgning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Tilpasning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Sletning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Videregivelse </a:t>
            </a:r>
          </a:p>
          <a:p>
            <a:endParaRPr lang="da-DK" sz="2700" b="1" dirty="0"/>
          </a:p>
        </p:txBody>
      </p:sp>
    </p:spTree>
    <p:extLst>
      <p:ext uri="{BB962C8B-B14F-4D97-AF65-F5344CB8AC3E}">
        <p14:creationId xmlns:p14="http://schemas.microsoft.com/office/powerpoint/2010/main" val="31500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Der findes to kategorier af personoplysninger:</a:t>
            </a:r>
          </a:p>
          <a:p>
            <a:endParaRPr lang="da-DK" sz="105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Almindelige ikke-følsomme personoplysninger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Fx navn</a:t>
            </a:r>
            <a:r>
              <a:rPr lang="da-DK" sz="2700" dirty="0"/>
              <a:t>, adresse, telefonnummer, køn, alder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7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b="1" dirty="0" smtClean="0"/>
              <a:t>Følsomme personoplysninger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Race og etnisk baggrund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Politisk, religiøs og filosofisk overbevisning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700" dirty="0"/>
              <a:t>Fagforeningsmæssigt tilhørsforhold, helbred, seksuel orientering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700" b="1" dirty="0" smtClean="0"/>
          </a:p>
          <a:p>
            <a:endParaRPr lang="da-DK" sz="2700" b="1" dirty="0"/>
          </a:p>
        </p:txBody>
      </p:sp>
    </p:spTree>
    <p:extLst>
      <p:ext uri="{BB962C8B-B14F-4D97-AF65-F5344CB8AC3E}">
        <p14:creationId xmlns:p14="http://schemas.microsoft.com/office/powerpoint/2010/main" val="36618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770485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dirty="0" smtClean="0"/>
              <a:t>En virksomhed må kun behandle almindelige ikke-følsomme personoplysninger, hvis en af følgende betingelser er opfyldt:</a:t>
            </a:r>
          </a:p>
          <a:p>
            <a:endParaRPr lang="da-DK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Virksomheden har et lovligt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Behandling er nødvendig for at opfylde en aftale med den registrerede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Virksomheden er iht. lov forpligtet til at behandle oplysningerne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Hvis virksomheden har en saglig interesse i at behandle oplysningerne, som overstiger den registreredes interesser</a:t>
            </a:r>
          </a:p>
          <a:p>
            <a:endParaRPr lang="da-DK" sz="2700" dirty="0"/>
          </a:p>
        </p:txBody>
      </p:sp>
    </p:spTree>
    <p:extLst>
      <p:ext uri="{BB962C8B-B14F-4D97-AF65-F5344CB8AC3E}">
        <p14:creationId xmlns:p14="http://schemas.microsoft.com/office/powerpoint/2010/main" val="11838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8079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dirty="0" smtClean="0"/>
              <a:t>Som udgangspunkt må en virksomhed kun behandle følsomme personoplysninger, hvis en af følgende betingelser er opfyldt:</a:t>
            </a:r>
          </a:p>
          <a:p>
            <a:endParaRPr lang="da-DK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Virksomheden har et udtrykkeligt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700" dirty="0" smtClean="0"/>
              <a:t>Virksomheden er forpligtet dertil iht. lov eller overenskomst på </a:t>
            </a:r>
            <a:r>
              <a:rPr lang="da-DK" sz="2700" dirty="0" err="1" smtClean="0"/>
              <a:t>arbejds</a:t>
            </a:r>
            <a:r>
              <a:rPr lang="da-DK" sz="2700" dirty="0" smtClean="0"/>
              <a:t>– og socialområdet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700" dirty="0"/>
          </a:p>
          <a:p>
            <a:endParaRPr lang="da-DK" sz="2700" dirty="0" smtClean="0"/>
          </a:p>
          <a:p>
            <a:endParaRPr lang="da-DK" sz="2700" dirty="0"/>
          </a:p>
        </p:txBody>
      </p:sp>
    </p:spTree>
    <p:extLst>
      <p:ext uri="{BB962C8B-B14F-4D97-AF65-F5344CB8AC3E}">
        <p14:creationId xmlns:p14="http://schemas.microsoft.com/office/powerpoint/2010/main" val="22278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980728"/>
            <a:ext cx="77768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Virksomhederne skal overholde god databehandlingsskik: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Persondatabehandlingen </a:t>
            </a:r>
            <a:r>
              <a:rPr lang="da-DK" sz="2000" dirty="0"/>
              <a:t>skal </a:t>
            </a:r>
            <a:r>
              <a:rPr lang="da-DK" sz="2000" dirty="0" smtClean="0"/>
              <a:t>være </a:t>
            </a:r>
            <a:r>
              <a:rPr lang="da-DK" sz="2000" b="1" dirty="0" smtClean="0"/>
              <a:t>lovlig og rimelig</a:t>
            </a: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 smtClean="0"/>
              <a:t>Formålet </a:t>
            </a:r>
            <a:r>
              <a:rPr lang="da-DK" sz="2000" b="1" dirty="0"/>
              <a:t>skal være sagligt</a:t>
            </a:r>
            <a:r>
              <a:rPr lang="da-DK" sz="2000" dirty="0"/>
              <a:t>. </a:t>
            </a: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Oplysningerne </a:t>
            </a:r>
            <a:r>
              <a:rPr lang="da-DK" sz="2000" dirty="0"/>
              <a:t>skal være </a:t>
            </a:r>
            <a:r>
              <a:rPr lang="da-DK" sz="2000" b="1" dirty="0"/>
              <a:t>korrekte og opdaterede</a:t>
            </a:r>
            <a:r>
              <a:rPr lang="da-DK" sz="2000" dirty="0"/>
              <a:t>. </a:t>
            </a: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Ukorrekte </a:t>
            </a:r>
            <a:r>
              <a:rPr lang="da-DK" sz="2000" dirty="0"/>
              <a:t>oplysninger bør </a:t>
            </a:r>
            <a:r>
              <a:rPr lang="da-DK" sz="2000" b="1" dirty="0"/>
              <a:t>slettes eller </a:t>
            </a:r>
            <a:r>
              <a:rPr lang="da-DK" sz="2000" b="1" dirty="0" smtClean="0"/>
              <a:t>rettes</a:t>
            </a:r>
            <a:r>
              <a:rPr lang="da-DK" sz="2000" dirty="0" smtClean="0"/>
              <a:t> -  også når </a:t>
            </a:r>
            <a:r>
              <a:rPr lang="da-DK" sz="2000" dirty="0"/>
              <a:t>der ikke længere er behov for dem i forhold til det </a:t>
            </a:r>
            <a:r>
              <a:rPr lang="da-DK" sz="2000" dirty="0" smtClean="0"/>
              <a:t>definerede </a:t>
            </a:r>
            <a:r>
              <a:rPr lang="da-DK" sz="2000" dirty="0"/>
              <a:t>formål</a:t>
            </a:r>
            <a:r>
              <a:rPr lang="da-DK" sz="2000" dirty="0" smtClean="0"/>
              <a:t>.</a:t>
            </a:r>
          </a:p>
          <a:p>
            <a:endParaRPr lang="da-DK" sz="2000" dirty="0"/>
          </a:p>
          <a:p>
            <a:r>
              <a:rPr lang="da-DK" sz="2800" b="1" dirty="0" smtClean="0"/>
              <a:t>Virksomhederne har en oplysningspligt når de behandler personoplysninger</a:t>
            </a:r>
            <a:r>
              <a:rPr lang="da-DK" sz="28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D</a:t>
            </a:r>
            <a:r>
              <a:rPr lang="da-DK" sz="2000" dirty="0" smtClean="0"/>
              <a:t>en </a:t>
            </a:r>
            <a:r>
              <a:rPr lang="da-DK" sz="2000" dirty="0"/>
              <a:t>registrerede skal kende virksomhedens identitet og skal vide, hvordan han kommer i kontakt med virksomheden. </a:t>
            </a: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D</a:t>
            </a:r>
            <a:r>
              <a:rPr lang="da-DK" sz="2000" dirty="0" smtClean="0"/>
              <a:t>en </a:t>
            </a:r>
            <a:r>
              <a:rPr lang="da-DK" sz="2000" dirty="0"/>
              <a:t>registrerede oplyses om formålet med at behandle </a:t>
            </a:r>
            <a:r>
              <a:rPr lang="da-DK" sz="2000" dirty="0" smtClean="0"/>
              <a:t>persondata og grundlaget (fx samtykke)</a:t>
            </a:r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7929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6126</TotalTime>
  <Words>928</Words>
  <Application>Microsoft Office PowerPoint</Application>
  <PresentationFormat>Skærmshow (4:3)</PresentationFormat>
  <Paragraphs>140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17</vt:i4>
      </vt:variant>
    </vt:vector>
  </HeadingPairs>
  <TitlesOfParts>
    <vt:vector size="1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54</cp:revision>
  <dcterms:created xsi:type="dcterms:W3CDTF">2015-07-14T11:20:10Z</dcterms:created>
  <dcterms:modified xsi:type="dcterms:W3CDTF">2018-08-17T13:00:24Z</dcterms:modified>
</cp:coreProperties>
</file>