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7499" y="5681498"/>
            <a:ext cx="562053" cy="179095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96" cy="6858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6505526"/>
            <a:ext cx="2686425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21-10-2013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Kapitel 15 IT jura og e-handel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3400" b="1" dirty="0">
                <a:cs typeface="Arial" pitchFamily="34" charset="0"/>
              </a:rPr>
              <a:t>K</a:t>
            </a:r>
            <a:r>
              <a:rPr lang="da-DK" sz="3400" b="1" dirty="0" smtClean="0">
                <a:cs typeface="Arial" pitchFamily="34" charset="0"/>
              </a:rPr>
              <a:t>apitel 15 handler om:</a:t>
            </a:r>
          </a:p>
          <a:p>
            <a:r>
              <a:rPr lang="da-DK" sz="3400" dirty="0" smtClean="0">
                <a:cs typeface="Arial" pitchFamily="34" charset="0"/>
              </a:rPr>
              <a:t>Markedsføring på internettet</a:t>
            </a:r>
          </a:p>
          <a:p>
            <a:r>
              <a:rPr lang="da-DK" sz="3400" dirty="0" smtClean="0">
                <a:cs typeface="Arial" pitchFamily="34" charset="0"/>
              </a:rPr>
              <a:t>Aftaler og køb på internettet</a:t>
            </a:r>
          </a:p>
          <a:p>
            <a:r>
              <a:rPr lang="da-DK" sz="3400" dirty="0" smtClean="0">
                <a:cs typeface="Arial" pitchFamily="34" charset="0"/>
              </a:rPr>
              <a:t>Ophavsret på internettet</a:t>
            </a:r>
          </a:p>
          <a:p>
            <a:pPr marL="0" indent="0">
              <a:buNone/>
            </a:pPr>
            <a:endParaRPr lang="da-DK" sz="3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Kundeoplysninger - persondataloven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781128"/>
          </a:xfrm>
        </p:spPr>
        <p:txBody>
          <a:bodyPr>
            <a:normAutofit fontScale="92500" lnSpcReduction="20000"/>
          </a:bodyPr>
          <a:lstStyle/>
          <a:p>
            <a:pPr marL="57150" indent="0">
              <a:buNone/>
            </a:pPr>
            <a:r>
              <a:rPr lang="da-DK" sz="3100" dirty="0" smtClean="0">
                <a:cs typeface="Arial" pitchFamily="34" charset="0"/>
              </a:rPr>
              <a:t>Virksomheden må ikke bede om eller gemme alle oplysninger om sine kunder – der skelnes mellem:</a:t>
            </a:r>
          </a:p>
          <a:p>
            <a:pPr marL="57150" indent="0">
              <a:buNone/>
            </a:pPr>
            <a:endParaRPr lang="da-DK" sz="1100" dirty="0" smtClean="0">
              <a:cs typeface="Arial" pitchFamily="34" charset="0"/>
            </a:endParaRPr>
          </a:p>
          <a:p>
            <a:pPr marL="514350" indent="-457200"/>
            <a:r>
              <a:rPr lang="da-DK" sz="3100" b="1" dirty="0" smtClean="0">
                <a:cs typeface="Arial" pitchFamily="34" charset="0"/>
              </a:rPr>
              <a:t>Almindelige personoplysninger</a:t>
            </a:r>
            <a:r>
              <a:rPr lang="da-DK" sz="3100" dirty="0" smtClean="0">
                <a:cs typeface="Arial" pitchFamily="34" charset="0"/>
              </a:rPr>
              <a:t>, såsom navn adresse, tlf.nr. </a:t>
            </a:r>
          </a:p>
          <a:p>
            <a:pPr marL="914400" lvl="1" indent="-457200"/>
            <a:r>
              <a:rPr lang="da-DK" sz="3100" dirty="0" smtClean="0">
                <a:cs typeface="Arial" pitchFamily="34" charset="0"/>
              </a:rPr>
              <a:t>Andre typer oplysninger kræver samtykke fra kunden</a:t>
            </a:r>
          </a:p>
          <a:p>
            <a:pPr marL="514350" indent="-457200"/>
            <a:r>
              <a:rPr lang="da-DK" sz="3100" b="1" dirty="0" smtClean="0">
                <a:cs typeface="Arial" pitchFamily="34" charset="0"/>
              </a:rPr>
              <a:t>Følsomme oplysninger</a:t>
            </a:r>
            <a:r>
              <a:rPr lang="da-DK" sz="3100" dirty="0" smtClean="0">
                <a:cs typeface="Arial" pitchFamily="34" charset="0"/>
              </a:rPr>
              <a:t>, såsom race, etnisk baggrund, helbred, seksualitet, politisk og religiøs overbevisning.</a:t>
            </a:r>
          </a:p>
          <a:p>
            <a:pPr marL="914400" lvl="1" indent="-457200"/>
            <a:r>
              <a:rPr lang="da-DK" sz="3100" dirty="0" smtClean="0">
                <a:cs typeface="Arial" pitchFamily="34" charset="0"/>
              </a:rPr>
              <a:t>Må ikke registreres medmindre særligt begrundet</a:t>
            </a:r>
          </a:p>
          <a:p>
            <a:pPr marL="0" indent="0">
              <a:buNone/>
            </a:pPr>
            <a:endParaRPr lang="da-DK" sz="3100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05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3. Ophavsret på internettet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781128"/>
          </a:xfrm>
        </p:spPr>
        <p:txBody>
          <a:bodyPr>
            <a:normAutofit/>
          </a:bodyPr>
          <a:lstStyle/>
          <a:p>
            <a:r>
              <a:rPr lang="da-DK" sz="3100" dirty="0" smtClean="0">
                <a:cs typeface="Arial" pitchFamily="34" charset="0"/>
              </a:rPr>
              <a:t>Ejeren af en hjemmeside har ansvaret for at indholdet overholder loven – fx ophavsretslov og markedsføringslov</a:t>
            </a:r>
          </a:p>
          <a:p>
            <a:r>
              <a:rPr lang="da-DK" sz="3100" dirty="0" smtClean="0">
                <a:cs typeface="Arial" pitchFamily="34" charset="0"/>
              </a:rPr>
              <a:t>Hvis der linkes eller henvises til andres hjemmesider, skal det klart fremgå</a:t>
            </a:r>
          </a:p>
          <a:p>
            <a:r>
              <a:rPr lang="da-DK" sz="3100" dirty="0" smtClean="0">
                <a:cs typeface="Arial" pitchFamily="34" charset="0"/>
              </a:rPr>
              <a:t>Ikke bruge andres artikler eller oplysninger uden loyalt at nævne kilde</a:t>
            </a: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52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1. Markedsføring på internettet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r>
              <a:rPr lang="da-DK" sz="3400" dirty="0" smtClean="0">
                <a:cs typeface="Arial" pitchFamily="34" charset="0"/>
              </a:rPr>
              <a:t>Markedsføringsloven gælder også for virksomheder på internettet</a:t>
            </a:r>
          </a:p>
          <a:p>
            <a:r>
              <a:rPr lang="da-DK" sz="3400" dirty="0" smtClean="0">
                <a:cs typeface="Arial" pitchFamily="34" charset="0"/>
              </a:rPr>
              <a:t>Standpunkt for handel og markedsføring på internettet, 2010</a:t>
            </a:r>
          </a:p>
          <a:p>
            <a:r>
              <a:rPr lang="da-DK" sz="3400" dirty="0" smtClean="0">
                <a:cs typeface="Arial" pitchFamily="34" charset="0"/>
              </a:rPr>
              <a:t>”God markedsføringsskik”</a:t>
            </a:r>
          </a:p>
          <a:p>
            <a:r>
              <a:rPr lang="da-DK" sz="3400" dirty="0" smtClean="0">
                <a:cs typeface="Arial" pitchFamily="34" charset="0"/>
              </a:rPr>
              <a:t>Indehaveren af en hjemmeside har ansvaret for indholdet</a:t>
            </a:r>
          </a:p>
          <a:p>
            <a:pPr marL="0" indent="0">
              <a:buNone/>
            </a:pPr>
            <a:endParaRPr lang="da-DK" sz="3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52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1. Markedsføring på internettet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 dirty="0" smtClean="0">
                <a:cs typeface="Arial" pitchFamily="34" charset="0"/>
              </a:rPr>
              <a:t>Forbud mod SPAM:</a:t>
            </a:r>
          </a:p>
          <a:p>
            <a:pPr marL="0" indent="0">
              <a:buNone/>
            </a:pPr>
            <a:r>
              <a:rPr lang="da-DK" sz="2800" dirty="0" smtClean="0">
                <a:cs typeface="Arial" pitchFamily="34" charset="0"/>
              </a:rPr>
              <a:t>Ikke sende reklamer via SMS og e-mail, medmindre:</a:t>
            </a:r>
          </a:p>
          <a:p>
            <a:r>
              <a:rPr lang="da-DK" sz="2800" dirty="0" smtClean="0">
                <a:cs typeface="Arial" pitchFamily="34" charset="0"/>
              </a:rPr>
              <a:t>Modtageren tidligere har købt varer hos virksomheden</a:t>
            </a:r>
          </a:p>
          <a:p>
            <a:r>
              <a:rPr lang="da-DK" sz="2800" dirty="0" smtClean="0">
                <a:cs typeface="Arial" pitchFamily="34" charset="0"/>
              </a:rPr>
              <a:t>Modtageren selv har givet kontaktoplysninger, eller ved at der vil blive sendt materiale</a:t>
            </a:r>
          </a:p>
          <a:p>
            <a:r>
              <a:rPr lang="da-DK" sz="2800" dirty="0" smtClean="0">
                <a:cs typeface="Arial" pitchFamily="34" charset="0"/>
              </a:rPr>
              <a:t>Modtagerne har nem adgang til at afmelde sig – afmeldingslink</a:t>
            </a:r>
          </a:p>
          <a:p>
            <a:pPr marL="0" indent="0">
              <a:buNone/>
            </a:pPr>
            <a:r>
              <a:rPr lang="da-DK" sz="2800" dirty="0" smtClean="0">
                <a:cs typeface="Arial" pitchFamily="34" charset="0"/>
              </a:rPr>
              <a:t>Virksomheder der ikke overholder SPAM-reglen risikerer bøde</a:t>
            </a:r>
          </a:p>
          <a:p>
            <a:pPr marL="0" indent="0">
              <a:buNone/>
            </a:pPr>
            <a:endParaRPr lang="da-DK" sz="2800" dirty="0" smtClean="0">
              <a:cs typeface="Arial" pitchFamily="34" charset="0"/>
            </a:endParaRPr>
          </a:p>
          <a:p>
            <a:endParaRPr lang="da-DK" sz="2800" dirty="0" smtClean="0">
              <a:cs typeface="Arial" pitchFamily="34" charset="0"/>
            </a:endParaRPr>
          </a:p>
          <a:p>
            <a:endParaRPr lang="da-DK" sz="2800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sz="3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13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1. Markedsføring på internettet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 dirty="0" smtClean="0">
                <a:cs typeface="Arial" pitchFamily="34" charset="0"/>
              </a:rPr>
              <a:t>Rettet mod børn og unge</a:t>
            </a:r>
          </a:p>
          <a:p>
            <a:r>
              <a:rPr lang="da-DK" sz="2800" dirty="0" smtClean="0">
                <a:cs typeface="Arial" pitchFamily="34" charset="0"/>
              </a:rPr>
              <a:t>Skærpede krav til virksomheden</a:t>
            </a:r>
          </a:p>
          <a:p>
            <a:r>
              <a:rPr lang="da-DK" sz="2800" dirty="0" smtClean="0">
                <a:cs typeface="Arial" pitchFamily="34" charset="0"/>
              </a:rPr>
              <a:t>Hensyntagen til godtroenhed, manglende erfaring og kritiske sans</a:t>
            </a:r>
          </a:p>
          <a:p>
            <a:r>
              <a:rPr lang="da-DK" sz="2800" dirty="0" smtClean="0">
                <a:cs typeface="Arial" pitchFamily="34" charset="0"/>
              </a:rPr>
              <a:t>Det skal være åbenbart, hvis der er tale om markedsføring – ikke gemme reklamer i fx spil</a:t>
            </a:r>
          </a:p>
          <a:p>
            <a:r>
              <a:rPr lang="da-DK" sz="2800" dirty="0" smtClean="0">
                <a:cs typeface="Arial" pitchFamily="34" charset="0"/>
              </a:rPr>
              <a:t>Må ikke opfordre direkte til at købe, eller overtale forældre til at købe</a:t>
            </a:r>
          </a:p>
          <a:p>
            <a:r>
              <a:rPr lang="da-DK" sz="2800" dirty="0" smtClean="0">
                <a:cs typeface="Arial" pitchFamily="34" charset="0"/>
              </a:rPr>
              <a:t>Ikke indsætte hyperlinks til hjemmesider, der ikke er egnet til børn og unge</a:t>
            </a:r>
          </a:p>
          <a:p>
            <a:endParaRPr lang="da-DK" sz="2800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sz="3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390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1. Markedsføring på internettet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 dirty="0" smtClean="0">
                <a:cs typeface="Arial" pitchFamily="34" charset="0"/>
              </a:rPr>
              <a:t>E-mærket</a:t>
            </a:r>
          </a:p>
          <a:p>
            <a:r>
              <a:rPr lang="da-DK" sz="2800" dirty="0" smtClean="0">
                <a:cs typeface="Arial" pitchFamily="34" charset="0"/>
              </a:rPr>
              <a:t>Certificeringsordning/trustmark via E-handelsfonden</a:t>
            </a:r>
          </a:p>
          <a:p>
            <a:r>
              <a:rPr lang="da-DK" sz="2800" dirty="0" smtClean="0">
                <a:cs typeface="Arial" pitchFamily="34" charset="0"/>
              </a:rPr>
              <a:t>Signalerer over for omverdenen at hjemmesiden/web-butikken drives lovligt og etisk forsvarligt</a:t>
            </a:r>
          </a:p>
          <a:p>
            <a:r>
              <a:rPr lang="da-DK" sz="2800" dirty="0" smtClean="0">
                <a:cs typeface="Arial" pitchFamily="34" charset="0"/>
              </a:rPr>
              <a:t>E-handelsfonden fører kontrol med de virksomheder som har certificering</a:t>
            </a:r>
          </a:p>
          <a:p>
            <a:r>
              <a:rPr lang="da-DK" sz="2800" dirty="0" smtClean="0">
                <a:cs typeface="Arial" pitchFamily="34" charset="0"/>
              </a:rPr>
              <a:t>Virksomheder der ikke overholder ordningen, risikerer at få frataget retten til at bruge E-mærket på hjemmesiden</a:t>
            </a:r>
          </a:p>
          <a:p>
            <a:endParaRPr lang="da-DK" sz="2800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sz="3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86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1. Markedsføring på internettet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 dirty="0" smtClean="0">
                <a:cs typeface="Arial" pitchFamily="34" charset="0"/>
              </a:rPr>
              <a:t>Markedsføring på internettet i EU</a:t>
            </a:r>
          </a:p>
          <a:p>
            <a:r>
              <a:rPr lang="da-DK" sz="2800" dirty="0" smtClean="0">
                <a:cs typeface="Arial" pitchFamily="34" charset="0"/>
              </a:rPr>
              <a:t>Hovedregel: Afsenderlandsprincippet</a:t>
            </a:r>
          </a:p>
          <a:p>
            <a:pPr lvl="1"/>
            <a:r>
              <a:rPr lang="da-DK" sz="2400" dirty="0" smtClean="0">
                <a:cs typeface="Arial" pitchFamily="34" charset="0"/>
              </a:rPr>
              <a:t>Loven i afsenderlandet skal overholdes</a:t>
            </a:r>
          </a:p>
          <a:p>
            <a:r>
              <a:rPr lang="da-DK" dirty="0" smtClean="0">
                <a:cs typeface="Arial" pitchFamily="34" charset="0"/>
              </a:rPr>
              <a:t>Undtagelser fx markedsføring der vedrører:</a:t>
            </a:r>
          </a:p>
          <a:p>
            <a:pPr lvl="1"/>
            <a:r>
              <a:rPr lang="da-DK" dirty="0" smtClean="0">
                <a:cs typeface="Arial" pitchFamily="34" charset="0"/>
              </a:rPr>
              <a:t>Forbrugeraftaler</a:t>
            </a:r>
          </a:p>
          <a:p>
            <a:pPr lvl="1"/>
            <a:r>
              <a:rPr lang="da-DK" dirty="0" smtClean="0">
                <a:cs typeface="Arial" pitchFamily="34" charset="0"/>
              </a:rPr>
              <a:t>Forsikringsaftaler</a:t>
            </a:r>
          </a:p>
          <a:p>
            <a:pPr lvl="1"/>
            <a:r>
              <a:rPr lang="da-DK" dirty="0" smtClean="0">
                <a:cs typeface="Arial" pitchFamily="34" charset="0"/>
              </a:rPr>
              <a:t>Uopfordret elektronisk markedsføring</a:t>
            </a:r>
          </a:p>
          <a:p>
            <a:pPr lvl="1"/>
            <a:endParaRPr lang="da-DK" sz="1100" dirty="0" smtClean="0">
              <a:cs typeface="Arial" pitchFamily="34" charset="0"/>
            </a:endParaRPr>
          </a:p>
          <a:p>
            <a:pPr marL="457200" lvl="1" indent="0">
              <a:buNone/>
            </a:pPr>
            <a:r>
              <a:rPr lang="da-DK" dirty="0" smtClean="0">
                <a:cs typeface="Arial" pitchFamily="34" charset="0"/>
              </a:rPr>
              <a:t>Her er det modtagerlandets lovgivning, som afsenderen skal overholde.</a:t>
            </a:r>
          </a:p>
          <a:p>
            <a:pPr lvl="1"/>
            <a:endParaRPr lang="da-DK" dirty="0" smtClean="0">
              <a:cs typeface="Arial" pitchFamily="34" charset="0"/>
            </a:endParaRPr>
          </a:p>
          <a:p>
            <a:pPr lvl="1"/>
            <a:endParaRPr lang="da-DK" sz="2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491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2</a:t>
            </a:r>
            <a:r>
              <a:rPr lang="da-DK" dirty="0" smtClean="0"/>
              <a:t>. Aftaler og køb på internettet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92500" lnSpcReduction="10000"/>
          </a:bodyPr>
          <a:lstStyle/>
          <a:p>
            <a:r>
              <a:rPr lang="da-DK" b="1" dirty="0" smtClean="0">
                <a:cs typeface="Arial" pitchFamily="34" charset="0"/>
              </a:rPr>
              <a:t>Et tilbud</a:t>
            </a:r>
            <a:r>
              <a:rPr lang="da-DK" dirty="0" smtClean="0">
                <a:cs typeface="Arial" pitchFamily="34" charset="0"/>
              </a:rPr>
              <a:t> i en web-butik er bindende på samme måde, som hvis det var en pris i en forretning</a:t>
            </a:r>
          </a:p>
          <a:p>
            <a:r>
              <a:rPr lang="da-DK" dirty="0" smtClean="0">
                <a:cs typeface="Arial" pitchFamily="34" charset="0"/>
              </a:rPr>
              <a:t>Sælgers skal via </a:t>
            </a:r>
            <a:r>
              <a:rPr lang="da-DK" b="1" dirty="0" smtClean="0">
                <a:cs typeface="Arial" pitchFamily="34" charset="0"/>
              </a:rPr>
              <a:t>varigt medium</a:t>
            </a:r>
            <a:r>
              <a:rPr lang="da-DK" dirty="0" smtClean="0">
                <a:cs typeface="Arial" pitchFamily="34" charset="0"/>
              </a:rPr>
              <a:t>, give forbrugeren en lang række </a:t>
            </a:r>
            <a:r>
              <a:rPr lang="da-DK" b="1" dirty="0" smtClean="0">
                <a:cs typeface="Arial" pitchFamily="34" charset="0"/>
              </a:rPr>
              <a:t>oplysninger</a:t>
            </a:r>
            <a:r>
              <a:rPr lang="da-DK" dirty="0" smtClean="0">
                <a:cs typeface="Arial" pitchFamily="34" charset="0"/>
              </a:rPr>
              <a:t> om fx:</a:t>
            </a:r>
          </a:p>
          <a:p>
            <a:pPr lvl="1"/>
            <a:r>
              <a:rPr lang="da-DK" dirty="0" smtClean="0">
                <a:cs typeface="Arial" pitchFamily="34" charset="0"/>
              </a:rPr>
              <a:t>Oplysninger om sælger, adresse, e-mail, </a:t>
            </a:r>
            <a:r>
              <a:rPr lang="da-DK" dirty="0" err="1" smtClean="0">
                <a:cs typeface="Arial" pitchFamily="34" charset="0"/>
              </a:rPr>
              <a:t>cvr.nr</a:t>
            </a:r>
            <a:r>
              <a:rPr lang="da-DK" dirty="0" smtClean="0">
                <a:cs typeface="Arial" pitchFamily="34" charset="0"/>
              </a:rPr>
              <a:t>, </a:t>
            </a:r>
            <a:r>
              <a:rPr lang="da-DK" dirty="0" err="1" smtClean="0">
                <a:cs typeface="Arial" pitchFamily="34" charset="0"/>
              </a:rPr>
              <a:t>tlf.nr</a:t>
            </a:r>
            <a:r>
              <a:rPr lang="da-DK" dirty="0" smtClean="0">
                <a:cs typeface="Arial" pitchFamily="34" charset="0"/>
              </a:rPr>
              <a:t>, adresse osv.</a:t>
            </a:r>
          </a:p>
          <a:p>
            <a:pPr lvl="1"/>
            <a:r>
              <a:rPr lang="da-DK" dirty="0" smtClean="0">
                <a:cs typeface="Arial" pitchFamily="34" charset="0"/>
              </a:rPr>
              <a:t>Trustmarks og godkendelsesordninger</a:t>
            </a:r>
          </a:p>
          <a:p>
            <a:pPr lvl="1"/>
            <a:r>
              <a:rPr lang="da-DK" dirty="0" smtClean="0">
                <a:cs typeface="Arial" pitchFamily="34" charset="0"/>
              </a:rPr>
              <a:t>Pris på varen inkl. </a:t>
            </a:r>
            <a:r>
              <a:rPr lang="da-DK" dirty="0">
                <a:cs typeface="Arial" pitchFamily="34" charset="0"/>
              </a:rPr>
              <a:t>a</a:t>
            </a:r>
            <a:r>
              <a:rPr lang="da-DK" dirty="0" smtClean="0">
                <a:cs typeface="Arial" pitchFamily="34" charset="0"/>
              </a:rPr>
              <a:t>lle omkostninger</a:t>
            </a:r>
          </a:p>
          <a:p>
            <a:pPr lvl="1"/>
            <a:r>
              <a:rPr lang="da-DK" dirty="0" smtClean="0">
                <a:cs typeface="Arial" pitchFamily="34" charset="0"/>
              </a:rPr>
              <a:t>Oplysninger om fortrydelsesret</a:t>
            </a:r>
          </a:p>
          <a:p>
            <a:pPr lvl="1"/>
            <a:r>
              <a:rPr lang="da-DK" dirty="0" smtClean="0">
                <a:cs typeface="Arial" pitchFamily="34" charset="0"/>
              </a:rPr>
              <a:t>Garantier, reparations- og vedligeholdelsesservice</a:t>
            </a: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29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2</a:t>
            </a:r>
            <a:r>
              <a:rPr lang="da-DK" dirty="0" smtClean="0"/>
              <a:t>. Aftaler og køb på internettet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a-DK" sz="3300" b="1" dirty="0" smtClean="0">
                <a:cs typeface="Arial" pitchFamily="34" charset="0"/>
              </a:rPr>
              <a:t>Indgåelse af elektroniske aftaler</a:t>
            </a:r>
          </a:p>
          <a:p>
            <a:r>
              <a:rPr lang="da-DK" sz="3300" dirty="0" smtClean="0">
                <a:cs typeface="Arial" pitchFamily="34" charset="0"/>
              </a:rPr>
              <a:t>Aftalevilkår skal være let tilgængelige</a:t>
            </a:r>
          </a:p>
          <a:p>
            <a:r>
              <a:rPr lang="da-DK" sz="3300" dirty="0" smtClean="0">
                <a:cs typeface="Arial" pitchFamily="34" charset="0"/>
              </a:rPr>
              <a:t>Køber skal arbejde sig igennem aftalefunktionen</a:t>
            </a:r>
          </a:p>
          <a:p>
            <a:r>
              <a:rPr lang="da-DK" sz="3300" dirty="0" smtClean="0">
                <a:cs typeface="Arial" pitchFamily="34" charset="0"/>
              </a:rPr>
              <a:t>Bestillingen skal godkendes og der skal være mulighed for at afbryde undervejs</a:t>
            </a:r>
          </a:p>
          <a:p>
            <a:r>
              <a:rPr lang="da-DK" sz="3300" dirty="0" smtClean="0">
                <a:cs typeface="Arial" pitchFamily="34" charset="0"/>
              </a:rPr>
              <a:t>Kvittering og ordrebekræftelse</a:t>
            </a:r>
          </a:p>
          <a:p>
            <a:r>
              <a:rPr lang="da-DK" sz="3300" dirty="0" smtClean="0">
                <a:cs typeface="Arial" pitchFamily="34" charset="0"/>
              </a:rPr>
              <a:t>Betaling skal være krypteret</a:t>
            </a:r>
          </a:p>
          <a:p>
            <a:pPr marL="0" indent="0">
              <a:buNone/>
            </a:pPr>
            <a:endParaRPr lang="da-DK" sz="1200" dirty="0" smtClean="0">
              <a:cs typeface="Arial" pitchFamily="34" charset="0"/>
            </a:endParaRPr>
          </a:p>
          <a:p>
            <a:pPr marL="0" indent="0">
              <a:buNone/>
            </a:pPr>
            <a:r>
              <a:rPr lang="da-DK" dirty="0" smtClean="0">
                <a:cs typeface="Arial" pitchFamily="34" charset="0"/>
              </a:rPr>
              <a:t>Hvis der ikke er leveret inden 30 dage fra betaling, skal den erhvervsdrivende tilbagebetale hele beløbet</a:t>
            </a: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653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Betaling på internettet - misbrug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7811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sz="4700" b="1" dirty="0" smtClean="0">
                <a:cs typeface="Arial" pitchFamily="34" charset="0"/>
              </a:rPr>
              <a:t>Hovedregel:</a:t>
            </a:r>
            <a:r>
              <a:rPr lang="da-DK" sz="4700" dirty="0" smtClean="0">
                <a:cs typeface="Arial" pitchFamily="34" charset="0"/>
              </a:rPr>
              <a:t> Banken hæfter for misbrug af betalingskort, men:</a:t>
            </a:r>
          </a:p>
          <a:p>
            <a:pPr marL="0" indent="0">
              <a:buNone/>
            </a:pPr>
            <a:endParaRPr lang="da-DK" sz="1800" dirty="0" smtClean="0">
              <a:cs typeface="Arial" pitchFamily="34" charset="0"/>
            </a:endParaRPr>
          </a:p>
          <a:p>
            <a:r>
              <a:rPr lang="da-DK" sz="4700" dirty="0" smtClean="0">
                <a:cs typeface="Arial" pitchFamily="34" charset="0"/>
              </a:rPr>
              <a:t>Kunden hæfter selv for </a:t>
            </a:r>
            <a:r>
              <a:rPr lang="da-DK" sz="4700" b="1" dirty="0" smtClean="0">
                <a:cs typeface="Arial" pitchFamily="34" charset="0"/>
              </a:rPr>
              <a:t>1.100 kr.</a:t>
            </a:r>
            <a:r>
              <a:rPr lang="da-DK" sz="4700" dirty="0" smtClean="0">
                <a:cs typeface="Arial" pitchFamily="34" charset="0"/>
              </a:rPr>
              <a:t>, hvis PIN-koden er benyttet</a:t>
            </a:r>
          </a:p>
          <a:p>
            <a:r>
              <a:rPr lang="da-DK" sz="4700" dirty="0" smtClean="0">
                <a:cs typeface="Arial" pitchFamily="34" charset="0"/>
              </a:rPr>
              <a:t>Kunden hæfter selv for op til </a:t>
            </a:r>
            <a:r>
              <a:rPr lang="da-DK" sz="4700" b="1" dirty="0" smtClean="0">
                <a:cs typeface="Arial" pitchFamily="34" charset="0"/>
              </a:rPr>
              <a:t>8.000 kr.</a:t>
            </a:r>
            <a:r>
              <a:rPr lang="da-DK" sz="4700" dirty="0" smtClean="0">
                <a:cs typeface="Arial" pitchFamily="34" charset="0"/>
              </a:rPr>
              <a:t>, hvis fx</a:t>
            </a:r>
          </a:p>
          <a:p>
            <a:pPr lvl="1"/>
            <a:r>
              <a:rPr lang="da-DK" sz="4700" dirty="0" smtClean="0">
                <a:cs typeface="Arial" pitchFamily="34" charset="0"/>
              </a:rPr>
              <a:t>PIN-kode er oplyst til andre og kunden ikke har givet besked til banken snarest muligt efter viden om misbrug</a:t>
            </a:r>
          </a:p>
          <a:p>
            <a:pPr lvl="1"/>
            <a:r>
              <a:rPr lang="da-DK" sz="4700" dirty="0" smtClean="0">
                <a:cs typeface="Arial" pitchFamily="34" charset="0"/>
              </a:rPr>
              <a:t>Der er anvendt falsk underskrift og ”fluesmækker2</a:t>
            </a:r>
          </a:p>
          <a:p>
            <a:pPr marL="514350" indent="-457200"/>
            <a:r>
              <a:rPr lang="da-DK" sz="4700" dirty="0" smtClean="0">
                <a:cs typeface="Arial" pitchFamily="34" charset="0"/>
              </a:rPr>
              <a:t>Kunden </a:t>
            </a:r>
            <a:r>
              <a:rPr lang="da-DK" sz="4700" b="1" dirty="0" smtClean="0">
                <a:cs typeface="Arial" pitchFamily="34" charset="0"/>
              </a:rPr>
              <a:t>hæfter ubegrænset,</a:t>
            </a:r>
            <a:r>
              <a:rPr lang="da-DK" sz="4700" dirty="0" smtClean="0">
                <a:cs typeface="Arial" pitchFamily="34" charset="0"/>
              </a:rPr>
              <a:t> hvis kort er væk, og der ikke er givet besked hurtigst muligt til bank, eller kunden i øvrigt har opført sig uansvarligt</a:t>
            </a:r>
          </a:p>
          <a:p>
            <a:pPr marL="57150" indent="0">
              <a:buNone/>
            </a:pPr>
            <a:endParaRPr lang="da-DK" sz="3300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  <a:p>
            <a:pPr marL="0" indent="0">
              <a:buNone/>
            </a:pPr>
            <a:endParaRPr lang="da-DK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40720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593</Words>
  <Application>Microsoft Office PowerPoint</Application>
  <PresentationFormat>Skærmshow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Kapitel 15 IT jura og e-handel</vt:lpstr>
      <vt:lpstr> 1. Markedsføring på internettet</vt:lpstr>
      <vt:lpstr>1. Markedsføring på internettet</vt:lpstr>
      <vt:lpstr>1. Markedsføring på internettet</vt:lpstr>
      <vt:lpstr>1. Markedsføring på internettet</vt:lpstr>
      <vt:lpstr>1. Markedsføring på internettet</vt:lpstr>
      <vt:lpstr>2. Aftaler og køb på internettet</vt:lpstr>
      <vt:lpstr>2. Aftaler og køb på internettet</vt:lpstr>
      <vt:lpstr>Betaling på internettet - misbrug</vt:lpstr>
      <vt:lpstr>Kundeoplysninger - persondataloven</vt:lpstr>
      <vt:lpstr>3. Ophavsret på internettet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Peter Schmalz</cp:lastModifiedBy>
  <cp:revision>107</cp:revision>
  <dcterms:created xsi:type="dcterms:W3CDTF">2013-07-10T16:41:00Z</dcterms:created>
  <dcterms:modified xsi:type="dcterms:W3CDTF">2013-10-21T10:06:13Z</dcterms:modified>
</cp:coreProperties>
</file>