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61" r:id="rId3"/>
    <p:sldId id="263" r:id="rId4"/>
    <p:sldId id="267" r:id="rId5"/>
    <p:sldId id="286" r:id="rId6"/>
    <p:sldId id="287" r:id="rId7"/>
    <p:sldId id="288" r:id="rId8"/>
    <p:sldId id="291" r:id="rId9"/>
    <p:sldId id="289" r:id="rId10"/>
    <p:sldId id="292" r:id="rId11"/>
    <p:sldId id="294" r:id="rId12"/>
    <p:sldId id="293" r:id="rId13"/>
    <p:sldId id="295" r:id="rId14"/>
    <p:sldId id="296" r:id="rId15"/>
    <p:sldId id="290" r:id="rId16"/>
    <p:sldId id="297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821" autoAdjust="0"/>
  </p:normalViewPr>
  <p:slideViewPr>
    <p:cSldViewPr>
      <p:cViewPr>
        <p:scale>
          <a:sx n="77" d="100"/>
          <a:sy n="77" d="100"/>
        </p:scale>
        <p:origin x="-762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A378E-C80B-43D0-9FCB-F2CC5868CB9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7F5E-F29B-435C-8EC1-DA9D630C0F6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5909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6406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4025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3715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2828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4299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391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986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8047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533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9279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911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1212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0630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0838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6404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7961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63816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96653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21116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0380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44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5055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4684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903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6752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2352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07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193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7" name="Tekstfelt 6"/>
          <p:cNvSpPr txBox="1"/>
          <p:nvPr userDrawn="1"/>
        </p:nvSpPr>
        <p:spPr>
          <a:xfrm>
            <a:off x="-517847" y="63740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  <p:pic>
        <p:nvPicPr>
          <p:cNvPr id="8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boks 6"/>
          <p:cNvSpPr txBox="1"/>
          <p:nvPr userDrawn="1"/>
        </p:nvSpPr>
        <p:spPr>
          <a:xfrm>
            <a:off x="800212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70412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4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og mellemmænd</a:t>
            </a:r>
            <a:endParaRPr lang="da-D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Specialfuldmagt, AFTL § 13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802838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for legitimationsfuldmagt.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er en særskilt erklæring, der meddeles direkte fra fuldmagtsgiver til tredjemand.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Tredjemand får direkte besked om fuldmagtens indhold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Kan være både mundtlig og skriftlig.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specialfuldmagt ophører/tilbagekaldes på samme måde som den blev stiftet.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Tilbagekaldelsen får virkning når den er kommet frem – behøver ikke komme til tredjemands kundskab.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Offentlig bekendtgjort fuldmagt, AFTL § 14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1003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Offentlig bekendtgjort fuldmagt - fx kuratorfuldmagt, der får fuldmagt til at behandle et konkursbo og varetage boets interesser eller udstedelse af prokura om at kunne handle på vegne af fx et selskab eller en forening.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oplyser om fuldmagten til </a:t>
            </a:r>
            <a:r>
              <a:rPr lang="da-DK" sz="2800" dirty="0" err="1" smtClean="0">
                <a:cs typeface="Arial" pitchFamily="34" charset="0"/>
              </a:rPr>
              <a:t>almen-heden</a:t>
            </a:r>
            <a:r>
              <a:rPr lang="da-DK" sz="2800" dirty="0" smtClean="0">
                <a:cs typeface="Arial" pitchFamily="34" charset="0"/>
              </a:rPr>
              <a:t>, fx i massemedier, avis, tidsskrifter, Statstidende, i en cirkulæreskrivelse  mv.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ophører/tilbagekaldes på samme måde som den blev stiftet.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Skriftlig fuldmagt/forevisningsfuldmagt, 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/>
            </a:r>
            <a:b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</a:b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AFTL 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16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700808"/>
            <a:ext cx="7964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En </a:t>
            </a:r>
            <a:r>
              <a:rPr lang="da-DK" sz="3200" dirty="0" smtClean="0">
                <a:cs typeface="Arial" pitchFamily="34" charset="0"/>
              </a:rPr>
              <a:t>skriftlig fuldmagt, der er beregnet til forevisning for andre – fx  ”hent min pakke-fuldmagt”, generalfuldmagt.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Ophører når fuldmagten tilbagegives til fuld-magtsgiver eller fuldmagten tilintetgøres.</a:t>
            </a:r>
          </a:p>
          <a:p>
            <a:pPr marL="0" lvl="1"/>
            <a:endParaRPr lang="da-DK" sz="20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Denne type fuldmagt er kendetegnet ved, at den ikke er kendt eller synlig for omverdenen.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for en § 18-fuldmagt.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Fuldmagten/instruksen gives ofte mundtligt, men kan også gives skriftligt.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Der sondres ikke mellem bemyndigelse og legitimation, da fuldmagtens omfang og bemyndigelsen er sammenfaldende.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340768"/>
            <a:ext cx="79563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Aftaler i strid med fuldmagten: </a:t>
            </a:r>
            <a:r>
              <a:rPr lang="da-DK" sz="2800" dirty="0" smtClean="0">
                <a:cs typeface="Arial" pitchFamily="34" charset="0"/>
              </a:rPr>
              <a:t>Fuldmagtsgiver er ikke bundet af aftaler som fuldmægtigen indgår i strid med en § 18-fuldmagt, uanset om tredjemand var i god tro, jf. AFTL § 11, stk. 2.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Tilbagekaldelse af fuldmagten </a:t>
            </a:r>
            <a:r>
              <a:rPr lang="da-DK" sz="2800" dirty="0" smtClean="0">
                <a:cs typeface="Arial" pitchFamily="34" charset="0"/>
              </a:rPr>
              <a:t>kan ske på samme måde som den er givet.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tilbagekaldelse får virkning når den er kommet frem – behøver ikke at komme til kundskab.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5" y="1340768"/>
            <a:ext cx="80525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3200" b="1" dirty="0" smtClean="0">
                <a:cs typeface="Arial" pitchFamily="34" charset="0"/>
              </a:rPr>
              <a:t>AFTL § 25 – erstatning til tredjemand: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Den der udadtil optræder som fuldmægtig for en anden, indestår for, at han rent faktisk har fornøden fuldmagt til at handle og indgå aftaler på vegne af fuldmagtsgiver.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Fuldmægtigen er ved aftalens indgåelse garant for at: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eksisterer,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ikke er tilbagekaldt og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ikke er overskredet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18551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AFTL § 25 – erstatning til tredjemand (fortsat):</a:t>
            </a:r>
          </a:p>
          <a:p>
            <a:pPr marL="0" lvl="1"/>
            <a:endParaRPr lang="da-DK" sz="2800" b="1" dirty="0" smtClean="0">
              <a:cs typeface="Arial" pitchFamily="34" charset="0"/>
            </a:endParaRPr>
          </a:p>
          <a:p>
            <a:pPr marL="263525" lvl="1" indent="-263525"/>
            <a:r>
              <a:rPr lang="da-DK" sz="2600" b="1" dirty="0" smtClean="0">
                <a:cs typeface="Arial" pitchFamily="34" charset="0"/>
              </a:rPr>
              <a:t>HR:</a:t>
            </a:r>
            <a:r>
              <a:rPr lang="da-DK" sz="2600" dirty="0" smtClean="0">
                <a:cs typeface="Arial" pitchFamily="34" charset="0"/>
              </a:rPr>
              <a:t> Hvis fuldmægtigen ikke havde den fornødne fuldmagt til at handle, og aftalen derfor falder til jorden, kan tredjemand forlange erstatning hos fuldmægtigen, hvis han lider et økonomisk tab.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Undtagelse: </a:t>
            </a:r>
            <a:r>
              <a:rPr lang="da-DK" sz="2600" dirty="0" smtClean="0">
                <a:cs typeface="Arial" pitchFamily="34" charset="0"/>
              </a:rPr>
              <a:t>Erstatning kan ikke komme på tale, hvis tredjemand vidste eller burde vide, at fuldmægtigen ikke havde den fornødne 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Undtagelse:</a:t>
            </a:r>
            <a:r>
              <a:rPr lang="da-DK" sz="2600" dirty="0" smtClean="0">
                <a:cs typeface="Arial" pitchFamily="34" charset="0"/>
              </a:rPr>
              <a:t> Erstatning kan ikke komme på tale, hvis fuldmægtigen indgår aftaler, og ikke ved at fuldmagten i mellemtiden er blevet tilbagekaldt.</a:t>
            </a:r>
            <a:endParaRPr lang="da-DK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260648"/>
            <a:ext cx="831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</a:t>
            </a:r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. Kommission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268760"/>
            <a:ext cx="802838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200" b="1" dirty="0" smtClean="0">
                <a:cs typeface="Arial" pitchFamily="34" charset="0"/>
              </a:rPr>
              <a:t>Loven og parterne: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Kommissionsloven </a:t>
            </a:r>
            <a:r>
              <a:rPr lang="da-DK" sz="2400" dirty="0" smtClean="0">
                <a:cs typeface="Arial" pitchFamily="34" charset="0"/>
              </a:rPr>
              <a:t>er med få undtagelser deklaratorisk, dvs. parterne kan aftale andre retningslinjer for deres samarbejde, end det som står i loven.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Kommissionær</a:t>
            </a:r>
            <a:r>
              <a:rPr lang="da-DK" sz="2400" dirty="0" smtClean="0">
                <a:cs typeface="Arial" pitchFamily="34" charset="0"/>
              </a:rPr>
              <a:t>: Den der har påtaget sig at sælge eller købe varer, værdipapirer eller andet løsøre </a:t>
            </a:r>
            <a:r>
              <a:rPr lang="da-DK" sz="2400" b="1" dirty="0" smtClean="0">
                <a:cs typeface="Arial" pitchFamily="34" charset="0"/>
              </a:rPr>
              <a:t>for en andens regning</a:t>
            </a:r>
            <a:r>
              <a:rPr lang="da-DK" sz="2400" dirty="0" smtClean="0">
                <a:cs typeface="Arial" pitchFamily="34" charset="0"/>
              </a:rPr>
              <a:t>, men i </a:t>
            </a:r>
            <a:r>
              <a:rPr lang="da-DK" sz="2400" b="1" dirty="0" smtClean="0">
                <a:cs typeface="Arial" pitchFamily="34" charset="0"/>
              </a:rPr>
              <a:t>eget navn</a:t>
            </a:r>
            <a:r>
              <a:rPr lang="da-DK" sz="2400" dirty="0" smtClean="0">
                <a:cs typeface="Arial" pitchFamily="34" charset="0"/>
              </a:rPr>
              <a:t>. Kommissionæren er professionel handlende, som køber eller sælger inden for sit erhverv. Han har fx varer i kommission.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Kommittent</a:t>
            </a:r>
            <a:r>
              <a:rPr lang="da-DK" sz="2400" dirty="0" smtClean="0">
                <a:cs typeface="Arial" pitchFamily="34" charset="0"/>
              </a:rPr>
              <a:t>: Den, for hvis regning salget eller købet skal ske. Kommittenten ejer de varer som kommissionæren sælger.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Kommissionsaftalen: </a:t>
            </a:r>
            <a:r>
              <a:rPr lang="da-DK" sz="2400" dirty="0" smtClean="0">
                <a:cs typeface="Arial" pitchFamily="34" charset="0"/>
              </a:rPr>
              <a:t>Aftalen mellem kommittent og kommissionær er ikke kendt for omverdenen.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6278" y="281018"/>
            <a:ext cx="829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3" y="1384077"/>
            <a:ext cx="79819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2800" b="1" dirty="0" smtClean="0">
                <a:cs typeface="Arial" pitchFamily="34" charset="0"/>
              </a:rPr>
              <a:t>Aftaleindgåelse: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 aftaler kommissionæren indgår med tredjemand, på vegne af kommittenten, er som </a:t>
            </a:r>
            <a:r>
              <a:rPr lang="da-DK" sz="2800" b="1" dirty="0" smtClean="0">
                <a:cs typeface="Arial" pitchFamily="34" charset="0"/>
              </a:rPr>
              <a:t>hovedregel</a:t>
            </a:r>
            <a:r>
              <a:rPr lang="da-DK" sz="2800" dirty="0" smtClean="0">
                <a:cs typeface="Arial" pitchFamily="34" charset="0"/>
              </a:rPr>
              <a:t> bindende for kommittenten, også selvom aftalen med tredjemand, er indgået i strid med retningslinjerne i kommissionsaftalen.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Undtagelse:</a:t>
            </a:r>
            <a:r>
              <a:rPr lang="da-DK" sz="2800" dirty="0" smtClean="0">
                <a:cs typeface="Arial" pitchFamily="34" charset="0"/>
              </a:rPr>
              <a:t> Hvis tredjemand er i ond tro, kan aftalen mellem kommissionær og tredjemand rammes af ugyldighed, fx en salgs- eller købsaftale.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kommissionær </a:t>
            </a:r>
            <a:endParaRPr lang="da-DK" sz="28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Kommissionærens pligter – KMSL §§ 7-26, fx: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Overholde den indgåede kommissionsaftale.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Varetage kommittentens interesser.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Undersøgelsespligt af varer der modtages til salg.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Adskille kommittentens varer fra egne vare.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Drage omsorg for kommittentens varer.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Holde kommittentens varer behørigt brandforsikret.</a:t>
            </a:r>
          </a:p>
          <a:p>
            <a:r>
              <a:rPr lang="da-DK" sz="2800" b="1" dirty="0" smtClean="0">
                <a:cs typeface="Arial" pitchFamily="34" charset="0"/>
              </a:rPr>
              <a:t>Kommissionærens misligholdelse: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Kommittenten kan forlange erstatning, hvis kommissionæren ikke opfylder sine pligter, og det medfører et økonomisk tab for kommittenten.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Kommittenten kan ikke rette et evt. krav mod tredjemand.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Kap. 4 Fuldmagt og mellemmænd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77048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/>
              <a:t>I kapitel 4 gennemgås:</a:t>
            </a:r>
          </a:p>
          <a:p>
            <a:endParaRPr lang="da-DK" sz="3600" dirty="0" smtClean="0"/>
          </a:p>
          <a:p>
            <a:pPr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</a:t>
            </a:r>
          </a:p>
          <a:p>
            <a:pPr lvl="1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 med særlig tilværelse</a:t>
            </a:r>
          </a:p>
          <a:p>
            <a:pPr lvl="1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 uden særlig tilværelse</a:t>
            </a:r>
          </a:p>
          <a:p>
            <a:pPr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</a:t>
            </a:r>
          </a:p>
          <a:p>
            <a:pPr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Handelsagenter</a:t>
            </a:r>
            <a:endParaRPr lang="da-DK" sz="3200" b="1" dirty="0" smtClean="0"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kommissionær </a:t>
            </a:r>
            <a:endParaRPr lang="da-DK" sz="28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7"/>
            <a:ext cx="8100392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Kommissionærens rettigheder </a:t>
            </a:r>
          </a:p>
          <a:p>
            <a:r>
              <a:rPr lang="da-DK" sz="3200" b="1" dirty="0" smtClean="0">
                <a:cs typeface="Arial" pitchFamily="34" charset="0"/>
              </a:rPr>
              <a:t>(KMSL §§ 27-39), fx: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Kommissionæren har krav på at få refunderet de udgifter han afholder på kommittentens regning.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Modtage sin opnåede provision fra kommittenten.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Tilbageholdsret og håndpanteret i kommittentens varer, hvis provision ikke betales.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tredjemand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22293"/>
            <a:ext cx="81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Kommittent vs. tredjemand (køber):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En tredjemand handler direkte med kommissionæren og har ingen kontakt til kommittenten.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Kommissionæren er den ansvarlige sælger, også ift. købeloven. Krav der udspringer af fejl og mangler ved det solgte kan ikke rettes mod kommittenten, men skal rettes mod kommissionæren (sælger).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5" y="0"/>
            <a:ext cx="8316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tredjemand</a:t>
            </a:r>
            <a:endParaRPr lang="da-DK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899591" y="1071328"/>
            <a:ext cx="8253257" cy="538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Kommittent vs. tredjemand </a:t>
            </a:r>
            <a:r>
              <a:rPr lang="da-DK" sz="2400" b="1" dirty="0" smtClean="0">
                <a:cs typeface="Arial" pitchFamily="34" charset="0"/>
              </a:rPr>
              <a:t>(kommissionærens kreditorer) </a:t>
            </a:r>
            <a:br>
              <a:rPr lang="da-DK" sz="2400" b="1" dirty="0" smtClean="0">
                <a:cs typeface="Arial" pitchFamily="34" charset="0"/>
              </a:rPr>
            </a:br>
            <a:r>
              <a:rPr lang="da-DK" sz="2000" b="1" dirty="0" smtClean="0">
                <a:cs typeface="Arial" pitchFamily="34" charset="0"/>
              </a:rPr>
              <a:t>se fig. 4.7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3525" indent="-263525"/>
            <a:r>
              <a:rPr lang="da-DK" sz="2400" b="1" dirty="0" smtClean="0">
                <a:cs typeface="Arial" pitchFamily="34" charset="0"/>
              </a:rPr>
              <a:t>Situation</a:t>
            </a:r>
            <a:r>
              <a:rPr lang="da-DK" sz="2400" dirty="0" smtClean="0">
                <a:cs typeface="Arial" pitchFamily="34" charset="0"/>
              </a:rPr>
              <a:t>: Kommissionæren betaler ikke sine regninger: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Til dækning af gæld, kan kommissionærens kreditorer foretage udlæg i og/eller tvangssælge kommissionærens aktiver, fx varer, bankindestående, tilgodehavende mv.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Kommittenten har ejendomsret til de varer, som står hos kommissionæren – kommissionærens kreditorer kan derfor ikke foretage udlæg i disse aktiver. </a:t>
            </a:r>
            <a:r>
              <a:rPr lang="da-DK" sz="2400" b="1" dirty="0" smtClean="0">
                <a:cs typeface="Arial" pitchFamily="34" charset="0"/>
              </a:rPr>
              <a:t>Betingelse: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Varerne skal kunne identificeres/være adskilt fra kommissionærens øvrige/egne varer.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Penge, fx købesummer, tilhørende kommittenten skal kunne identificeres/være adskilt fra kommissionærens egne penge.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Kommissionsforholdets ophør, KMSL §§ 46-52</a:t>
            </a:r>
            <a:endParaRPr lang="da-DK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187624" y="1340768"/>
            <a:ext cx="7975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Kommissionsaftalen kan til enhver tid opsiges med et passende varsel.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I nogle kommissionsaftaler er der aftalt en kommissionsperiode eller aftalt en specifik. opgave som skal løses, hvorefter aftalen ophører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Opsigelse i utide kan medføre </a:t>
            </a:r>
            <a:r>
              <a:rPr lang="da-DK" sz="3200" dirty="0" err="1" smtClean="0">
                <a:cs typeface="Arial" pitchFamily="34" charset="0"/>
              </a:rPr>
              <a:t>erstatnings-pligt</a:t>
            </a:r>
            <a:r>
              <a:rPr lang="da-DK" sz="3200" dirty="0" smtClean="0">
                <a:cs typeface="Arial" pitchFamily="34" charset="0"/>
              </a:rPr>
              <a:t> for tab.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Handelsagenter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4.8)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1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Handelsagentloven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handelsagent er en selvstændig erhvervsdrivende, der mod betaling har påtaget sig at sælge og/eller købe varer for agenturgiver, ved at indhente tilbud(ordrer) fra tredjemand.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Aflønning sker som provision.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Handelsagenten handler i </a:t>
            </a:r>
            <a:r>
              <a:rPr lang="da-DK" sz="2800" b="1" dirty="0" smtClean="0">
                <a:cs typeface="Arial" pitchFamily="34" charset="0"/>
              </a:rPr>
              <a:t>agenturgivers navn </a:t>
            </a:r>
            <a:r>
              <a:rPr lang="da-DK" sz="2800" dirty="0" smtClean="0">
                <a:cs typeface="Arial" pitchFamily="34" charset="0"/>
              </a:rPr>
              <a:t>og for </a:t>
            </a:r>
            <a:r>
              <a:rPr lang="da-DK" sz="2800" b="1" dirty="0" smtClean="0">
                <a:cs typeface="Arial" pitchFamily="34" charset="0"/>
              </a:rPr>
              <a:t>agenturgivers regning</a:t>
            </a:r>
            <a:r>
              <a:rPr lang="da-DK" sz="2800" dirty="0" smtClean="0">
                <a:cs typeface="Arial" pitchFamily="34" charset="0"/>
              </a:rPr>
              <a:t>, modsat kommissionæren der handler i eget navn.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Aftaleindgåelse 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4.8)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95398" y="1268760"/>
            <a:ext cx="81724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Tilbud og accept: </a:t>
            </a:r>
            <a:r>
              <a:rPr lang="da-DK" sz="2800" dirty="0" smtClean="0">
                <a:cs typeface="Arial" pitchFamily="34" charset="0"/>
              </a:rPr>
              <a:t>Agenten sender de indhentede tilbud til agenturgiver, der skal acceptere eller afvise tilbuddet direkte overfor tredjemand. 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Hvis agenturgiver ikke vil acceptere et tilbud, skal tredjemand have besked fra agenturgiver uden ugrundet ophold, ellers er agenturgiver bundet, og aftalen skal opfyldes, jf. HAL § 17.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Tilbagekaldelse:</a:t>
            </a:r>
            <a:r>
              <a:rPr lang="da-DK" sz="2800" dirty="0" smtClean="0">
                <a:cs typeface="Arial" pitchFamily="34" charset="0"/>
              </a:rPr>
              <a:t> Tredjemand kan tilbagekalde sit tilbud inden eller senest samtidig med at tilbuddet kommer til agenturgivers kundskab, jf. HAL § 18.</a:t>
            </a:r>
          </a:p>
          <a:p>
            <a:pPr marL="263525" indent="-263525"/>
            <a:endParaRPr lang="da-DK" sz="2800" dirty="0" smtClean="0">
              <a:cs typeface="Arial" pitchFamily="34" charset="0"/>
            </a:endParaRPr>
          </a:p>
          <a:p>
            <a:endParaRPr lang="da-DK" sz="3200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agenturgiver og agenten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7"/>
            <a:ext cx="817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200" b="1" dirty="0" smtClean="0">
                <a:cs typeface="Arial" pitchFamily="34" charset="0"/>
              </a:rPr>
              <a:t>Agenturgivers pligter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Handle loyalt og redeligt.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Stille nødvendige materialer og oplysninger til rådighed, så agenten kan udføre arbejdet og løse opgaven.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Underrette agenten om accept eller afslag på de tilbud agenten sender til agenturgiver, og underrette om aftaler som ikke gennemføres.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Sende provisionsberegning til agenten hvert kvartal.</a:t>
            </a:r>
          </a:p>
          <a:p>
            <a:endParaRPr lang="da-DK" sz="28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agenturgiver og agenten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200" b="1" dirty="0" smtClean="0">
                <a:cs typeface="Arial" pitchFamily="34" charset="0"/>
              </a:rPr>
              <a:t>Handelsagentens pligter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Handle loyalt og redeligt.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Pligt til at varetage agenturgivers interesser. Agenten kan have flere varer i agentur, og salg af et konkurrerende produkt kræver agenturgivers samtykke.</a:t>
            </a:r>
          </a:p>
          <a:p>
            <a:pPr marL="263525" indent="-263525">
              <a:buFont typeface="Arial" pitchFamily="34" charset="0"/>
              <a:buChar char="•"/>
            </a:pPr>
            <a:endParaRPr lang="da-DK" sz="3200" dirty="0" smtClean="0"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agenturgiver og agenten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172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000" b="1" dirty="0" smtClean="0">
                <a:cs typeface="Arial" pitchFamily="34" charset="0"/>
              </a:rPr>
              <a:t>Handelsagenten kan ikke uden særlig bemyndigelse: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Indgå bindende aftaler med tredjemand – gør han det alligevel, og agenturgiver ikke vil være bundet, skal agenturgiver sørge for at give tredjemand besked uden ugrundet ophold. Gør agenturgiver ikke dette, bliver han bundet.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Modtage betaling, give henstand, afslag eller kredit.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Træffe afgørelse i en reklamation fra tredjemand, fx om mangler, forsinkelse mv., men agenten kan modtage reklamationen med samme virkning, som hvis den var modtaget af agenturgiver.</a:t>
            </a: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 og aftaleindgåelse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4.2)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Fuldmagt: </a:t>
            </a:r>
            <a:r>
              <a:rPr lang="da-DK" sz="3200" dirty="0" smtClean="0">
                <a:cs typeface="Arial" pitchFamily="34" charset="0"/>
              </a:rPr>
              <a:t>Aftaleloven afsnit II, §§ 10-27</a:t>
            </a:r>
          </a:p>
          <a:p>
            <a:endParaRPr lang="da-DK" sz="3200" b="1" dirty="0" smtClean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HR: </a:t>
            </a:r>
            <a:r>
              <a:rPr lang="da-DK" sz="3200" dirty="0" smtClean="0">
                <a:cs typeface="Arial" pitchFamily="34" charset="0"/>
              </a:rPr>
              <a:t>Fuldmagtsgiver bliver bundet af de aftaler, som fuldmægtigen indgår på fuldmagtsgivers vegne, jf. AFTL § 10, stk. 1. </a:t>
            </a:r>
            <a:endParaRPr lang="da-DK" dirty="0" smtClean="0">
              <a:cs typeface="Arial" pitchFamily="34" charset="0"/>
            </a:endParaRPr>
          </a:p>
          <a:p>
            <a:endParaRPr lang="da-DK" dirty="0" smtClean="0">
              <a:cs typeface="Arial" pitchFamily="34" charset="0"/>
            </a:endParaRPr>
          </a:p>
          <a:p>
            <a:endParaRPr lang="da-DK" dirty="0" smtClean="0">
              <a:cs typeface="Arial" pitchFamily="34" charset="0"/>
            </a:endParaRPr>
          </a:p>
          <a:p>
            <a:r>
              <a:rPr lang="da-DK" sz="2800" dirty="0" smtClean="0">
                <a:cs typeface="Arial" pitchFamily="34" charset="0"/>
              </a:rPr>
              <a:t>Når du (fuldmagtsgiver) giver en anden (fuldmægtig) fuldmagt til at handle på dine vegne, bliver du som hovedregel bundet af den aftale din fuldmægtig indgår med tredjemand</a:t>
            </a:r>
            <a:r>
              <a:rPr lang="da-DK" sz="2800" dirty="0" smtClean="0">
                <a:cs typeface="Arial" pitchFamily="34" charset="0"/>
              </a:rPr>
              <a:t>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og mellemmænd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57872" y="1196752"/>
            <a:ext cx="80066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cs typeface="Arial" pitchFamily="34" charset="0"/>
              </a:rPr>
              <a:t>En aftale kan i nogle tilfælde rammes af ugyldighed, hvis der er handlet i strid med en fuldmagt.</a:t>
            </a:r>
          </a:p>
          <a:p>
            <a:endParaRPr lang="da-DK" sz="2800" b="1" dirty="0" smtClean="0">
              <a:cs typeface="Arial" pitchFamily="34" charset="0"/>
            </a:endParaRPr>
          </a:p>
          <a:p>
            <a:r>
              <a:rPr lang="da-DK" sz="2800" b="1" dirty="0" smtClean="0">
                <a:cs typeface="Arial" pitchFamily="34" charset="0"/>
              </a:rPr>
              <a:t>I fuldmagt sondres mellem bemyndigelse og legitimation: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Bemyndigelse/beføjelse: </a:t>
            </a:r>
            <a:r>
              <a:rPr lang="da-DK" sz="2800" dirty="0" smtClean="0">
                <a:cs typeface="Arial" pitchFamily="34" charset="0"/>
              </a:rPr>
              <a:t>Den interne instruks mellem fuldmagtsgiver og fuldmægtig. Indholdet af denne instruks er som udgangspunkt ikke kendt for omverdenen.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Legitimation:</a:t>
            </a:r>
            <a:r>
              <a:rPr lang="da-DK" sz="2800" dirty="0" smtClean="0">
                <a:cs typeface="Arial" pitchFamily="34" charset="0"/>
              </a:rPr>
              <a:t> Den ydre fuldmagt er synlig og kendt for omverdenen.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og mellemmænd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 fuldmagtsformer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1190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sz="3600" b="1" dirty="0" smtClean="0">
                <a:cs typeface="Arial" pitchFamily="34" charset="0"/>
              </a:rPr>
              <a:t>Fuldmagt med særlig tilværelse: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Stillingsfuldmagt, jf. AFTL § 10, stk. 2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Specialfuldmagt, jf. § AFTL § 13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Offentlig bekendtgjort fuldmagt, jf. AFTL § 14, stk. 1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Skriftlig fuldmagt/forevisningsfuldmagt, AFTL § 16, stk. 1</a:t>
            </a:r>
          </a:p>
          <a:p>
            <a:pPr>
              <a:buFont typeface="Arial" pitchFamily="34" charset="0"/>
              <a:buChar char="•"/>
            </a:pPr>
            <a:r>
              <a:rPr lang="da-DK" sz="3600" b="1" dirty="0" smtClean="0">
                <a:cs typeface="Arial" pitchFamily="34" charset="0"/>
              </a:rPr>
              <a:t>Fuldmagt uden særlig tilværelse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§ 18-fuldmagt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Stillingsfuldmagt, AFTL § 10, stk. 2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34650"/>
            <a:ext cx="8172400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En ansat, har via sin stilling, fuldmagt til at handle på vegne af fuldmagtsgiver (arbejdsgiver).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Fuldmægtigen (den ansatte) har udadtil fuldmagt til at handle inden for stillingens grænser, dvs. den ansatte kan indgå de aftaler med tredjemand, som er sædvanlige for stillingen.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En salgsekspedient kan i sagens natur indgå aftaler om salg af varer fra butikken, men kan ikke indgå aftaler med et reklamebureau om ny markedsføringskampagne, medmindre hun har fået en udvidet bemyndigelse/særlig tilladelse fra fuldmagtsgiver.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599" y="1340767"/>
            <a:ext cx="8064897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Situation: </a:t>
            </a:r>
            <a:r>
              <a:rPr lang="da-DK" sz="2800" dirty="0" smtClean="0">
                <a:cs typeface="Arial" pitchFamily="34" charset="0"/>
              </a:rPr>
              <a:t>Fuldmægtigen indgår en aftale med tredjemand, der overskrider bemyndigelsen (den interne instruks fra fuldmagtsgiver).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er bundet af de aftaler fuldmægtigen indgår med tredjemand i strid med den interne instruks, hvis tredjemand var i god tro, jf. AFTL § 11, stk. 1.</a:t>
            </a:r>
          </a:p>
          <a:p>
            <a:pPr marL="0" lvl="1"/>
            <a:endParaRPr lang="da-DK" sz="2000" dirty="0" smtClean="0">
              <a:cs typeface="Arial" pitchFamily="34" charset="0"/>
            </a:endParaRPr>
          </a:p>
          <a:p>
            <a:pPr marL="0" lvl="1"/>
            <a:r>
              <a:rPr lang="da-DK" sz="2800" b="1" dirty="0" smtClean="0">
                <a:cs typeface="Arial" pitchFamily="34" charset="0"/>
              </a:rPr>
              <a:t>God tro</a:t>
            </a:r>
            <a:r>
              <a:rPr lang="da-DK" sz="2800" dirty="0" smtClean="0">
                <a:cs typeface="Arial" pitchFamily="34" charset="0"/>
              </a:rPr>
              <a:t>: Hvis det vurderes at tredjemand ikke indså eller burde have indset, at fuldmægtigen indgik en aftale der lå uden for sine beføjelser (den interne instruks).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24744"/>
            <a:ext cx="79928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Situation: </a:t>
            </a:r>
            <a:r>
              <a:rPr lang="da-DK" sz="2800" dirty="0" smtClean="0">
                <a:cs typeface="Arial" pitchFamily="34" charset="0"/>
              </a:rPr>
              <a:t>Fuldmægtigen indgår en aftale med tredjemand, der ligger uden for legitimationen (stillingsfuldmagtens sædvanlige grænser).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er ikke bundet af de aftaler fuldmægtigen indgår med tredjemand, hvis de ligger uden for stillingens grænser, uanset tredjemands gode tro. </a:t>
            </a:r>
          </a:p>
          <a:p>
            <a:pPr marL="0" lvl="1"/>
            <a:endParaRPr lang="da-DK" sz="1000" dirty="0" smtClean="0">
              <a:cs typeface="Arial" pitchFamily="34" charset="0"/>
            </a:endParaRPr>
          </a:p>
          <a:p>
            <a:pPr marL="0" lvl="1"/>
            <a:r>
              <a:rPr lang="da-DK" sz="2800" b="1" dirty="0" smtClean="0">
                <a:cs typeface="Arial" pitchFamily="34" charset="0"/>
              </a:rPr>
              <a:t>Erstatning:</a:t>
            </a:r>
            <a:r>
              <a:rPr lang="da-DK" sz="2800" dirty="0" smtClean="0">
                <a:cs typeface="Arial" pitchFamily="34" charset="0"/>
              </a:rPr>
              <a:t> Hvis fuldmagtsgiver lider et økonomisk tab, fordi fuldmægtigen har handlet groft uagtsom eller forsætligt, kan fuldmægtigen i sjældne grove tilfælde blive erstatningsansvarlig overfor arbejdsgiveren.</a:t>
            </a:r>
            <a:endParaRPr lang="da-DK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7" y="1340768"/>
            <a:ext cx="81113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Ophør: 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stillingsfuldmagt ophører og tilbagekaldes ved at fuldmægtigen fjernes fra stillingen, fx opsiges eller bortvises.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Arbejdsgiveren bliver bundet af de aftaler den opsagte indgår med tredjemand i opsigelses-perioden.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 en opsigelsesperiode bør fuldmagtsgiver tage stilling til om fuldmægtigen stadig skal have fuldmagt til at indgå de samme aftaler udadtil, eller der skal laves en ændring frem til fratrædelsestidspunktet.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1872</Words>
  <Application>Microsoft Office PowerPoint</Application>
  <PresentationFormat>Skærmshow (4:3)</PresentationFormat>
  <Paragraphs>182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28</vt:i4>
      </vt:variant>
    </vt:vector>
  </HeadingPairs>
  <TitlesOfParts>
    <vt:vector size="2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Peter Schmalz</cp:lastModifiedBy>
  <cp:revision>45</cp:revision>
  <dcterms:created xsi:type="dcterms:W3CDTF">2011-03-28T11:51:52Z</dcterms:created>
  <dcterms:modified xsi:type="dcterms:W3CDTF">2017-08-14T16:24:00Z</dcterms:modified>
</cp:coreProperties>
</file>