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7" r:id="rId2"/>
    <p:sldId id="260" r:id="rId3"/>
    <p:sldId id="306" r:id="rId4"/>
    <p:sldId id="312" r:id="rId5"/>
    <p:sldId id="336" r:id="rId6"/>
    <p:sldId id="308" r:id="rId7"/>
    <p:sldId id="315" r:id="rId8"/>
    <p:sldId id="309" r:id="rId9"/>
    <p:sldId id="337" r:id="rId10"/>
    <p:sldId id="317" r:id="rId11"/>
    <p:sldId id="313" r:id="rId12"/>
    <p:sldId id="319" r:id="rId13"/>
    <p:sldId id="339" r:id="rId14"/>
    <p:sldId id="324" r:id="rId15"/>
    <p:sldId id="338" r:id="rId16"/>
    <p:sldId id="321" r:id="rId17"/>
    <p:sldId id="322" r:id="rId18"/>
    <p:sldId id="318" r:id="rId19"/>
    <p:sldId id="326" r:id="rId20"/>
    <p:sldId id="320" r:id="rId21"/>
    <p:sldId id="323" r:id="rId22"/>
    <p:sldId id="341" r:id="rId23"/>
    <p:sldId id="331" r:id="rId24"/>
    <p:sldId id="332" r:id="rId25"/>
    <p:sldId id="310" r:id="rId26"/>
    <p:sldId id="333" r:id="rId27"/>
    <p:sldId id="334" r:id="rId28"/>
    <p:sldId id="335" r:id="rId29"/>
    <p:sldId id="342" r:id="rId30"/>
    <p:sldId id="349" r:id="rId31"/>
    <p:sldId id="343" r:id="rId32"/>
    <p:sldId id="344" r:id="rId33"/>
    <p:sldId id="345" r:id="rId34"/>
    <p:sldId id="346" r:id="rId35"/>
    <p:sldId id="347" r:id="rId36"/>
    <p:sldId id="350" r:id="rId3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98" autoAdjust="0"/>
    <p:restoredTop sz="94732" autoAdjust="0"/>
  </p:normalViewPr>
  <p:slideViewPr>
    <p:cSldViewPr>
      <p:cViewPr>
        <p:scale>
          <a:sx n="82" d="100"/>
          <a:sy n="82" d="100"/>
        </p:scale>
        <p:origin x="-858" y="-16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07-11-2017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1059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37762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41124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294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47750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4978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9476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15981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3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3967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27405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192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9946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1607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8028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49715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78901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91964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52024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36300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701533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992564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77615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4870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81733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0493716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739364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973947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3781592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229198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699554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843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1250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5112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38244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113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470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4440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55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07443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07-11-2017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datatilsynet.dk/"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9</a:t>
            </a:r>
          </a:p>
          <a:p>
            <a:pPr algn="ctr"/>
            <a:r>
              <a:rPr lang="da-DK" sz="4000" b="1" dirty="0" smtClean="0">
                <a:solidFill>
                  <a:srgbClr val="7030A0"/>
                </a:solidFill>
                <a:latin typeface="+mj-lt"/>
                <a:cs typeface="Arial" pitchFamily="34" charset="0"/>
              </a:rPr>
              <a:t>Markedsføring</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God erhvervsskik </a:t>
            </a:r>
          </a:p>
          <a:p>
            <a:pPr algn="ctr"/>
            <a:r>
              <a:rPr lang="da-DK" sz="3200" b="1" dirty="0" smtClean="0">
                <a:solidFill>
                  <a:srgbClr val="7030A0"/>
                </a:solidFill>
                <a:latin typeface="+mj-lt"/>
                <a:cs typeface="Arial" pitchFamily="34" charset="0"/>
              </a:rPr>
              <a:t>1.2.1 Vildledning</a:t>
            </a:r>
          </a:p>
        </p:txBody>
      </p:sp>
      <p:sp>
        <p:nvSpPr>
          <p:cNvPr id="3" name="Tekstboks 2"/>
          <p:cNvSpPr txBox="1"/>
          <p:nvPr/>
        </p:nvSpPr>
        <p:spPr>
          <a:xfrm>
            <a:off x="971600" y="1124744"/>
            <a:ext cx="8172400" cy="4985980"/>
          </a:xfrm>
          <a:prstGeom prst="rect">
            <a:avLst/>
          </a:prstGeom>
          <a:noFill/>
        </p:spPr>
        <p:txBody>
          <a:bodyPr wrap="square" rtlCol="0">
            <a:spAutoFit/>
          </a:bodyPr>
          <a:lstStyle/>
          <a:p>
            <a:pPr marL="363538" indent="-363538"/>
            <a:r>
              <a:rPr lang="da-DK" sz="2800" b="1" dirty="0" smtClean="0"/>
              <a:t>Vildledende oplysninger - forkerte oplysninger om fx:</a:t>
            </a:r>
          </a:p>
          <a:p>
            <a:pPr marL="363538" indent="-363538"/>
            <a:endParaRPr lang="da-DK" sz="1400" b="1" dirty="0" smtClean="0"/>
          </a:p>
          <a:p>
            <a:pPr marL="268288" indent="-268288">
              <a:buFont typeface="Arial" pitchFamily="34" charset="0"/>
              <a:buChar char="•"/>
            </a:pPr>
            <a:r>
              <a:rPr lang="da-DK" sz="2300" dirty="0"/>
              <a:t>p</a:t>
            </a:r>
            <a:r>
              <a:rPr lang="da-DK" sz="2300" dirty="0" smtClean="0"/>
              <a:t>roduktets eksistens og art</a:t>
            </a:r>
          </a:p>
          <a:p>
            <a:pPr marL="268288" indent="-268288">
              <a:buFont typeface="Arial" pitchFamily="34" charset="0"/>
              <a:buChar char="•"/>
            </a:pPr>
            <a:r>
              <a:rPr lang="da-DK" sz="2300" dirty="0" smtClean="0"/>
              <a:t>varens kvaliteter og egenskaber, specifikationer, geografiske eller handelsmæssige oprindelse.</a:t>
            </a:r>
          </a:p>
          <a:p>
            <a:pPr marL="268288" indent="-268288">
              <a:buFont typeface="Arial" pitchFamily="34" charset="0"/>
              <a:buChar char="•"/>
            </a:pPr>
            <a:r>
              <a:rPr lang="da-DK" sz="2300" dirty="0" smtClean="0"/>
              <a:t>mærkningsordninger på en vare, fx </a:t>
            </a:r>
            <a:r>
              <a:rPr lang="da-DK" sz="2300" dirty="0" err="1" smtClean="0"/>
              <a:t>øko-mærket</a:t>
            </a:r>
            <a:r>
              <a:rPr lang="da-DK" sz="2300" dirty="0" smtClean="0"/>
              <a:t>, svanemærket, og varen ikke lever op til kravene i mærkningsordningen.</a:t>
            </a:r>
          </a:p>
          <a:p>
            <a:pPr marL="268288" indent="-268288">
              <a:buFont typeface="Arial" pitchFamily="34" charset="0"/>
              <a:buChar char="•"/>
            </a:pPr>
            <a:r>
              <a:rPr lang="da-DK" sz="2300" dirty="0" smtClean="0"/>
              <a:t>prisangivelser, førpriser, rabatter og tilbud. En virksomhed må ikke give forbrugerne det indtryk, at prisen er sat ned, hvis det rent faktisk ikke er tilfældet.</a:t>
            </a:r>
          </a:p>
          <a:p>
            <a:pPr marL="268288" indent="-268288">
              <a:buFont typeface="Arial" pitchFamily="34" charset="0"/>
              <a:buChar char="•"/>
            </a:pPr>
            <a:r>
              <a:rPr lang="da-DK" sz="2300" dirty="0"/>
              <a:t>b</a:t>
            </a:r>
            <a:r>
              <a:rPr lang="da-DK" sz="2300" dirty="0" smtClean="0"/>
              <a:t>ehov for eftersyn, reservedele, udskiftning eller reparation</a:t>
            </a:r>
          </a:p>
          <a:p>
            <a:pPr marL="268288" indent="-268288">
              <a:buFont typeface="Arial" pitchFamily="34" charset="0"/>
              <a:buChar char="•"/>
            </a:pPr>
            <a:r>
              <a:rPr lang="da-DK" sz="2300" dirty="0" smtClean="0"/>
              <a:t>forbrugerens rettigheder til fx </a:t>
            </a:r>
            <a:r>
              <a:rPr lang="da-DK" sz="2300" dirty="0" err="1" smtClean="0"/>
              <a:t>omlevering</a:t>
            </a:r>
            <a:r>
              <a:rPr lang="da-DK" sz="2300" dirty="0" smtClean="0"/>
              <a:t> eller tilbagebetaling</a:t>
            </a:r>
          </a:p>
          <a:p>
            <a:pPr marL="268288" indent="-268288">
              <a:buFont typeface="Arial" pitchFamily="34" charset="0"/>
              <a:buChar char="•"/>
            </a:pPr>
            <a:r>
              <a:rPr lang="da-DK" sz="2300" dirty="0" smtClean="0"/>
              <a:t>forveksling med en konkurrents produkt, varemærke eller forretningskendetegn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600" b="1" dirty="0" smtClean="0">
                <a:solidFill>
                  <a:srgbClr val="7030A0"/>
                </a:solidFill>
                <a:cs typeface="Arial" pitchFamily="34" charset="0"/>
              </a:rPr>
              <a:t>1.2.1 Vildledning</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24744"/>
            <a:ext cx="8172400" cy="4832092"/>
          </a:xfrm>
          <a:prstGeom prst="rect">
            <a:avLst/>
          </a:prstGeom>
          <a:noFill/>
        </p:spPr>
        <p:txBody>
          <a:bodyPr wrap="square" rtlCol="0">
            <a:spAutoFit/>
          </a:bodyPr>
          <a:lstStyle/>
          <a:p>
            <a:endParaRPr lang="da-DK" sz="2800" b="1" dirty="0" smtClean="0"/>
          </a:p>
          <a:p>
            <a:r>
              <a:rPr lang="da-DK" sz="2800" b="1" dirty="0" smtClean="0"/>
              <a:t>Væsentlige oplysninger skal på en forståelig måde, fx:</a:t>
            </a:r>
          </a:p>
          <a:p>
            <a:endParaRPr lang="da-DK" sz="2800" b="1" dirty="0" smtClean="0"/>
          </a:p>
          <a:p>
            <a:pPr marL="457200" indent="-457200">
              <a:buFont typeface="Arial" charset="0"/>
              <a:buChar char="•"/>
            </a:pPr>
            <a:r>
              <a:rPr lang="da-DK" sz="2800" dirty="0" smtClean="0"/>
              <a:t>Produktets væsentligste karakteristika</a:t>
            </a:r>
          </a:p>
          <a:p>
            <a:pPr marL="457200" indent="-457200">
              <a:buFont typeface="Arial" charset="0"/>
              <a:buChar char="•"/>
            </a:pPr>
            <a:r>
              <a:rPr lang="da-DK" sz="2800" dirty="0" smtClean="0"/>
              <a:t>Den erhvervsdrivendes fysiske adresse og navn</a:t>
            </a:r>
          </a:p>
          <a:p>
            <a:pPr marL="457200" indent="-457200">
              <a:buFont typeface="Arial" charset="0"/>
              <a:buChar char="•"/>
            </a:pPr>
            <a:r>
              <a:rPr lang="da-DK" sz="2800" dirty="0" smtClean="0"/>
              <a:t>Forhold vedrørende betaling og levering, hvis det fraviger fra hvad der er sædvanligt i branchen</a:t>
            </a:r>
          </a:p>
          <a:p>
            <a:pPr marL="457200" indent="-457200">
              <a:buFont typeface="Arial" charset="0"/>
              <a:buChar char="•"/>
            </a:pPr>
            <a:r>
              <a:rPr lang="da-DK" sz="2800" dirty="0" smtClean="0"/>
              <a:t>Fortrydelsesret, </a:t>
            </a:r>
            <a:r>
              <a:rPr lang="da-DK" sz="2800" dirty="0"/>
              <a:t>a</a:t>
            </a:r>
            <a:r>
              <a:rPr lang="da-DK" sz="2800" dirty="0" smtClean="0"/>
              <a:t>fbestillingsret </a:t>
            </a:r>
            <a:r>
              <a:rPr lang="da-DK" sz="2800" dirty="0"/>
              <a:t>eller returret, hvis det fraviger fra hvad der er sædvanligt i </a:t>
            </a:r>
            <a:r>
              <a:rPr lang="da-DK" sz="2800" dirty="0" smtClean="0"/>
              <a:t>branchen</a:t>
            </a:r>
          </a:p>
          <a:p>
            <a:pPr marL="457200" indent="-457200">
              <a:buFont typeface="Arial" charset="0"/>
              <a:buChar char="•"/>
            </a:pPr>
            <a:r>
              <a:rPr lang="da-DK" sz="2800" dirty="0" smtClean="0"/>
              <a:t>Pris inklusive moms og afgifter</a:t>
            </a:r>
          </a:p>
          <a:p>
            <a:pPr marL="457200" indent="-457200">
              <a:buFont typeface="Arial" charset="0"/>
              <a:buChar char="•"/>
            </a:pPr>
            <a:r>
              <a:rPr lang="da-DK" sz="2800" dirty="0" smtClean="0"/>
              <a:t>Omkostninger til fragt, levering, porto m.v.</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1.2.2 Skjult reklame</a:t>
            </a:r>
          </a:p>
        </p:txBody>
      </p:sp>
      <p:sp>
        <p:nvSpPr>
          <p:cNvPr id="3" name="Tekstboks 2"/>
          <p:cNvSpPr txBox="1"/>
          <p:nvPr/>
        </p:nvSpPr>
        <p:spPr>
          <a:xfrm>
            <a:off x="1043608" y="1124744"/>
            <a:ext cx="8100392" cy="4893647"/>
          </a:xfrm>
          <a:prstGeom prst="rect">
            <a:avLst/>
          </a:prstGeom>
          <a:noFill/>
        </p:spPr>
        <p:txBody>
          <a:bodyPr wrap="square" rtlCol="0">
            <a:spAutoFit/>
          </a:bodyPr>
          <a:lstStyle/>
          <a:p>
            <a:r>
              <a:rPr lang="da-DK" sz="3200" b="1" dirty="0" smtClean="0"/>
              <a:t>Forbud mod skjult reklame:</a:t>
            </a:r>
          </a:p>
          <a:p>
            <a:pPr marL="538163" indent="-363538">
              <a:buFont typeface="Arial" pitchFamily="34" charset="0"/>
              <a:buChar char="•"/>
            </a:pPr>
            <a:r>
              <a:rPr lang="da-DK" sz="2800" dirty="0" smtClean="0"/>
              <a:t>En reklame skal kunne identificeres som en reklame, uanset form og uanset i hvilket medium den bringes. </a:t>
            </a:r>
          </a:p>
          <a:p>
            <a:pPr marL="538163" indent="-363538">
              <a:buFont typeface="Arial" pitchFamily="34" charset="0"/>
              <a:buChar char="•"/>
            </a:pPr>
            <a:r>
              <a:rPr lang="da-DK" sz="2800" dirty="0" smtClean="0"/>
              <a:t>Ikke skjule reklamen i sit budskab, for at påvirke eller manipulere modtagerne til at købe. </a:t>
            </a:r>
          </a:p>
          <a:p>
            <a:pPr marL="538163" indent="-363538">
              <a:buFont typeface="Arial" pitchFamily="34" charset="0"/>
              <a:buChar char="•"/>
            </a:pPr>
            <a:r>
              <a:rPr lang="da-DK" sz="2800" dirty="0" smtClean="0"/>
              <a:t>Forbuddet gælder i alle typer medier, såsom de skrevne og trykte medier (</a:t>
            </a:r>
            <a:r>
              <a:rPr lang="da-DK" sz="2800" dirty="0" err="1" smtClean="0"/>
              <a:t>advertorial</a:t>
            </a:r>
            <a:r>
              <a:rPr lang="da-DK" sz="2800" dirty="0" smtClean="0"/>
              <a:t>), tv- og radioprogrammer, film (</a:t>
            </a:r>
            <a:r>
              <a:rPr lang="da-DK" sz="2800" dirty="0" err="1" smtClean="0"/>
              <a:t>productplacement</a:t>
            </a:r>
            <a:r>
              <a:rPr lang="da-DK" sz="2800" dirty="0" smtClean="0"/>
              <a:t>), sponsorering, internettet (bannerreklamer m.v.), kunstværker, duftmarkedsføring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1.2.2 Skjult reklame</a:t>
            </a:r>
          </a:p>
        </p:txBody>
      </p:sp>
      <p:sp>
        <p:nvSpPr>
          <p:cNvPr id="3" name="Tekstboks 2"/>
          <p:cNvSpPr txBox="1"/>
          <p:nvPr/>
        </p:nvSpPr>
        <p:spPr>
          <a:xfrm>
            <a:off x="1043608" y="1124744"/>
            <a:ext cx="8100392" cy="5262979"/>
          </a:xfrm>
          <a:prstGeom prst="rect">
            <a:avLst/>
          </a:prstGeom>
          <a:noFill/>
        </p:spPr>
        <p:txBody>
          <a:bodyPr wrap="square" rtlCol="0">
            <a:spAutoFit/>
          </a:bodyPr>
          <a:lstStyle/>
          <a:p>
            <a:r>
              <a:rPr lang="da-DK" sz="2800" dirty="0" smtClean="0"/>
              <a:t>Se eksempler i Nordisk standpunkt om skjult reklame, maj 2016 (</a:t>
            </a:r>
            <a:r>
              <a:rPr lang="da-DK" sz="2800" dirty="0" smtClean="0">
                <a:hlinkClick r:id="rId3"/>
              </a:rPr>
              <a:t>www.forbrugerombudsmanden.dk)</a:t>
            </a:r>
            <a:endParaRPr lang="da-DK" sz="2800" dirty="0" smtClean="0"/>
          </a:p>
          <a:p>
            <a:endParaRPr lang="da-DK" sz="2800" dirty="0" smtClean="0"/>
          </a:p>
          <a:p>
            <a:pPr marL="457200" indent="-457200">
              <a:buFont typeface="Arial" charset="0"/>
              <a:buChar char="•"/>
            </a:pPr>
            <a:r>
              <a:rPr lang="da-DK" sz="2800" dirty="0" smtClean="0"/>
              <a:t>Blogs: Det skal fremgå tydeligt for læseren/seeren, hvis der er tale om reklame. Se notat om ”Gode råd til bloggere om skjult reklame” på </a:t>
            </a:r>
            <a:r>
              <a:rPr lang="da-DK" sz="2800" dirty="0" err="1" smtClean="0"/>
              <a:t>www.forbrugerombudsmanden.dk</a:t>
            </a:r>
            <a:endParaRPr lang="da-DK" sz="2800" dirty="0" smtClean="0"/>
          </a:p>
          <a:p>
            <a:pPr marL="457200" indent="-457200">
              <a:buFont typeface="Arial" charset="0"/>
              <a:buChar char="•"/>
            </a:pPr>
            <a:r>
              <a:rPr lang="da-DK" sz="2800" dirty="0" smtClean="0"/>
              <a:t>YouTube mv.: Tydeligt oplyses, hvis videoen er en reklame</a:t>
            </a:r>
          </a:p>
          <a:p>
            <a:pPr marL="457200" indent="-457200">
              <a:buFont typeface="Arial" charset="0"/>
              <a:buChar char="•"/>
            </a:pPr>
            <a:r>
              <a:rPr lang="da-DK" sz="2800" dirty="0" err="1" smtClean="0"/>
              <a:t>Instagram</a:t>
            </a:r>
            <a:r>
              <a:rPr lang="da-DK" sz="2800" dirty="0" smtClean="0"/>
              <a:t>: Tydeligt skrive ”reklame”, #reklame..”</a:t>
            </a:r>
          </a:p>
          <a:p>
            <a:pPr marL="457200" indent="-457200">
              <a:buFont typeface="Arial" charset="0"/>
              <a:buChar char="•"/>
            </a:pPr>
            <a:r>
              <a:rPr lang="da-DK" sz="2800" dirty="0" smtClean="0"/>
              <a:t>Facebook: Tydeligt markere, hvis opslag er en reklame</a:t>
            </a:r>
          </a:p>
        </p:txBody>
      </p:sp>
    </p:spTree>
    <p:extLst>
      <p:ext uri="{BB962C8B-B14F-4D97-AF65-F5344CB8AC3E}">
        <p14:creationId xmlns:p14="http://schemas.microsoft.com/office/powerpoint/2010/main" val="1609823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a:t>
            </a:r>
            <a:r>
              <a:rPr lang="da-DK" sz="3600" b="1" dirty="0" smtClean="0">
                <a:solidFill>
                  <a:srgbClr val="7030A0"/>
                </a:solidFill>
                <a:latin typeface="+mj-lt"/>
                <a:cs typeface="Arial" pitchFamily="34" charset="0"/>
              </a:rPr>
              <a:t>erhvervsskik </a:t>
            </a:r>
            <a:endParaRPr lang="da-DK" sz="36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1.2.3 Markedsføring rettet mod børn og unge </a:t>
            </a:r>
          </a:p>
        </p:txBody>
      </p:sp>
      <p:sp>
        <p:nvSpPr>
          <p:cNvPr id="3" name="Tekstboks 2"/>
          <p:cNvSpPr txBox="1"/>
          <p:nvPr/>
        </p:nvSpPr>
        <p:spPr>
          <a:xfrm>
            <a:off x="971600" y="1268760"/>
            <a:ext cx="8172400" cy="4708981"/>
          </a:xfrm>
          <a:prstGeom prst="rect">
            <a:avLst/>
          </a:prstGeom>
          <a:noFill/>
        </p:spPr>
        <p:txBody>
          <a:bodyPr wrap="square" rtlCol="0">
            <a:spAutoFit/>
          </a:bodyPr>
          <a:lstStyle/>
          <a:p>
            <a:pPr marL="268288" indent="-268288">
              <a:buFont typeface="Arial" pitchFamily="34" charset="0"/>
              <a:buChar char="•"/>
            </a:pPr>
            <a:r>
              <a:rPr lang="da-DK" sz="2500" b="1" dirty="0" smtClean="0"/>
              <a:t>Særlig hensyntagen</a:t>
            </a:r>
            <a:r>
              <a:rPr lang="da-DK" sz="2500" dirty="0" smtClean="0"/>
              <a:t> til børn og unges naturlige godtroenhed, manglende erfaring og kritiske sans, som bevirker, at de er lette at påvirke og nemme at præge</a:t>
            </a:r>
          </a:p>
          <a:p>
            <a:pPr marL="268288" indent="-268288">
              <a:buFont typeface="Arial" pitchFamily="34" charset="0"/>
              <a:buChar char="•"/>
            </a:pPr>
            <a:r>
              <a:rPr lang="da-DK" sz="2500" dirty="0" smtClean="0"/>
              <a:t>Ikke udnytte den særlige </a:t>
            </a:r>
            <a:r>
              <a:rPr lang="da-DK" sz="2500" b="1" dirty="0" smtClean="0"/>
              <a:t>godtroenhed og mangel på erfaring</a:t>
            </a:r>
            <a:r>
              <a:rPr lang="da-DK" sz="2500" dirty="0" smtClean="0"/>
              <a:t>, der karakteriserer målgruppen børn og unge. Har ikke det samme skeptiske eller analytiske filter som voksne.</a:t>
            </a:r>
          </a:p>
          <a:p>
            <a:pPr marL="268288" indent="-268288">
              <a:buFont typeface="Arial" pitchFamily="34" charset="0"/>
              <a:buChar char="•"/>
            </a:pPr>
            <a:r>
              <a:rPr lang="da-DK" sz="2500" dirty="0" smtClean="0"/>
              <a:t>Ikke direkte eller indirekte opfordre til </a:t>
            </a:r>
            <a:r>
              <a:rPr lang="da-DK" sz="2500" b="1" dirty="0" smtClean="0"/>
              <a:t>vold, anvendelse af rusmidler, herunder alkohol</a:t>
            </a:r>
            <a:r>
              <a:rPr lang="da-DK" sz="2500" dirty="0" smtClean="0"/>
              <a:t>, eller anden farlig eller hensynsløs adfærd, eller på utilbørlig måde benytte sig af vold, frygt, mobning eller overtro som virkemidler</a:t>
            </a:r>
          </a:p>
          <a:p>
            <a:pPr marL="268288" indent="-268288">
              <a:buFont typeface="Arial" pitchFamily="34" charset="0"/>
              <a:buChar char="•"/>
            </a:pPr>
            <a:r>
              <a:rPr lang="da-DK" sz="2500" dirty="0" smtClean="0"/>
              <a:t> Forbrugerombudsmandens vejledning om ”Børn, unge og markedsføring”, juli 2014.</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600" b="1" dirty="0" smtClean="0">
                <a:solidFill>
                  <a:srgbClr val="7030A0"/>
                </a:solidFill>
                <a:cs typeface="Arial" pitchFamily="34" charset="0"/>
              </a:rPr>
              <a:t>1.2.4 Aggressiv handelspraksis</a:t>
            </a:r>
            <a:endParaRPr lang="da-DK" sz="3600" b="1" dirty="0" smtClean="0">
              <a:solidFill>
                <a:srgbClr val="7030A0"/>
              </a:solidFill>
              <a:latin typeface="+mj-lt"/>
              <a:cs typeface="Arial" pitchFamily="34" charset="0"/>
            </a:endParaRPr>
          </a:p>
        </p:txBody>
      </p:sp>
      <p:sp>
        <p:nvSpPr>
          <p:cNvPr id="3" name="Tekstboks 2"/>
          <p:cNvSpPr txBox="1"/>
          <p:nvPr/>
        </p:nvSpPr>
        <p:spPr>
          <a:xfrm>
            <a:off x="944674" y="1207061"/>
            <a:ext cx="8172400" cy="6155531"/>
          </a:xfrm>
          <a:prstGeom prst="rect">
            <a:avLst/>
          </a:prstGeom>
          <a:noFill/>
        </p:spPr>
        <p:txBody>
          <a:bodyPr wrap="square" rtlCol="0">
            <a:spAutoFit/>
          </a:bodyPr>
          <a:lstStyle/>
          <a:p>
            <a:r>
              <a:rPr lang="da-DK" sz="2400" dirty="0" smtClean="0"/>
              <a:t>Bilag 1 til markedsføringsloven kommer med en række eksempler:</a:t>
            </a:r>
          </a:p>
          <a:p>
            <a:pPr marL="457200" lvl="0" indent="-457200">
              <a:buFont typeface="Arial" charset="0"/>
              <a:buChar char="•"/>
            </a:pPr>
            <a:r>
              <a:rPr lang="da-DK" sz="2200" dirty="0" smtClean="0"/>
              <a:t>Forbrugeren </a:t>
            </a:r>
            <a:r>
              <a:rPr lang="da-DK" sz="2200" dirty="0"/>
              <a:t>bringes til at tro, at han ikke kan forlade lokalerne, før en kontrakt er </a:t>
            </a:r>
            <a:r>
              <a:rPr lang="da-DK" sz="2200" dirty="0" smtClean="0"/>
              <a:t>indgået</a:t>
            </a:r>
          </a:p>
          <a:p>
            <a:pPr marL="457200" lvl="0" indent="-457200">
              <a:buFont typeface="Arial" charset="0"/>
              <a:buChar char="•"/>
            </a:pPr>
            <a:r>
              <a:rPr lang="da-DK" sz="2200" dirty="0" smtClean="0"/>
              <a:t>Der </a:t>
            </a:r>
            <a:r>
              <a:rPr lang="da-DK" sz="2200" dirty="0"/>
              <a:t>aflægges personlige besøg på forbrugerens bopæl, uden at </a:t>
            </a:r>
            <a:r>
              <a:rPr lang="da-DK" sz="2200" dirty="0" smtClean="0"/>
              <a:t>forbrugeren har ønsket det </a:t>
            </a:r>
          </a:p>
          <a:p>
            <a:pPr marL="457200" lvl="0" indent="-457200">
              <a:buFont typeface="Arial" charset="0"/>
              <a:buChar char="•"/>
            </a:pPr>
            <a:r>
              <a:rPr lang="da-DK" sz="2200" dirty="0" smtClean="0"/>
              <a:t>Der </a:t>
            </a:r>
            <a:r>
              <a:rPr lang="da-DK" sz="2200" dirty="0"/>
              <a:t>foretages vedholdende og uønskede henvendelser pr. telefon, der ikke er omfattet af forbuddet i forbrugeraftalelovens § 4, eller pr. telefax, e-mail eller andre </a:t>
            </a:r>
            <a:r>
              <a:rPr lang="da-DK" sz="2200" dirty="0" smtClean="0"/>
              <a:t>fjernkommunikationsmedier</a:t>
            </a:r>
          </a:p>
          <a:p>
            <a:pPr marL="457200" lvl="0" indent="-457200">
              <a:buFont typeface="Arial" charset="0"/>
              <a:buChar char="•"/>
            </a:pPr>
            <a:r>
              <a:rPr lang="da-DK" sz="2200" dirty="0" smtClean="0"/>
              <a:t>En </a:t>
            </a:r>
            <a:r>
              <a:rPr lang="da-DK" sz="2200" dirty="0"/>
              <a:t>reklame opfordrer direkte børn til at købe eller til at overtale deres forældre eller andre voksne til at købe de produkter til dem </a:t>
            </a:r>
            <a:endParaRPr lang="da-DK" sz="2200" dirty="0" smtClean="0"/>
          </a:p>
          <a:p>
            <a:pPr marL="457200" lvl="0" indent="-457200">
              <a:buFont typeface="Arial" charset="0"/>
              <a:buChar char="•"/>
            </a:pPr>
            <a:r>
              <a:rPr lang="da-DK" sz="2200" dirty="0" smtClean="0"/>
              <a:t>Der </a:t>
            </a:r>
            <a:r>
              <a:rPr lang="da-DK" sz="2200" dirty="0"/>
              <a:t>skabes det fejlagtige indtryk, at forbrugeren allerede har vundet, vil vinde eller ved udførelse af en bestemt handling vil vinde en præmie eller et andet tilsvarende </a:t>
            </a:r>
            <a:r>
              <a:rPr lang="da-DK" sz="2200" dirty="0" smtClean="0"/>
              <a:t>gode </a:t>
            </a:r>
            <a:r>
              <a:rPr lang="da-DK" sz="2200" dirty="0"/>
              <a:t> </a:t>
            </a:r>
          </a:p>
          <a:p>
            <a:endParaRPr lang="da-DK" sz="2800" dirty="0" smtClean="0"/>
          </a:p>
          <a:p>
            <a:pPr marL="363538" indent="-363538">
              <a:buFont typeface="Arial" pitchFamily="34" charset="0"/>
              <a:buChar char="•"/>
            </a:pPr>
            <a:endParaRPr lang="da-DK" sz="3200" dirty="0" smtClean="0"/>
          </a:p>
        </p:txBody>
      </p:sp>
    </p:spTree>
    <p:extLst>
      <p:ext uri="{BB962C8B-B14F-4D97-AF65-F5344CB8AC3E}">
        <p14:creationId xmlns:p14="http://schemas.microsoft.com/office/powerpoint/2010/main" val="1692190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1.2.5 Uanmodet henvendelse</a:t>
            </a:r>
          </a:p>
        </p:txBody>
      </p:sp>
      <p:sp>
        <p:nvSpPr>
          <p:cNvPr id="3" name="Tekstboks 2"/>
          <p:cNvSpPr txBox="1"/>
          <p:nvPr/>
        </p:nvSpPr>
        <p:spPr>
          <a:xfrm>
            <a:off x="971600" y="1268760"/>
            <a:ext cx="8172400" cy="5201424"/>
          </a:xfrm>
          <a:prstGeom prst="rect">
            <a:avLst/>
          </a:prstGeom>
          <a:noFill/>
        </p:spPr>
        <p:txBody>
          <a:bodyPr wrap="square" rtlCol="0">
            <a:spAutoFit/>
          </a:bodyPr>
          <a:lstStyle/>
          <a:p>
            <a:r>
              <a:rPr lang="da-DK" sz="2600" b="1" dirty="0" smtClean="0"/>
              <a:t>Hovedreglen</a:t>
            </a:r>
            <a:r>
              <a:rPr lang="da-DK" sz="2600" dirty="0" smtClean="0"/>
              <a:t>: Den erhvervsdrivende må </a:t>
            </a:r>
            <a:r>
              <a:rPr lang="da-DK" sz="2600" b="1" dirty="0" smtClean="0"/>
              <a:t>ikke sende </a:t>
            </a:r>
            <a:r>
              <a:rPr lang="da-DK" sz="2600" dirty="0" smtClean="0"/>
              <a:t>reklamer, tilbud og øvrigt markedsføringsmateriale til forbrugere eller private og offentlige virksomheder via fjernkommunikation, dvs. ved brug af </a:t>
            </a:r>
            <a:r>
              <a:rPr lang="da-DK" sz="2600" b="1" dirty="0" smtClean="0"/>
              <a:t>e-mail, sms, mms, fax og automatisk opkaldesystem med indtalt reklame</a:t>
            </a:r>
            <a:r>
              <a:rPr lang="da-DK" sz="2600" dirty="0" smtClean="0"/>
              <a:t>. </a:t>
            </a:r>
          </a:p>
          <a:p>
            <a:endParaRPr lang="da-DK" sz="1000" dirty="0" smtClean="0"/>
          </a:p>
          <a:p>
            <a:pPr marL="538163" indent="-363538">
              <a:buFont typeface="Arial" pitchFamily="34" charset="0"/>
              <a:buChar char="•"/>
            </a:pPr>
            <a:r>
              <a:rPr lang="da-DK" sz="2400" b="1" dirty="0" smtClean="0"/>
              <a:t>Undtagelse 1:</a:t>
            </a:r>
            <a:r>
              <a:rPr lang="da-DK" sz="2400" dirty="0" smtClean="0"/>
              <a:t> Hvis modtageren af reklamen forudgående har </a:t>
            </a:r>
            <a:r>
              <a:rPr lang="da-DK" sz="2400" b="1" dirty="0" smtClean="0"/>
              <a:t>accepteret e</a:t>
            </a:r>
            <a:r>
              <a:rPr lang="da-DK" sz="2400" dirty="0" smtClean="0"/>
              <a:t>ller anmodet om at få reklamen tilsendt på den måde.</a:t>
            </a:r>
          </a:p>
          <a:p>
            <a:pPr marL="538163" indent="-363538">
              <a:buFont typeface="Arial" pitchFamily="34" charset="0"/>
              <a:buChar char="•"/>
            </a:pPr>
            <a:r>
              <a:rPr lang="da-DK" sz="2400" b="1" dirty="0" smtClean="0"/>
              <a:t>Undtagelse 2</a:t>
            </a:r>
            <a:r>
              <a:rPr lang="da-DK" sz="2400" dirty="0" smtClean="0"/>
              <a:t>: Hvis kunden tidligere har købt varer eller tjenesteydelser hos virksomheden, og </a:t>
            </a:r>
            <a:r>
              <a:rPr lang="da-DK" sz="2400" b="1" dirty="0" smtClean="0"/>
              <a:t>kunden har givet sin e-mailadresse</a:t>
            </a:r>
            <a:r>
              <a:rPr lang="da-DK" sz="2400" dirty="0" smtClean="0"/>
              <a:t> eller mobiltelefonnummer, og har accepteret at modtage nyhedsbreve og tilbud. MEN kunden skal have mulighed for at frabede sig yderligere henvendelser.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1.2.5 Uanmodet henvendelse</a:t>
            </a:r>
          </a:p>
        </p:txBody>
      </p:sp>
      <p:sp>
        <p:nvSpPr>
          <p:cNvPr id="3" name="Tekstboks 2"/>
          <p:cNvSpPr txBox="1"/>
          <p:nvPr/>
        </p:nvSpPr>
        <p:spPr>
          <a:xfrm>
            <a:off x="899592" y="1268760"/>
            <a:ext cx="8244408" cy="5262979"/>
          </a:xfrm>
          <a:prstGeom prst="rect">
            <a:avLst/>
          </a:prstGeom>
          <a:noFill/>
        </p:spPr>
        <p:txBody>
          <a:bodyPr wrap="square" rtlCol="0">
            <a:spAutoFit/>
          </a:bodyPr>
          <a:lstStyle/>
          <a:p>
            <a:pPr marL="538163" indent="-363538">
              <a:buFont typeface="Arial" pitchFamily="34" charset="0"/>
              <a:buChar char="•"/>
            </a:pPr>
            <a:r>
              <a:rPr lang="da-DK" sz="2800" b="1" dirty="0" smtClean="0"/>
              <a:t>Adresseløse</a:t>
            </a:r>
            <a:r>
              <a:rPr lang="da-DK" sz="2800" dirty="0" smtClean="0"/>
              <a:t> husstandsomdelte reklamer kan lovligt sendes.</a:t>
            </a:r>
          </a:p>
          <a:p>
            <a:pPr marL="538163" indent="-363538">
              <a:buFont typeface="Arial" pitchFamily="34" charset="0"/>
              <a:buChar char="•"/>
            </a:pPr>
            <a:r>
              <a:rPr lang="da-DK" sz="2800" b="1" dirty="0" smtClean="0"/>
              <a:t>Ved direkte markedsføring/adresseret reklame </a:t>
            </a:r>
            <a:r>
              <a:rPr lang="da-DK" sz="2800" dirty="0" smtClean="0"/>
              <a:t>til en person eller virksomhed, skal virksomheden sikre sig, at der ikke sendes materiale til personer, der er på Robinson-listen. </a:t>
            </a:r>
          </a:p>
          <a:p>
            <a:pPr marL="538163" indent="-363538">
              <a:buFont typeface="Arial" pitchFamily="34" charset="0"/>
              <a:buChar char="•"/>
            </a:pPr>
            <a:r>
              <a:rPr lang="da-DK" sz="2800" b="1" dirty="0" smtClean="0"/>
              <a:t>Robinson-listen</a:t>
            </a:r>
            <a:r>
              <a:rPr lang="da-DK" sz="2800" dirty="0" smtClean="0"/>
              <a:t>: Virksomheden må ikke rette direkte henvendelse til forbrugeren der er registreret på Robinson-listen</a:t>
            </a:r>
          </a:p>
          <a:p>
            <a:pPr marL="901700" indent="-363538">
              <a:buFont typeface="Arial" pitchFamily="34" charset="0"/>
              <a:buChar char="•"/>
            </a:pPr>
            <a:r>
              <a:rPr lang="da-DK" sz="2800" dirty="0" smtClean="0"/>
              <a:t>Undtagelse: Hvis forbrugeren selv har anmodet om henvendelsen</a:t>
            </a:r>
          </a:p>
          <a:p>
            <a:pPr marL="901700" indent="-363538">
              <a:buFont typeface="Arial" pitchFamily="34" charset="0"/>
              <a:buChar char="•"/>
            </a:pPr>
            <a:r>
              <a:rPr lang="da-DK" sz="2800" dirty="0" smtClean="0"/>
              <a:t>Sammenhold med forbrugeraftalelov § 4,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200" b="1" dirty="0" smtClean="0">
                <a:solidFill>
                  <a:srgbClr val="7030A0"/>
                </a:solidFill>
                <a:cs typeface="Arial" pitchFamily="34" charset="0"/>
              </a:rPr>
              <a:t>1.2.6 Mærkning, dokumentation og priser</a:t>
            </a:r>
            <a:endParaRPr lang="da-DK" sz="3200" b="1" dirty="0" smtClean="0">
              <a:solidFill>
                <a:srgbClr val="7030A0"/>
              </a:solidFill>
              <a:latin typeface="+mj-lt"/>
              <a:cs typeface="Arial" pitchFamily="34" charset="0"/>
            </a:endParaRPr>
          </a:p>
        </p:txBody>
      </p:sp>
      <p:sp>
        <p:nvSpPr>
          <p:cNvPr id="3" name="Tekstboks 2"/>
          <p:cNvSpPr txBox="1"/>
          <p:nvPr/>
        </p:nvSpPr>
        <p:spPr>
          <a:xfrm>
            <a:off x="971600" y="1124744"/>
            <a:ext cx="8172400" cy="5262979"/>
          </a:xfrm>
          <a:prstGeom prst="rect">
            <a:avLst/>
          </a:prstGeom>
          <a:noFill/>
        </p:spPr>
        <p:txBody>
          <a:bodyPr wrap="square" rtlCol="0">
            <a:spAutoFit/>
          </a:bodyPr>
          <a:lstStyle/>
          <a:p>
            <a:pPr marL="457200" indent="-457200">
              <a:buFont typeface="Arial" charset="0"/>
              <a:buChar char="•"/>
            </a:pPr>
            <a:r>
              <a:rPr lang="da-DK" sz="2400" dirty="0" smtClean="0"/>
              <a:t>Forbud mod forkert </a:t>
            </a:r>
            <a:r>
              <a:rPr lang="da-DK" sz="2400" b="1" dirty="0" smtClean="0"/>
              <a:t>brug af mærkning</a:t>
            </a:r>
            <a:r>
              <a:rPr lang="da-DK" sz="2400" dirty="0" smtClean="0"/>
              <a:t>, fx </a:t>
            </a:r>
            <a:r>
              <a:rPr lang="da-DK" sz="2400" dirty="0" err="1" smtClean="0"/>
              <a:t>øko</a:t>
            </a:r>
            <a:r>
              <a:rPr lang="da-DK" sz="2400" dirty="0" smtClean="0"/>
              <a:t>-mærket, </a:t>
            </a:r>
            <a:r>
              <a:rPr lang="da-DK" sz="2400" dirty="0" smtClean="0"/>
              <a:t/>
            </a:r>
            <a:br>
              <a:rPr lang="da-DK" sz="2400" dirty="0" smtClean="0"/>
            </a:br>
            <a:r>
              <a:rPr lang="da-DK" sz="2400" dirty="0" smtClean="0"/>
              <a:t>fair </a:t>
            </a:r>
            <a:r>
              <a:rPr lang="da-DK" sz="2400" dirty="0" err="1" smtClean="0"/>
              <a:t>trade</a:t>
            </a:r>
            <a:r>
              <a:rPr lang="da-DK" sz="2400" dirty="0" smtClean="0"/>
              <a:t>, svanemærket m.v.</a:t>
            </a:r>
          </a:p>
          <a:p>
            <a:pPr marL="457200" indent="-457200">
              <a:buFont typeface="Arial" charset="0"/>
              <a:buChar char="•"/>
            </a:pPr>
            <a:r>
              <a:rPr lang="da-DK" sz="2400" dirty="0" smtClean="0"/>
              <a:t>Den erhvervsdrivende er forpligtet til at </a:t>
            </a:r>
            <a:r>
              <a:rPr lang="da-DK" sz="2400" b="1" dirty="0" smtClean="0"/>
              <a:t>dokumentere rigtigheden af faktuelle oplysninger</a:t>
            </a:r>
            <a:r>
              <a:rPr lang="da-DK" sz="2400" dirty="0" smtClean="0"/>
              <a:t> om det produkt der markedsføres, fx miljømæssige påstande ”Denne vare er CO2-neutral</a:t>
            </a:r>
          </a:p>
          <a:p>
            <a:pPr marL="457200" indent="-457200">
              <a:buFont typeface="Arial" charset="0"/>
              <a:buChar char="•"/>
            </a:pPr>
            <a:r>
              <a:rPr lang="da-DK" sz="2400" b="1" dirty="0" smtClean="0"/>
              <a:t>Anprisninger og </a:t>
            </a:r>
            <a:r>
              <a:rPr lang="da-DK" sz="2400" b="1" dirty="0" err="1" smtClean="0"/>
              <a:t>salgsgas</a:t>
            </a:r>
            <a:r>
              <a:rPr lang="da-DK" sz="2400" b="1" dirty="0" smtClean="0"/>
              <a:t> - </a:t>
            </a:r>
            <a:r>
              <a:rPr lang="da-DK" sz="2400" dirty="0" smtClean="0"/>
              <a:t>tilladt og skal ikke dokumenteres </a:t>
            </a:r>
          </a:p>
          <a:p>
            <a:pPr marL="995363" lvl="1" indent="-363538">
              <a:buFont typeface="Arial" pitchFamily="34" charset="0"/>
              <a:buChar char="•"/>
            </a:pPr>
            <a:r>
              <a:rPr lang="da-DK" sz="2400" dirty="0" smtClean="0"/>
              <a:t>Et udtryk, som skamroser et produkt på en sådan måde, at forbrugeren godt kan gennemskue, at udsagnet ikke er dokumenterbart, fx ”Danmarks kønneste campingplads” eller ”byens bedste frisør.”</a:t>
            </a:r>
          </a:p>
          <a:p>
            <a:pPr marL="995363" lvl="1" indent="-363538">
              <a:buFont typeface="Arial" pitchFamily="34" charset="0"/>
              <a:buChar char="•"/>
            </a:pPr>
            <a:r>
              <a:rPr lang="da-DK" sz="2400" dirty="0" smtClean="0"/>
              <a:t>”Vi udbyder Danmarks sikreste internetforbindelse” eller ”Hvert fjerde parforhold starter på </a:t>
            </a:r>
            <a:r>
              <a:rPr lang="da-DK" sz="2400" dirty="0" err="1" smtClean="0"/>
              <a:t>netdating.dk</a:t>
            </a:r>
            <a:r>
              <a:rPr lang="da-DK" sz="2400" dirty="0" smtClean="0"/>
              <a:t>” - skal kunne dokumenteres.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1.2.7 Gebyrer og garantier </a:t>
            </a:r>
          </a:p>
        </p:txBody>
      </p:sp>
      <p:sp>
        <p:nvSpPr>
          <p:cNvPr id="3" name="Tekstboks 2"/>
          <p:cNvSpPr txBox="1"/>
          <p:nvPr/>
        </p:nvSpPr>
        <p:spPr>
          <a:xfrm>
            <a:off x="804104" y="1052736"/>
            <a:ext cx="8316416" cy="5478423"/>
          </a:xfrm>
          <a:prstGeom prst="rect">
            <a:avLst/>
          </a:prstGeom>
          <a:noFill/>
        </p:spPr>
        <p:txBody>
          <a:bodyPr wrap="square" rtlCol="0">
            <a:spAutoFit/>
          </a:bodyPr>
          <a:lstStyle/>
          <a:p>
            <a:pPr marL="363538" indent="-363538">
              <a:buFont typeface="Arial" pitchFamily="34" charset="0"/>
              <a:buChar char="•"/>
            </a:pPr>
            <a:r>
              <a:rPr lang="da-DK" sz="2500" dirty="0" smtClean="0"/>
              <a:t>Gebyrer skal være aftalt og senere ændringer i gebyrer skal varsles</a:t>
            </a:r>
          </a:p>
          <a:p>
            <a:pPr marL="363538" indent="-363538">
              <a:buFont typeface="Arial" pitchFamily="34" charset="0"/>
              <a:buChar char="•"/>
            </a:pPr>
            <a:r>
              <a:rPr lang="da-DK" sz="2500" dirty="0" smtClean="0"/>
              <a:t>Ved brug af ord som ”</a:t>
            </a:r>
            <a:r>
              <a:rPr lang="da-DK" sz="2500" b="1" dirty="0" smtClean="0"/>
              <a:t>garanti”, ”tilsikre”, ”vi indestår</a:t>
            </a:r>
            <a:r>
              <a:rPr lang="da-DK" sz="2500" dirty="0" smtClean="0"/>
              <a:t>”, skal den erhvervsdrivende give forbrugeren en væsentlig bedre retsstilling, end han ellers ville have haft uden ”garantien”</a:t>
            </a:r>
          </a:p>
          <a:p>
            <a:pPr marL="363538" indent="-363538">
              <a:buFont typeface="Arial" pitchFamily="34" charset="0"/>
              <a:buChar char="•"/>
            </a:pPr>
            <a:r>
              <a:rPr lang="da-DK" sz="2500" dirty="0" smtClean="0"/>
              <a:t>Den erhvervsdrivende skal  </a:t>
            </a:r>
            <a:r>
              <a:rPr lang="da-DK" sz="2500" b="1" dirty="0" smtClean="0"/>
              <a:t>informere forbrugeren om garantiens indhold</a:t>
            </a:r>
            <a:r>
              <a:rPr lang="da-DK" sz="2500" dirty="0" smtClean="0"/>
              <a:t> på klar og tydelig måde, fx:</a:t>
            </a:r>
          </a:p>
          <a:p>
            <a:pPr marL="820738" lvl="1" indent="-363538">
              <a:buFont typeface="Arial" pitchFamily="34" charset="0"/>
              <a:buChar char="•"/>
            </a:pPr>
            <a:r>
              <a:rPr lang="da-DK" sz="2500" dirty="0" smtClean="0"/>
              <a:t>Om garantiens varighed, begrænsninger, garantigivers navn og adresse. </a:t>
            </a:r>
          </a:p>
          <a:p>
            <a:pPr marL="820738" lvl="1" indent="-363538">
              <a:buFont typeface="Arial" pitchFamily="34" charset="0"/>
              <a:buChar char="•"/>
            </a:pPr>
            <a:r>
              <a:rPr lang="da-DK" sz="2500" dirty="0" smtClean="0"/>
              <a:t>At forbrugerens ufravigelige rettigheder efter lovgivningen ikke berøres af garantien, fx ufravigelige regler i købeloven eller anden lovgivning. </a:t>
            </a:r>
          </a:p>
          <a:p>
            <a:pPr marL="820738" lvl="1" indent="-363538">
              <a:buFont typeface="Arial" pitchFamily="34" charset="0"/>
              <a:buChar char="•"/>
            </a:pPr>
            <a:r>
              <a:rPr lang="da-DK" sz="2500" dirty="0" smtClean="0"/>
              <a:t>Forbrugeren kan bede den erhvervsdrivende udlevere garantien skriftligt, og det skal ske på dansk</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 Markedsføring</a:t>
            </a:r>
          </a:p>
        </p:txBody>
      </p:sp>
      <p:sp>
        <p:nvSpPr>
          <p:cNvPr id="3" name="Tekstboks 2"/>
          <p:cNvSpPr txBox="1"/>
          <p:nvPr/>
        </p:nvSpPr>
        <p:spPr>
          <a:xfrm>
            <a:off x="971600" y="1196752"/>
            <a:ext cx="8172400" cy="4678204"/>
          </a:xfrm>
          <a:prstGeom prst="rect">
            <a:avLst/>
          </a:prstGeom>
          <a:noFill/>
        </p:spPr>
        <p:txBody>
          <a:bodyPr wrap="square" rtlCol="0">
            <a:spAutoFit/>
          </a:bodyPr>
          <a:lstStyle/>
          <a:p>
            <a:r>
              <a:rPr lang="da-DK" sz="3200" b="1" dirty="0" smtClean="0">
                <a:cs typeface="Arial" pitchFamily="34" charset="0"/>
              </a:rPr>
              <a:t>I kapitel 9 gennemgås:</a:t>
            </a:r>
          </a:p>
          <a:p>
            <a:endParaRPr lang="da-DK" sz="1000" b="1" dirty="0" smtClean="0">
              <a:cs typeface="Arial" pitchFamily="34" charset="0"/>
            </a:endParaRPr>
          </a:p>
          <a:p>
            <a:pPr marL="514350" indent="-514350">
              <a:buAutoNum type="arabicPeriod"/>
            </a:pPr>
            <a:r>
              <a:rPr lang="da-DK" sz="3200" dirty="0" smtClean="0">
                <a:cs typeface="Arial" pitchFamily="34" charset="0"/>
              </a:rPr>
              <a:t>Markedsføringslovens (MFL) regler</a:t>
            </a:r>
          </a:p>
          <a:p>
            <a:pPr marL="971550" lvl="1" indent="-514350">
              <a:buFont typeface="Arial" charset="0"/>
              <a:buChar char="•"/>
            </a:pPr>
            <a:r>
              <a:rPr lang="da-DK" sz="3200" dirty="0" smtClean="0">
                <a:cs typeface="Arial" pitchFamily="34" charset="0"/>
              </a:rPr>
              <a:t>God markedsføringsskik</a:t>
            </a:r>
          </a:p>
          <a:p>
            <a:pPr marL="971550" lvl="1" indent="-514350">
              <a:buFont typeface="Arial" charset="0"/>
              <a:buChar char="•"/>
            </a:pPr>
            <a:r>
              <a:rPr lang="da-DK" sz="3200" dirty="0" smtClean="0">
                <a:cs typeface="Arial" pitchFamily="34" charset="0"/>
              </a:rPr>
              <a:t>God erhvervsskik</a:t>
            </a:r>
          </a:p>
          <a:p>
            <a:r>
              <a:rPr lang="da-DK" sz="3200" dirty="0" smtClean="0">
                <a:cs typeface="Arial" pitchFamily="34" charset="0"/>
              </a:rPr>
              <a:t>2. International regulering – ICC reklamekodeks</a:t>
            </a:r>
          </a:p>
          <a:p>
            <a:r>
              <a:rPr lang="da-DK" sz="3200" dirty="0" smtClean="0">
                <a:cs typeface="Arial" pitchFamily="34" charset="0"/>
              </a:rPr>
              <a:t>3. Forbrugerombudsmanden</a:t>
            </a:r>
          </a:p>
          <a:p>
            <a:r>
              <a:rPr lang="da-DK" sz="3200" dirty="0" smtClean="0">
                <a:cs typeface="Arial" pitchFamily="34" charset="0"/>
              </a:rPr>
              <a:t>4. Kundeoplysninger og persondata</a:t>
            </a:r>
          </a:p>
          <a:p>
            <a:endParaRPr lang="da-DK" sz="3200" dirty="0" smtClean="0">
              <a:cs typeface="Arial" pitchFamily="34" charset="0"/>
            </a:endParaRPr>
          </a:p>
          <a:p>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1.2.8 Sammenlignelige reklamer</a:t>
            </a:r>
          </a:p>
        </p:txBody>
      </p:sp>
      <p:sp>
        <p:nvSpPr>
          <p:cNvPr id="3" name="Tekstboks 2"/>
          <p:cNvSpPr txBox="1"/>
          <p:nvPr/>
        </p:nvSpPr>
        <p:spPr>
          <a:xfrm>
            <a:off x="1043608" y="1268760"/>
            <a:ext cx="8100392" cy="4832093"/>
          </a:xfrm>
          <a:prstGeom prst="rect">
            <a:avLst/>
          </a:prstGeom>
          <a:noFill/>
        </p:spPr>
        <p:txBody>
          <a:bodyPr wrap="square" rtlCol="0">
            <a:spAutoFit/>
          </a:bodyPr>
          <a:lstStyle/>
          <a:p>
            <a:r>
              <a:rPr lang="da-DK" sz="2800" b="1" dirty="0" smtClean="0"/>
              <a:t>Definition:</a:t>
            </a:r>
            <a:r>
              <a:rPr lang="da-DK" sz="2800" dirty="0" smtClean="0"/>
              <a:t> En reklame som direkte eller indirekte henviser til en konkurrent eller til varer og tjenesteydelser, som udbydes af en konkurrent. </a:t>
            </a:r>
          </a:p>
          <a:p>
            <a:endParaRPr lang="da-DK" sz="2800" dirty="0" smtClean="0"/>
          </a:p>
          <a:p>
            <a:pPr marL="538163" indent="-363538">
              <a:buFont typeface="Arial" pitchFamily="34" charset="0"/>
              <a:buChar char="•"/>
            </a:pPr>
            <a:r>
              <a:rPr lang="da-DK" sz="2800" dirty="0" smtClean="0"/>
              <a:t>Budskabet være </a:t>
            </a:r>
            <a:r>
              <a:rPr lang="da-DK" sz="2800" b="1" dirty="0" smtClean="0"/>
              <a:t>korrekt og relevant</a:t>
            </a:r>
            <a:r>
              <a:rPr lang="da-DK" sz="2800" dirty="0" smtClean="0"/>
              <a:t>, og det skal ske loyalt for at være lovligt.</a:t>
            </a:r>
          </a:p>
          <a:p>
            <a:pPr marL="538163" indent="-363538">
              <a:buFont typeface="Arial" pitchFamily="34" charset="0"/>
              <a:buChar char="•"/>
            </a:pPr>
            <a:r>
              <a:rPr lang="da-DK" sz="2800" b="1" dirty="0" smtClean="0"/>
              <a:t>Ikke kritisere, latterliggøre</a:t>
            </a:r>
            <a:r>
              <a:rPr lang="da-DK" sz="2800" dirty="0" smtClean="0"/>
              <a:t> eller omtale konkurrentens produkter på en nedsættende måde. </a:t>
            </a:r>
          </a:p>
          <a:p>
            <a:pPr marL="538163" indent="-363538">
              <a:buFont typeface="Arial" pitchFamily="34" charset="0"/>
              <a:buChar char="•"/>
            </a:pPr>
            <a:r>
              <a:rPr lang="da-DK" sz="2800" b="1" dirty="0" smtClean="0"/>
              <a:t>Betingelserne</a:t>
            </a:r>
            <a:r>
              <a:rPr lang="da-DK" sz="2800" dirty="0" smtClean="0"/>
              <a:t> for en lovlig, sammenlignende reklame  - se MFL § 21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1.3 Kreditaftaler og boligkreditter</a:t>
            </a:r>
          </a:p>
        </p:txBody>
      </p:sp>
      <p:sp>
        <p:nvSpPr>
          <p:cNvPr id="3" name="Tekstboks 2"/>
          <p:cNvSpPr txBox="1"/>
          <p:nvPr/>
        </p:nvSpPr>
        <p:spPr>
          <a:xfrm>
            <a:off x="1043608" y="1268760"/>
            <a:ext cx="8100392" cy="5555367"/>
          </a:xfrm>
          <a:prstGeom prst="rect">
            <a:avLst/>
          </a:prstGeom>
          <a:noFill/>
        </p:spPr>
        <p:txBody>
          <a:bodyPr wrap="square" rtlCol="0">
            <a:spAutoFit/>
          </a:bodyPr>
          <a:lstStyle/>
          <a:p>
            <a:r>
              <a:rPr lang="da-DK" sz="2800" b="1" dirty="0" smtClean="0"/>
              <a:t>Standard oplysninger kreditaftaler:</a:t>
            </a:r>
          </a:p>
          <a:p>
            <a:pPr marL="457200" lvl="0" indent="-457200">
              <a:buFont typeface="Arial" charset="0"/>
              <a:buChar char="•"/>
            </a:pPr>
            <a:r>
              <a:rPr lang="da-DK" sz="2300" dirty="0"/>
              <a:t>Debitorrenten, herunder om den er fast eller variabel eller begge, samt oplysninger om omkostninger, der indgår i forbrugerens samlede omkostninger i forbindelse med kreditten.  </a:t>
            </a:r>
          </a:p>
          <a:p>
            <a:pPr marL="457200" lvl="0" indent="-457200">
              <a:buFont typeface="Arial" charset="0"/>
              <a:buChar char="•"/>
            </a:pPr>
            <a:r>
              <a:rPr lang="da-DK" sz="2300" dirty="0"/>
              <a:t>Det samlede kreditbeløb.  </a:t>
            </a:r>
          </a:p>
          <a:p>
            <a:pPr marL="457200" lvl="0" indent="-457200">
              <a:buFont typeface="Arial" charset="0"/>
              <a:buChar char="•"/>
            </a:pPr>
            <a:r>
              <a:rPr lang="da-DK" sz="2300" dirty="0"/>
              <a:t>De årlige omkostninger i procent (ÅOP), som beregnet  efter lov om kreditaftaler.  </a:t>
            </a:r>
          </a:p>
          <a:p>
            <a:pPr marL="457200" lvl="0" indent="-457200">
              <a:buFont typeface="Arial" charset="0"/>
              <a:buChar char="•"/>
            </a:pPr>
            <a:r>
              <a:rPr lang="da-DK" sz="2300" dirty="0"/>
              <a:t>Kreditaftalens løbetid.  </a:t>
            </a:r>
          </a:p>
          <a:p>
            <a:pPr marL="457200" lvl="0" indent="-457200">
              <a:buFont typeface="Arial" charset="0"/>
              <a:buChar char="•"/>
            </a:pPr>
            <a:r>
              <a:rPr lang="da-DK" sz="2300" dirty="0"/>
              <a:t>Kontantprisen og størrelsen af en eventuel forudbetaling ved kredit i form af henstand med betalingen for en specifik vare eller tjenesteydelse.  </a:t>
            </a:r>
          </a:p>
          <a:p>
            <a:pPr marL="457200" lvl="0" indent="-457200">
              <a:buFont typeface="Arial" charset="0"/>
              <a:buChar char="•"/>
            </a:pPr>
            <a:r>
              <a:rPr lang="da-DK" sz="2300" dirty="0"/>
              <a:t>Det samlede beløb, som skal betales af forbrugeren, og ydelsernes størrelse. </a:t>
            </a:r>
          </a:p>
          <a:p>
            <a:endParaRPr lang="da-DK" sz="2800" b="1" dirty="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1.3 Kreditaftaler og boligkreditter</a:t>
            </a:r>
          </a:p>
        </p:txBody>
      </p:sp>
      <p:sp>
        <p:nvSpPr>
          <p:cNvPr id="3" name="Tekstboks 2"/>
          <p:cNvSpPr txBox="1"/>
          <p:nvPr/>
        </p:nvSpPr>
        <p:spPr>
          <a:xfrm>
            <a:off x="1043608" y="1268760"/>
            <a:ext cx="8100392" cy="5262979"/>
          </a:xfrm>
          <a:prstGeom prst="rect">
            <a:avLst/>
          </a:prstGeom>
          <a:noFill/>
        </p:spPr>
        <p:txBody>
          <a:bodyPr wrap="square" rtlCol="0">
            <a:spAutoFit/>
          </a:bodyPr>
          <a:lstStyle/>
          <a:p>
            <a:r>
              <a:rPr lang="da-DK" sz="2800" b="1" dirty="0" smtClean="0"/>
              <a:t>Standard oplysninger boligkreditaftaler:</a:t>
            </a:r>
            <a:endParaRPr lang="da-DK" sz="2800" dirty="0"/>
          </a:p>
          <a:p>
            <a:pPr marL="457200" lvl="0" indent="-457200">
              <a:buFont typeface="Arial" charset="0"/>
              <a:buChar char="•"/>
            </a:pPr>
            <a:r>
              <a:rPr lang="da-DK" sz="2200" dirty="0"/>
              <a:t>Boligkreditgivers eller boligkreditformidlers identitet. </a:t>
            </a:r>
          </a:p>
          <a:p>
            <a:pPr marL="457200" lvl="0" indent="-457200">
              <a:buFont typeface="Arial" charset="0"/>
              <a:buChar char="•"/>
            </a:pPr>
            <a:r>
              <a:rPr lang="da-DK" sz="2200" dirty="0"/>
              <a:t>Det pant eller anden sikkerhed, som ligger til grund for boligkreditaftalen.  </a:t>
            </a:r>
          </a:p>
          <a:p>
            <a:pPr marL="457200" lvl="0" indent="-457200">
              <a:buFont typeface="Arial" charset="0"/>
              <a:buChar char="•"/>
            </a:pPr>
            <a:r>
              <a:rPr lang="da-DK" sz="2200" dirty="0"/>
              <a:t>Debitorrenten, og hvorvidt den er fast eller variabel eller begge dele, tillige med oplysninger om de gebyrer, der indgår i omkostningerne i forbindelse med boligkreditaftalen.  </a:t>
            </a:r>
          </a:p>
          <a:p>
            <a:pPr marL="457200" lvl="0" indent="-457200">
              <a:buFont typeface="Arial" charset="0"/>
              <a:buChar char="•"/>
            </a:pPr>
            <a:r>
              <a:rPr lang="da-DK" sz="2200" dirty="0"/>
              <a:t>Det samlede kreditbeløb.  </a:t>
            </a:r>
          </a:p>
          <a:p>
            <a:pPr marL="457200" lvl="0" indent="-457200">
              <a:buFont typeface="Arial" charset="0"/>
              <a:buChar char="•"/>
            </a:pPr>
            <a:r>
              <a:rPr lang="da-DK" sz="2200" dirty="0"/>
              <a:t>De årlige omkostninger i procent (</a:t>
            </a:r>
            <a:r>
              <a:rPr lang="da-DK" sz="2200" dirty="0" smtClean="0"/>
              <a:t>ÅOP)</a:t>
            </a:r>
          </a:p>
          <a:p>
            <a:pPr marL="457200" lvl="0" indent="-457200">
              <a:buFont typeface="Arial" charset="0"/>
              <a:buChar char="•"/>
            </a:pPr>
            <a:r>
              <a:rPr lang="da-DK" sz="2200" dirty="0" smtClean="0"/>
              <a:t>Boligkreditaftalens </a:t>
            </a:r>
            <a:r>
              <a:rPr lang="da-DK" sz="2200" dirty="0"/>
              <a:t>løbetid.  </a:t>
            </a:r>
          </a:p>
          <a:p>
            <a:pPr marL="457200" lvl="0" indent="-457200">
              <a:buFont typeface="Arial" charset="0"/>
              <a:buChar char="•"/>
            </a:pPr>
            <a:r>
              <a:rPr lang="da-DK" sz="2200" dirty="0"/>
              <a:t>Ydelsernes størrelse.  </a:t>
            </a:r>
          </a:p>
          <a:p>
            <a:pPr marL="457200" lvl="0" indent="-457200">
              <a:buFont typeface="Arial" charset="0"/>
              <a:buChar char="•"/>
            </a:pPr>
            <a:r>
              <a:rPr lang="da-DK" sz="2200" dirty="0"/>
              <a:t>Det samlede beløb og antallet af ydelser, der skal </a:t>
            </a:r>
            <a:r>
              <a:rPr lang="da-DK" sz="2200" dirty="0" smtClean="0"/>
              <a:t>betales</a:t>
            </a:r>
            <a:endParaRPr lang="da-DK" sz="2200" dirty="0"/>
          </a:p>
          <a:p>
            <a:pPr marL="457200" lvl="0" indent="-457200">
              <a:buFont typeface="Arial" charset="0"/>
              <a:buChar char="•"/>
            </a:pPr>
            <a:r>
              <a:rPr lang="da-DK" sz="2200" dirty="0"/>
              <a:t>Advarsel om, at eventuelle udsving i valutakursen kan påvirke det beløb, der skal betales, hvis der markedsføres lån i Danmark i en anden valuta end danske kroner. </a:t>
            </a:r>
          </a:p>
        </p:txBody>
      </p:sp>
    </p:spTree>
    <p:extLst>
      <p:ext uri="{BB962C8B-B14F-4D97-AF65-F5344CB8AC3E}">
        <p14:creationId xmlns:p14="http://schemas.microsoft.com/office/powerpoint/2010/main" val="2054753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1.4 Forretningskendetegn og erhvervshemmeligheder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971600" y="1196752"/>
            <a:ext cx="8172400" cy="4893647"/>
          </a:xfrm>
          <a:prstGeom prst="rect">
            <a:avLst/>
          </a:prstGeom>
          <a:noFill/>
        </p:spPr>
        <p:txBody>
          <a:bodyPr wrap="square" rtlCol="0">
            <a:spAutoFit/>
          </a:bodyPr>
          <a:lstStyle/>
          <a:p>
            <a:r>
              <a:rPr lang="da-DK" sz="2600" dirty="0" smtClean="0"/>
              <a:t>Erhvervsdrivende må ikke benytte </a:t>
            </a:r>
            <a:r>
              <a:rPr lang="da-DK" sz="2600" b="1" dirty="0" smtClean="0"/>
              <a:t>forretningskendetegn </a:t>
            </a:r>
            <a:r>
              <a:rPr lang="da-DK" sz="2600" dirty="0" smtClean="0"/>
              <a:t>og lignende, der ikke tilkommer dem, eller benytte egne kendetegn på en måde, der er egnet til at fremkalde forveksling med andres.</a:t>
            </a:r>
          </a:p>
          <a:p>
            <a:pPr marL="531813" indent="-358775">
              <a:buFont typeface="Arial" pitchFamily="34" charset="0"/>
              <a:buChar char="•"/>
            </a:pPr>
            <a:r>
              <a:rPr lang="da-DK" sz="2600" dirty="0" smtClean="0"/>
              <a:t>Forretningskendetegn: Logo, en udsmykning, en uniform, et slogan eller et firmanavn mv.</a:t>
            </a:r>
          </a:p>
          <a:p>
            <a:pPr marL="531813" indent="-358775">
              <a:buFont typeface="Arial" pitchFamily="34" charset="0"/>
              <a:buChar char="•"/>
            </a:pPr>
            <a:r>
              <a:rPr lang="da-DK" sz="2600" dirty="0" smtClean="0"/>
              <a:t>Registreret som varemærke eller indarbejdet, opnået et særpræg. Se fx dommen U2004.1561H om BR’s legetøjs domænenavn.</a:t>
            </a:r>
          </a:p>
          <a:p>
            <a:r>
              <a:rPr lang="da-DK" sz="2600" dirty="0" smtClean="0"/>
              <a:t>En krænkelse kræver, at der er en vis </a:t>
            </a:r>
            <a:r>
              <a:rPr lang="da-DK" sz="2600" b="1" dirty="0" smtClean="0"/>
              <a:t>forvekslingsrisiko</a:t>
            </a:r>
            <a:r>
              <a:rPr lang="da-DK" sz="2600" dirty="0" smtClean="0"/>
              <a:t>,. Vurderes konkret fra sag til sag. </a:t>
            </a:r>
          </a:p>
          <a:p>
            <a:pPr marL="531813" indent="-358775">
              <a:buFont typeface="Arial" pitchFamily="34" charset="0"/>
              <a:buChar char="•"/>
            </a:pPr>
            <a:r>
              <a:rPr lang="da-DK" sz="2600" dirty="0" smtClean="0"/>
              <a:t>Se dommen U1997.253H om pølsemanden ”</a:t>
            </a:r>
            <a:r>
              <a:rPr lang="da-DK" sz="2600" dirty="0" err="1" smtClean="0"/>
              <a:t>McAllan</a:t>
            </a:r>
            <a:r>
              <a:rPr lang="da-DK" sz="2600" dirty="0" smtClean="0"/>
              <a:t>”. </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a:t>
            </a:r>
            <a:r>
              <a:rPr lang="da-DK" sz="3600" b="1" dirty="0" smtClean="0">
                <a:solidFill>
                  <a:srgbClr val="7030A0"/>
                </a:solidFill>
                <a:cs typeface="Arial" pitchFamily="34" charset="0"/>
              </a:rPr>
              <a:t>erhvervshemmeligheder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899592" y="1239614"/>
            <a:ext cx="8136904" cy="4847481"/>
          </a:xfrm>
          <a:prstGeom prst="rect">
            <a:avLst/>
          </a:prstGeom>
          <a:noFill/>
        </p:spPr>
        <p:txBody>
          <a:bodyPr wrap="square" rtlCol="0">
            <a:spAutoFit/>
          </a:bodyPr>
          <a:lstStyle/>
          <a:p>
            <a:r>
              <a:rPr lang="da-DK" sz="2300" dirty="0" smtClean="0"/>
              <a:t>Fortrolig viden, fx opskriften på Coca Cola, tekniske tegninger, modeller, koncepter, genskabelse af erhvervshemmeligheden ved hjælp af hukommelsen.</a:t>
            </a:r>
          </a:p>
          <a:p>
            <a:endParaRPr lang="da-DK" sz="1000" dirty="0" smtClean="0"/>
          </a:p>
          <a:p>
            <a:pPr marL="531813" indent="-358775">
              <a:buFont typeface="Arial" pitchFamily="34" charset="0"/>
              <a:buChar char="•"/>
            </a:pPr>
            <a:r>
              <a:rPr lang="da-DK" sz="2300" dirty="0" smtClean="0"/>
              <a:t>Den der har adgang til en virksomhed, arbejder eller samarbejder med en virksomhed, må ikke på </a:t>
            </a:r>
            <a:r>
              <a:rPr lang="da-DK" sz="2300" b="1" dirty="0" smtClean="0"/>
              <a:t>utilbørlig måde </a:t>
            </a:r>
            <a:r>
              <a:rPr lang="da-DK" sz="2300" dirty="0" smtClean="0"/>
              <a:t>skaffe sig eller forsøge at skaffe kendskab eller rådighed over virksomhedens erhvervshemmeligheder</a:t>
            </a:r>
          </a:p>
          <a:p>
            <a:pPr marL="531813" indent="-358775">
              <a:buFont typeface="Arial" pitchFamily="34" charset="0"/>
              <a:buChar char="•"/>
            </a:pPr>
            <a:r>
              <a:rPr lang="da-DK" sz="2300" dirty="0" smtClean="0"/>
              <a:t>Den der får kendskab til erhvervshemmeligheder på </a:t>
            </a:r>
            <a:r>
              <a:rPr lang="da-DK" sz="2300" b="1" dirty="0" smtClean="0"/>
              <a:t>retmæssig måde</a:t>
            </a:r>
            <a:r>
              <a:rPr lang="da-DK" sz="2300" dirty="0" smtClean="0"/>
              <a:t>, må ikke viderebringe eller benytte hemmelighederne i 3 år efter arbejdets/samarbejdets ophør</a:t>
            </a:r>
          </a:p>
          <a:p>
            <a:pPr marL="531813" indent="-358775">
              <a:buFont typeface="Arial" pitchFamily="34" charset="0"/>
              <a:buChar char="•"/>
            </a:pPr>
            <a:r>
              <a:rPr lang="da-DK" sz="2300" dirty="0" smtClean="0"/>
              <a:t>En anden virksomhed må ikke anvende ”hemmelighederne” hvis de ved at adgangen til oplysningerne er opnået på forkert vis.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Arial" pitchFamily="34" charset="0"/>
                <a:cs typeface="Arial" pitchFamily="34" charset="0"/>
              </a:rPr>
              <a:t>International regulering</a:t>
            </a:r>
          </a:p>
          <a:p>
            <a:pPr algn="ctr"/>
            <a:r>
              <a:rPr lang="da-DK" sz="3600" b="1" dirty="0" smtClean="0">
                <a:solidFill>
                  <a:srgbClr val="7030A0"/>
                </a:solidFill>
                <a:latin typeface="+mj-lt"/>
                <a:cs typeface="Arial" pitchFamily="34" charset="0"/>
              </a:rPr>
              <a:t>ICC reklamekodeks</a:t>
            </a:r>
          </a:p>
        </p:txBody>
      </p:sp>
      <p:sp>
        <p:nvSpPr>
          <p:cNvPr id="3" name="Tekstboks 2"/>
          <p:cNvSpPr txBox="1"/>
          <p:nvPr/>
        </p:nvSpPr>
        <p:spPr>
          <a:xfrm>
            <a:off x="899592" y="1222919"/>
            <a:ext cx="8241628" cy="5093702"/>
          </a:xfrm>
          <a:prstGeom prst="rect">
            <a:avLst/>
          </a:prstGeom>
          <a:noFill/>
        </p:spPr>
        <p:txBody>
          <a:bodyPr wrap="square" rtlCol="0">
            <a:spAutoFit/>
          </a:bodyPr>
          <a:lstStyle/>
          <a:p>
            <a:r>
              <a:rPr lang="da-DK" sz="2500" dirty="0" smtClean="0"/>
              <a:t>ICC: The International </a:t>
            </a:r>
            <a:r>
              <a:rPr lang="da-DK" sz="2500" dirty="0" err="1" smtClean="0"/>
              <a:t>Chamber</a:t>
            </a:r>
            <a:r>
              <a:rPr lang="da-DK" sz="2500" dirty="0" smtClean="0"/>
              <a:t> of Commerce.</a:t>
            </a:r>
          </a:p>
          <a:p>
            <a:r>
              <a:rPr lang="da-DK" sz="2500" b="1" dirty="0" smtClean="0"/>
              <a:t>ICC reklamekodeks</a:t>
            </a:r>
            <a:r>
              <a:rPr lang="da-DK" sz="2500" dirty="0" smtClean="0"/>
              <a:t>:</a:t>
            </a:r>
          </a:p>
          <a:p>
            <a:pPr marL="358775" indent="-185738">
              <a:buFont typeface="Arial" pitchFamily="34" charset="0"/>
              <a:buChar char="•"/>
            </a:pPr>
            <a:r>
              <a:rPr lang="da-DK" sz="2500" dirty="0" smtClean="0"/>
              <a:t>International etisk standard for markedsføring</a:t>
            </a:r>
          </a:p>
          <a:p>
            <a:pPr marL="358775" indent="-185738">
              <a:buFont typeface="Arial" pitchFamily="34" charset="0"/>
              <a:buChar char="•"/>
            </a:pPr>
            <a:r>
              <a:rPr lang="da-DK" sz="2500" dirty="0" smtClean="0"/>
              <a:t>Gælder i mere end 120 lande. </a:t>
            </a:r>
          </a:p>
          <a:p>
            <a:pPr marL="358775" indent="-185738">
              <a:buFont typeface="Arial" pitchFamily="34" charset="0"/>
              <a:buChar char="•"/>
            </a:pPr>
            <a:r>
              <a:rPr lang="da-DK" sz="2500" dirty="0" smtClean="0"/>
              <a:t> Anvendes i Danmark af domstolene og Forbrugerombuds-manden</a:t>
            </a:r>
          </a:p>
          <a:p>
            <a:pPr marL="358775" indent="-185738">
              <a:buFont typeface="Arial" pitchFamily="34" charset="0"/>
              <a:buChar char="•"/>
            </a:pPr>
            <a:r>
              <a:rPr lang="da-DK" sz="2500" dirty="0" smtClean="0"/>
              <a:t>Fortolkningsbidrag og supplement til markedsføringsloven, særligt supplement til generalklausulen i markedsførings-loven § 1 om god markedsføringsskik. </a:t>
            </a:r>
          </a:p>
          <a:p>
            <a:pPr marL="358775" indent="-185738">
              <a:buFont typeface="Arial" pitchFamily="34" charset="0"/>
              <a:buChar char="•"/>
            </a:pPr>
            <a:r>
              <a:rPr lang="da-DK" sz="2500" dirty="0" smtClean="0"/>
              <a:t>ICC’s reklamekodeks er ikke en lov som skal anvendes i Danmark, men skal betragtes som et udtryk for ”</a:t>
            </a:r>
            <a:r>
              <a:rPr lang="da-DK" sz="2500" dirty="0" err="1" smtClean="0"/>
              <a:t>best</a:t>
            </a:r>
            <a:r>
              <a:rPr lang="da-DK" sz="2500" dirty="0" smtClean="0"/>
              <a:t> </a:t>
            </a:r>
            <a:r>
              <a:rPr lang="da-DK" sz="2500" dirty="0" err="1" smtClean="0"/>
              <a:t>practice</a:t>
            </a:r>
            <a:r>
              <a:rPr lang="da-DK" sz="2500" dirty="0" smtClean="0"/>
              <a:t>” inden for markedsføring, både i Danmark og internationalt. ICC’s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Arial" pitchFamily="34" charset="0"/>
                <a:cs typeface="Arial" pitchFamily="34" charset="0"/>
              </a:rPr>
              <a:t>3. Forbrugerombudsmanden (FOB)</a:t>
            </a:r>
          </a:p>
        </p:txBody>
      </p:sp>
      <p:sp>
        <p:nvSpPr>
          <p:cNvPr id="3" name="Tekstboks 2"/>
          <p:cNvSpPr txBox="1"/>
          <p:nvPr/>
        </p:nvSpPr>
        <p:spPr>
          <a:xfrm>
            <a:off x="899592" y="1124744"/>
            <a:ext cx="8136904" cy="5047536"/>
          </a:xfrm>
          <a:prstGeom prst="rect">
            <a:avLst/>
          </a:prstGeom>
          <a:noFill/>
        </p:spPr>
        <p:txBody>
          <a:bodyPr wrap="square" rtlCol="0">
            <a:spAutoFit/>
          </a:bodyPr>
          <a:lstStyle/>
          <a:p>
            <a:pPr marL="266700" indent="-266700">
              <a:buFont typeface="Arial" pitchFamily="34" charset="0"/>
              <a:buChar char="•"/>
            </a:pPr>
            <a:endParaRPr lang="da-DK" sz="1000" dirty="0" smtClean="0"/>
          </a:p>
          <a:p>
            <a:pPr marL="266700" indent="-266700">
              <a:buFont typeface="Arial" pitchFamily="34" charset="0"/>
              <a:buChar char="•"/>
            </a:pPr>
            <a:r>
              <a:rPr lang="da-DK" sz="2600" dirty="0" err="1" smtClean="0"/>
              <a:t>FOBs</a:t>
            </a:r>
            <a:r>
              <a:rPr lang="da-DK" sz="2600" dirty="0" smtClean="0"/>
              <a:t> tilsyn har særligt fokus på forbrugerinteresser, men kan dog også håndhæve almene samfundsmæssige interesser og erhvervsinteresser. </a:t>
            </a:r>
          </a:p>
          <a:p>
            <a:pPr marL="266700" indent="-266700">
              <a:buFont typeface="Arial" pitchFamily="34" charset="0"/>
              <a:buChar char="•"/>
            </a:pPr>
            <a:r>
              <a:rPr lang="da-DK" sz="2600" dirty="0" smtClean="0"/>
              <a:t>FOB fører bl.a. tilsyn med overholdelse af markedsførings-loven, tobaksreklameloven, forbrugeraftaleloven, e-handelsloven, købeloven, betalingstjenesteloven, lov om juridisk rådgivning mv.</a:t>
            </a:r>
          </a:p>
          <a:p>
            <a:pPr marL="266700" indent="-266700">
              <a:buFont typeface="Arial" pitchFamily="34" charset="0"/>
              <a:buChar char="•"/>
            </a:pPr>
            <a:r>
              <a:rPr lang="da-DK" sz="2600" dirty="0" smtClean="0"/>
              <a:t>FOB kan starte en sag på eget initiativ, som følge af en klage fra en forbruger, eller en klage fra en anden erhvervsdrivende. </a:t>
            </a:r>
          </a:p>
          <a:p>
            <a:pPr marL="266700" indent="-266700">
              <a:buFont typeface="Arial" pitchFamily="34" charset="0"/>
              <a:buChar char="•"/>
            </a:pPr>
            <a:r>
              <a:rPr lang="da-DK" sz="2600" dirty="0" smtClean="0"/>
              <a:t>En afgørelse truffet af FOB, kan indbringes til bedømmelse ved domstolene</a:t>
            </a:r>
            <a:r>
              <a:rPr lang="da-DK" sz="2600" dirty="0" smtClean="0"/>
              <a:t>.</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Arial" pitchFamily="34" charset="0"/>
                <a:cs typeface="Arial" pitchFamily="34" charset="0"/>
              </a:rPr>
              <a:t>3. Forbrugerombudsmanden (FOB)</a:t>
            </a:r>
          </a:p>
        </p:txBody>
      </p:sp>
      <p:sp>
        <p:nvSpPr>
          <p:cNvPr id="3" name="Tekstboks 2"/>
          <p:cNvSpPr txBox="1"/>
          <p:nvPr/>
        </p:nvSpPr>
        <p:spPr>
          <a:xfrm>
            <a:off x="847843" y="1200330"/>
            <a:ext cx="8188653" cy="5324535"/>
          </a:xfrm>
          <a:prstGeom prst="rect">
            <a:avLst/>
          </a:prstGeom>
          <a:noFill/>
        </p:spPr>
        <p:txBody>
          <a:bodyPr wrap="square" rtlCol="0">
            <a:spAutoFit/>
          </a:bodyPr>
          <a:lstStyle/>
          <a:p>
            <a:r>
              <a:rPr lang="da-DK" sz="2800" dirty="0" smtClean="0"/>
              <a:t>Opgaver og beføjelser:</a:t>
            </a:r>
          </a:p>
          <a:p>
            <a:pPr marL="358775" indent="-358775">
              <a:buFont typeface="Arial" pitchFamily="34" charset="0"/>
              <a:buChar char="•"/>
            </a:pPr>
            <a:r>
              <a:rPr lang="da-DK" sz="2600" dirty="0" smtClean="0"/>
              <a:t>FOB kan i særlige tilfælde foretage </a:t>
            </a:r>
            <a:r>
              <a:rPr lang="da-DK" sz="2600" b="1" dirty="0" smtClean="0"/>
              <a:t>kontrolundersøgelser </a:t>
            </a:r>
            <a:r>
              <a:rPr lang="da-DK" sz="2600" b="1" dirty="0" smtClean="0"/>
              <a:t/>
            </a:r>
            <a:br>
              <a:rPr lang="da-DK" sz="2600" b="1" dirty="0" smtClean="0"/>
            </a:br>
            <a:r>
              <a:rPr lang="da-DK" sz="2600" dirty="0" smtClean="0"/>
              <a:t>i </a:t>
            </a:r>
            <a:r>
              <a:rPr lang="da-DK" sz="2600" dirty="0" smtClean="0"/>
              <a:t>en virksomhed.</a:t>
            </a:r>
          </a:p>
          <a:p>
            <a:pPr marL="358775" indent="-358775">
              <a:buFont typeface="Arial" pitchFamily="34" charset="0"/>
              <a:buChar char="•"/>
            </a:pPr>
            <a:r>
              <a:rPr lang="da-DK" sz="2600" dirty="0" smtClean="0"/>
              <a:t>Forhandlingsprincippet: FOB har adgang til gennem </a:t>
            </a:r>
            <a:r>
              <a:rPr lang="da-DK" sz="2600" b="1" dirty="0" smtClean="0"/>
              <a:t>forhandling</a:t>
            </a:r>
            <a:r>
              <a:rPr lang="da-DK" sz="2600" dirty="0" smtClean="0"/>
              <a:t> med de erhvervsdrivende, at forsøge at påvirke virksomhederne.</a:t>
            </a:r>
          </a:p>
          <a:p>
            <a:pPr marL="358775" indent="-358775">
              <a:buFont typeface="Arial" pitchFamily="34" charset="0"/>
              <a:buChar char="•"/>
            </a:pPr>
            <a:r>
              <a:rPr lang="da-DK" sz="2600" dirty="0" smtClean="0"/>
              <a:t>Via relevante erhvervs- og forbrugerorganisationer at påvirke de erhvervsdrivendes adfærd gennem udarbejdelse af </a:t>
            </a:r>
            <a:r>
              <a:rPr lang="da-DK" sz="2600" b="1" dirty="0" smtClean="0"/>
              <a:t>retningslinjer og vejledninger </a:t>
            </a:r>
            <a:r>
              <a:rPr lang="da-DK" sz="2600" dirty="0" smtClean="0"/>
              <a:t>for markedsføring inden for væsentlige områder.</a:t>
            </a:r>
          </a:p>
          <a:p>
            <a:pPr marL="358775" indent="-358775">
              <a:buFont typeface="Arial" pitchFamily="34" charset="0"/>
              <a:buChar char="•"/>
            </a:pPr>
            <a:r>
              <a:rPr lang="da-DK" sz="2600" b="1" dirty="0" smtClean="0"/>
              <a:t>Forhåndsbesked</a:t>
            </a:r>
            <a:r>
              <a:rPr lang="da-DK" sz="2600" dirty="0" smtClean="0"/>
              <a:t>/vurdering til virksomheden om et planlagt, men endnu ikke lanceret markedsføringstiltag </a:t>
            </a:r>
            <a:r>
              <a:rPr lang="da-DK" sz="2600" dirty="0" smtClean="0"/>
              <a:t/>
            </a:r>
            <a:br>
              <a:rPr lang="da-DK" sz="2600" dirty="0" smtClean="0"/>
            </a:br>
            <a:r>
              <a:rPr lang="da-DK" sz="2600" dirty="0" smtClean="0"/>
              <a:t>er </a:t>
            </a:r>
            <a:r>
              <a:rPr lang="da-DK" sz="2600" dirty="0" smtClean="0"/>
              <a:t>lovligt.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smtClean="0">
                <a:solidFill>
                  <a:srgbClr val="7030A0"/>
                </a:solidFill>
                <a:latin typeface="Arial" pitchFamily="34" charset="0"/>
                <a:cs typeface="Arial" pitchFamily="34" charset="0"/>
              </a:rPr>
              <a:t>3. Forbrugerombudsmanden (FOB)</a:t>
            </a:r>
          </a:p>
          <a:p>
            <a:pPr algn="ctr"/>
            <a:r>
              <a:rPr lang="da-DK" sz="3200" b="1" dirty="0" smtClean="0">
                <a:solidFill>
                  <a:srgbClr val="7030A0"/>
                </a:solidFill>
                <a:latin typeface="Arial" pitchFamily="34" charset="0"/>
                <a:cs typeface="Arial" pitchFamily="34" charset="0"/>
              </a:rPr>
              <a:t>Sanktioner</a:t>
            </a:r>
          </a:p>
        </p:txBody>
      </p:sp>
      <p:sp>
        <p:nvSpPr>
          <p:cNvPr id="3" name="Tekstboks 2"/>
          <p:cNvSpPr txBox="1"/>
          <p:nvPr/>
        </p:nvSpPr>
        <p:spPr>
          <a:xfrm>
            <a:off x="899592" y="1099808"/>
            <a:ext cx="8244408" cy="4893647"/>
          </a:xfrm>
          <a:prstGeom prst="rect">
            <a:avLst/>
          </a:prstGeom>
          <a:noFill/>
        </p:spPr>
        <p:txBody>
          <a:bodyPr wrap="square" rtlCol="0">
            <a:spAutoFit/>
          </a:bodyPr>
          <a:lstStyle/>
          <a:p>
            <a:pPr marL="173038" indent="-173038">
              <a:buFont typeface="Arial" pitchFamily="34" charset="0"/>
              <a:buChar char="•"/>
            </a:pPr>
            <a:r>
              <a:rPr lang="da-DK" sz="2400" dirty="0" smtClean="0"/>
              <a:t>De fleste overtrædelser straffes med </a:t>
            </a:r>
            <a:r>
              <a:rPr lang="da-DK" sz="2400" b="1" dirty="0" smtClean="0"/>
              <a:t>bøde.</a:t>
            </a:r>
          </a:p>
          <a:p>
            <a:pPr marL="173038" indent="-173038">
              <a:buFont typeface="Arial" pitchFamily="34" charset="0"/>
              <a:buChar char="•"/>
            </a:pPr>
            <a:r>
              <a:rPr lang="da-DK" sz="2400" b="1" dirty="0" smtClean="0"/>
              <a:t>Retsforfølgning:</a:t>
            </a:r>
            <a:r>
              <a:rPr lang="da-DK" sz="2400" dirty="0" smtClean="0"/>
              <a:t> Retssager kan anlægges af FOB. Der kan anlægges sag om forbud, påbud, erstatning og vederlag</a:t>
            </a:r>
          </a:p>
          <a:p>
            <a:pPr marL="173038" indent="-173038">
              <a:buFont typeface="Arial" pitchFamily="34" charset="0"/>
              <a:buChar char="•"/>
            </a:pPr>
            <a:r>
              <a:rPr lang="da-DK" sz="2400" b="1" dirty="0" smtClean="0"/>
              <a:t>Forbud:</a:t>
            </a:r>
            <a:r>
              <a:rPr lang="da-DK" sz="2400" dirty="0" smtClean="0"/>
              <a:t> Handlinger, som er i strid med MFL kan forbydes ved dom. Foreløbigt forbud mod et tiltag kan gennemføres hurtigere via fogedretten.</a:t>
            </a:r>
          </a:p>
          <a:p>
            <a:pPr marL="173038" lvl="0" indent="-173038">
              <a:buFont typeface="Arial" pitchFamily="34" charset="0"/>
              <a:buChar char="•"/>
            </a:pPr>
            <a:r>
              <a:rPr lang="da-DK" sz="2400" b="1" dirty="0" smtClean="0"/>
              <a:t>Påbud:</a:t>
            </a:r>
            <a:r>
              <a:rPr lang="da-DK" sz="2400" dirty="0" smtClean="0"/>
              <a:t> FOB kan meddele </a:t>
            </a:r>
            <a:r>
              <a:rPr lang="da-DK" sz="2400" b="1" dirty="0" smtClean="0"/>
              <a:t>et påbud</a:t>
            </a:r>
            <a:r>
              <a:rPr lang="da-DK" sz="2400" dirty="0" smtClean="0"/>
              <a:t>, fx om at genoprette den tilstand, som var der inden den ulovlige handling blev foretaget, herunder tilintetgørelse eller tilbagekaldelse af produkter, udsende oplysninger der berigtiger forholdet osv.</a:t>
            </a:r>
          </a:p>
          <a:p>
            <a:pPr marL="173038" indent="-173038">
              <a:buFont typeface="Arial" pitchFamily="34" charset="0"/>
              <a:buChar char="•"/>
            </a:pPr>
            <a:r>
              <a:rPr lang="da-DK" sz="2400" b="1" dirty="0" smtClean="0"/>
              <a:t>Erstatning: </a:t>
            </a:r>
            <a:r>
              <a:rPr lang="da-DK" sz="2400" dirty="0" smtClean="0"/>
              <a:t>Oftest en erhvervsdrivende, som har lidt et tab på grund af en anden erhvervsdrivendes utilbørlige opførsel. Den erhvervsdrivende anlægger retssagen uden om FOB.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 Kundeoplysninger og persondata</a:t>
            </a:r>
          </a:p>
        </p:txBody>
      </p:sp>
      <p:sp>
        <p:nvSpPr>
          <p:cNvPr id="3" name="Tekstboks 2"/>
          <p:cNvSpPr txBox="1"/>
          <p:nvPr/>
        </p:nvSpPr>
        <p:spPr>
          <a:xfrm>
            <a:off x="899592" y="1196752"/>
            <a:ext cx="8172400" cy="4524315"/>
          </a:xfrm>
          <a:prstGeom prst="rect">
            <a:avLst/>
          </a:prstGeom>
          <a:noFill/>
        </p:spPr>
        <p:txBody>
          <a:bodyPr wrap="square" rtlCol="0">
            <a:spAutoFit/>
          </a:bodyPr>
          <a:lstStyle/>
          <a:p>
            <a:r>
              <a:rPr lang="da-DK" sz="2400" dirty="0" smtClean="0"/>
              <a:t>Persondataloven </a:t>
            </a:r>
            <a:r>
              <a:rPr lang="da-DK" sz="2400" dirty="0"/>
              <a:t>stiller krav om, at virksomheder, organisationer, foreninger mv. skal beskytte de personoplysninger, som de behandler, men ønsker samtidig at </a:t>
            </a:r>
            <a:r>
              <a:rPr lang="da-DK" sz="2400" dirty="0" smtClean="0"/>
              <a:t>alle kan </a:t>
            </a:r>
            <a:r>
              <a:rPr lang="da-DK" sz="2400" dirty="0"/>
              <a:t>bruge internettet og e-mail som sikre kommunikationsmidler</a:t>
            </a:r>
            <a:r>
              <a:rPr lang="da-DK" sz="2400" dirty="0" smtClean="0"/>
              <a:t>.</a:t>
            </a:r>
          </a:p>
          <a:p>
            <a:endParaRPr lang="da-DK" sz="2400" dirty="0"/>
          </a:p>
          <a:p>
            <a:r>
              <a:rPr lang="da-DK" sz="2400" b="1" dirty="0"/>
              <a:t>Persondataloven</a:t>
            </a:r>
            <a:r>
              <a:rPr lang="da-DK" sz="2400" dirty="0"/>
              <a:t> handler om: </a:t>
            </a:r>
            <a:endParaRPr lang="da-DK" sz="2400" dirty="0" smtClean="0"/>
          </a:p>
          <a:p>
            <a:pPr marL="342900" indent="-342900">
              <a:buFont typeface="Arial" charset="0"/>
              <a:buChar char="•"/>
            </a:pPr>
            <a:r>
              <a:rPr lang="da-DK" sz="2400" dirty="0" smtClean="0"/>
              <a:t>Behandling af indsamlede og registrerede kundeoplysninger</a:t>
            </a:r>
          </a:p>
          <a:p>
            <a:pPr marL="342900" indent="-342900">
              <a:buFont typeface="Arial" charset="0"/>
              <a:buChar char="•"/>
            </a:pPr>
            <a:r>
              <a:rPr lang="da-DK" sz="2400" dirty="0" smtClean="0"/>
              <a:t>Oplysninger der gør personen identificerbar</a:t>
            </a:r>
          </a:p>
          <a:p>
            <a:pPr marL="342900" indent="-342900">
              <a:buFont typeface="Arial" charset="0"/>
              <a:buChar char="•"/>
            </a:pPr>
            <a:r>
              <a:rPr lang="da-DK" sz="2400" dirty="0" smtClean="0"/>
              <a:t>God databehandlingsskik</a:t>
            </a:r>
            <a:endParaRPr lang="da-DK" sz="2400" dirty="0"/>
          </a:p>
          <a:p>
            <a:pPr marL="342900" indent="-342900">
              <a:buFont typeface="Arial" charset="0"/>
              <a:buChar char="•"/>
            </a:pPr>
            <a:r>
              <a:rPr lang="da-DK" sz="2400" dirty="0" smtClean="0"/>
              <a:t>Tilsyn: Datatilsynet </a:t>
            </a:r>
            <a:r>
              <a:rPr lang="da-DK" sz="2400" dirty="0" err="1" smtClean="0">
                <a:hlinkClick r:id="rId3"/>
              </a:rPr>
              <a:t>www.datatilsynet.dk</a:t>
            </a:r>
            <a:endParaRPr lang="da-DK" sz="2400" dirty="0" smtClean="0"/>
          </a:p>
          <a:p>
            <a:pPr marL="342900" indent="-342900">
              <a:buFont typeface="Arial" charset="0"/>
              <a:buChar char="•"/>
            </a:pPr>
            <a:endParaRPr lang="da-DK" sz="2400" dirty="0"/>
          </a:p>
        </p:txBody>
      </p:sp>
    </p:spTree>
    <p:extLst>
      <p:ext uri="{BB962C8B-B14F-4D97-AF65-F5344CB8AC3E}">
        <p14:creationId xmlns:p14="http://schemas.microsoft.com/office/powerpoint/2010/main" val="209251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14177"/>
            <a:ext cx="8311737"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 </a:t>
            </a:r>
          </a:p>
        </p:txBody>
      </p:sp>
      <p:sp>
        <p:nvSpPr>
          <p:cNvPr id="3" name="Tekstboks 2"/>
          <p:cNvSpPr txBox="1"/>
          <p:nvPr/>
        </p:nvSpPr>
        <p:spPr>
          <a:xfrm>
            <a:off x="971780" y="980728"/>
            <a:ext cx="8172400" cy="5740033"/>
          </a:xfrm>
          <a:prstGeom prst="rect">
            <a:avLst/>
          </a:prstGeom>
          <a:noFill/>
        </p:spPr>
        <p:txBody>
          <a:bodyPr wrap="square" rtlCol="0">
            <a:spAutoFit/>
          </a:bodyPr>
          <a:lstStyle/>
          <a:p>
            <a:r>
              <a:rPr lang="da-DK" sz="2400" dirty="0" smtClean="0"/>
              <a:t>Tæt forbundet med konkurrenceret, immaterialret, købelov, forbrugeraftalelov, e-handelslov mv.</a:t>
            </a:r>
          </a:p>
          <a:p>
            <a:pPr marL="363538" indent="-363538"/>
            <a:endParaRPr lang="da-DK" sz="2400" dirty="0"/>
          </a:p>
          <a:p>
            <a:pPr marL="363538" indent="-363538"/>
            <a:r>
              <a:rPr lang="da-DK" sz="2400" b="1" dirty="0" smtClean="0"/>
              <a:t>Kampen” om markedsandele:</a:t>
            </a:r>
          </a:p>
          <a:p>
            <a:pPr marL="363538" indent="-363538"/>
            <a:r>
              <a:rPr lang="da-DK" sz="2400" dirty="0" smtClean="0"/>
              <a:t>Markedsføringen må ikke blive for grov og hensynsløs</a:t>
            </a:r>
          </a:p>
          <a:p>
            <a:pPr marL="363538" indent="-363538"/>
            <a:endParaRPr lang="da-DK" sz="1100" dirty="0" smtClean="0"/>
          </a:p>
          <a:p>
            <a:pPr marL="363538" indent="-363538"/>
            <a:r>
              <a:rPr lang="da-DK" sz="2400" dirty="0" smtClean="0"/>
              <a:t>Markedsadfærd i forhold til:</a:t>
            </a:r>
          </a:p>
          <a:p>
            <a:pPr marL="820738" lvl="1" indent="-363538">
              <a:buFont typeface="Arial" pitchFamily="34" charset="0"/>
              <a:buChar char="•"/>
            </a:pPr>
            <a:r>
              <a:rPr lang="da-DK" sz="2400" dirty="0" smtClean="0"/>
              <a:t>Andre konkurrerende virksomheder</a:t>
            </a:r>
          </a:p>
          <a:p>
            <a:pPr marL="820738" lvl="1" indent="-363538">
              <a:buFont typeface="Arial" pitchFamily="34" charset="0"/>
              <a:buChar char="•"/>
            </a:pPr>
            <a:r>
              <a:rPr lang="da-DK" sz="2400" dirty="0" smtClean="0"/>
              <a:t>Kunder, både forbrugere og erhvervskunder</a:t>
            </a:r>
          </a:p>
          <a:p>
            <a:r>
              <a:rPr lang="da-DK" sz="2400" dirty="0" smtClean="0"/>
              <a:t>Moral, forretningsskik, hæderlighed</a:t>
            </a:r>
          </a:p>
          <a:p>
            <a:endParaRPr lang="da-DK" sz="1100" dirty="0" smtClean="0"/>
          </a:p>
          <a:p>
            <a:pPr marL="363538" indent="-363538"/>
            <a:r>
              <a:rPr lang="da-DK" sz="2400" b="1" dirty="0" smtClean="0"/>
              <a:t>Kilder:</a:t>
            </a:r>
          </a:p>
          <a:p>
            <a:pPr marL="363538" lvl="1" indent="-363538">
              <a:buFont typeface="Arial" pitchFamily="34" charset="0"/>
              <a:buChar char="•"/>
            </a:pPr>
            <a:r>
              <a:rPr lang="da-DK" sz="2400" dirty="0" smtClean="0"/>
              <a:t>Forbrugerombudsmanden - tilsyn, vejledning</a:t>
            </a:r>
          </a:p>
          <a:p>
            <a:pPr marL="363538" lvl="1" indent="-363538"/>
            <a:r>
              <a:rPr lang="da-DK" sz="2400" dirty="0" smtClean="0"/>
              <a:t>	</a:t>
            </a:r>
            <a:r>
              <a:rPr lang="da-DK" sz="2400" dirty="0" err="1" smtClean="0">
                <a:hlinkClick r:id="rId3"/>
              </a:rPr>
              <a:t>www.forbrugerombudsmanden.dk</a:t>
            </a:r>
            <a:endParaRPr lang="da-DK" sz="2400" dirty="0" smtClean="0"/>
          </a:p>
          <a:p>
            <a:pPr marL="363538" lvl="1" indent="-363538">
              <a:buFont typeface="Arial" pitchFamily="34" charset="0"/>
              <a:buChar char="•"/>
            </a:pPr>
            <a:r>
              <a:rPr lang="da-DK" sz="2400" dirty="0" smtClean="0"/>
              <a:t>Retspraksis</a:t>
            </a:r>
          </a:p>
          <a:p>
            <a:pPr marL="363538" lvl="1" indent="-363538">
              <a:buFont typeface="Arial" pitchFamily="34" charset="0"/>
              <a:buChar char="•"/>
            </a:pPr>
            <a:r>
              <a:rPr lang="da-DK" sz="2400" dirty="0" smtClean="0"/>
              <a:t>ICC reklamekodeks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 Kundeoplysninger og persondata</a:t>
            </a:r>
          </a:p>
        </p:txBody>
      </p:sp>
      <p:sp>
        <p:nvSpPr>
          <p:cNvPr id="3" name="Tekstboks 2"/>
          <p:cNvSpPr txBox="1"/>
          <p:nvPr/>
        </p:nvSpPr>
        <p:spPr>
          <a:xfrm>
            <a:off x="971600" y="1052736"/>
            <a:ext cx="8172400" cy="2985433"/>
          </a:xfrm>
          <a:prstGeom prst="rect">
            <a:avLst/>
          </a:prstGeom>
          <a:noFill/>
        </p:spPr>
        <p:txBody>
          <a:bodyPr wrap="square" rtlCol="0">
            <a:spAutoFit/>
          </a:bodyPr>
          <a:lstStyle/>
          <a:p>
            <a:endParaRPr lang="da-DK" sz="2400" dirty="0" smtClean="0"/>
          </a:p>
          <a:p>
            <a:pPr marL="342900" indent="-342900">
              <a:buFont typeface="Arial" charset="0"/>
              <a:buChar char="•"/>
            </a:pPr>
            <a:endParaRPr lang="da-DK" sz="2400" dirty="0"/>
          </a:p>
          <a:p>
            <a:r>
              <a:rPr lang="da-DK" sz="2800" dirty="0"/>
              <a:t>Persondataloven opdeler personoplysninger i tre typer</a:t>
            </a:r>
            <a:r>
              <a:rPr lang="da-DK" sz="2800" dirty="0" smtClean="0"/>
              <a:t>:</a:t>
            </a:r>
          </a:p>
          <a:p>
            <a:r>
              <a:rPr lang="da-DK" sz="2800" dirty="0" smtClean="0"/>
              <a:t> </a:t>
            </a:r>
            <a:endParaRPr lang="da-DK" sz="2800" dirty="0"/>
          </a:p>
          <a:p>
            <a:pPr marL="342900" lvl="0" indent="-342900">
              <a:buFont typeface="Arial" charset="0"/>
              <a:buChar char="•"/>
            </a:pPr>
            <a:r>
              <a:rPr lang="da-DK" sz="2800" dirty="0"/>
              <a:t>Følsomme oplysninger</a:t>
            </a:r>
          </a:p>
          <a:p>
            <a:pPr marL="342900" lvl="0" indent="-342900">
              <a:buFont typeface="Arial" charset="0"/>
              <a:buChar char="•"/>
            </a:pPr>
            <a:r>
              <a:rPr lang="da-DK" sz="2800" dirty="0"/>
              <a:t>Oplysninger om andre rent private forhold og </a:t>
            </a:r>
          </a:p>
          <a:p>
            <a:pPr marL="342900" lvl="0" indent="-342900">
              <a:buFont typeface="Arial" charset="0"/>
              <a:buChar char="•"/>
            </a:pPr>
            <a:r>
              <a:rPr lang="da-DK" sz="2800" dirty="0"/>
              <a:t>Almindelige ikke-følsomme oplysninger</a:t>
            </a:r>
            <a:r>
              <a:rPr lang="da-DK" sz="2800" dirty="0" smtClean="0"/>
              <a:t>.</a:t>
            </a:r>
            <a:endParaRPr lang="da-DK" sz="2800" dirty="0"/>
          </a:p>
        </p:txBody>
      </p:sp>
    </p:spTree>
    <p:extLst>
      <p:ext uri="{BB962C8B-B14F-4D97-AF65-F5344CB8AC3E}">
        <p14:creationId xmlns:p14="http://schemas.microsoft.com/office/powerpoint/2010/main" val="227692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06884" y="1"/>
            <a:ext cx="8337116" cy="1569660"/>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persondata</a:t>
            </a:r>
          </a:p>
          <a:p>
            <a:pPr algn="ctr"/>
            <a:endParaRPr lang="da-DK" sz="3200" b="1" dirty="0" smtClean="0">
              <a:solidFill>
                <a:srgbClr val="7030A0"/>
              </a:solidFill>
              <a:latin typeface="Arial" pitchFamily="34" charset="0"/>
              <a:cs typeface="Arial" pitchFamily="34" charset="0"/>
            </a:endParaRPr>
          </a:p>
        </p:txBody>
      </p:sp>
      <p:sp>
        <p:nvSpPr>
          <p:cNvPr id="3" name="Tekstboks 2"/>
          <p:cNvSpPr txBox="1"/>
          <p:nvPr/>
        </p:nvSpPr>
        <p:spPr>
          <a:xfrm>
            <a:off x="899592" y="1124744"/>
            <a:ext cx="8079692" cy="5139869"/>
          </a:xfrm>
          <a:prstGeom prst="rect">
            <a:avLst/>
          </a:prstGeom>
          <a:noFill/>
        </p:spPr>
        <p:txBody>
          <a:bodyPr wrap="square" rtlCol="0">
            <a:spAutoFit/>
          </a:bodyPr>
          <a:lstStyle/>
          <a:p>
            <a:endParaRPr lang="da-DK" sz="1400" dirty="0" smtClean="0"/>
          </a:p>
          <a:p>
            <a:r>
              <a:rPr lang="da-DK" sz="2700" dirty="0" smtClean="0"/>
              <a:t>De almindelige </a:t>
            </a:r>
            <a:r>
              <a:rPr lang="da-DK" sz="2700" b="1" dirty="0" smtClean="0"/>
              <a:t>IKKE-følsomme oplysninger </a:t>
            </a:r>
            <a:r>
              <a:rPr lang="da-DK" sz="2700" dirty="0" smtClean="0"/>
              <a:t>(generelle):</a:t>
            </a:r>
          </a:p>
          <a:p>
            <a:pPr marL="342900" indent="-342900">
              <a:buFont typeface="Arial" charset="0"/>
              <a:buChar char="•"/>
            </a:pPr>
            <a:r>
              <a:rPr lang="da-DK" sz="2700" dirty="0" smtClean="0"/>
              <a:t>Navn, adresse, telefonnummer, køn, alder</a:t>
            </a:r>
          </a:p>
          <a:p>
            <a:pPr marL="342900" indent="-342900">
              <a:buFont typeface="Arial" charset="0"/>
              <a:buChar char="•"/>
            </a:pPr>
            <a:r>
              <a:rPr lang="da-DK" sz="2700" dirty="0" smtClean="0"/>
              <a:t>Bilejer, husejer</a:t>
            </a:r>
          </a:p>
          <a:p>
            <a:pPr marL="342900" indent="-342900">
              <a:buFont typeface="Arial" charset="0"/>
              <a:buChar char="•"/>
            </a:pPr>
            <a:endParaRPr lang="da-DK" sz="1400" dirty="0"/>
          </a:p>
          <a:p>
            <a:r>
              <a:rPr lang="da-DK" sz="2700" b="1" dirty="0" smtClean="0"/>
              <a:t>Følsomme oplysninger:</a:t>
            </a:r>
          </a:p>
          <a:p>
            <a:pPr marL="342900" indent="-342900">
              <a:buFont typeface="Arial" charset="0"/>
              <a:buChar char="•"/>
            </a:pPr>
            <a:r>
              <a:rPr lang="da-DK" sz="2700" dirty="0" smtClean="0"/>
              <a:t>Race og etnisk baggrund</a:t>
            </a:r>
          </a:p>
          <a:p>
            <a:pPr marL="342900" indent="-342900">
              <a:buFont typeface="Arial" charset="0"/>
              <a:buChar char="•"/>
            </a:pPr>
            <a:r>
              <a:rPr lang="da-DK" sz="2700" dirty="0" smtClean="0"/>
              <a:t>Politisk, religiøs og filosofisk overbevisning</a:t>
            </a:r>
          </a:p>
          <a:p>
            <a:pPr marL="342900" indent="-342900">
              <a:buFont typeface="Arial" charset="0"/>
              <a:buChar char="•"/>
            </a:pPr>
            <a:r>
              <a:rPr lang="da-DK" sz="2700" dirty="0" smtClean="0"/>
              <a:t>Fagforeningsmæssigt tilhørsforhold, helbred, seksuel orientering</a:t>
            </a:r>
          </a:p>
          <a:p>
            <a:pPr marL="342900" indent="-342900">
              <a:buFont typeface="Arial" charset="0"/>
              <a:buChar char="•"/>
            </a:pPr>
            <a:endParaRPr lang="da-DK" sz="1200" dirty="0" smtClean="0"/>
          </a:p>
          <a:p>
            <a:r>
              <a:rPr lang="da-DK" sz="2400" b="1" dirty="0" smtClean="0"/>
              <a:t>! Registrering om disse emner kræver samtykke</a:t>
            </a:r>
            <a:endParaRPr lang="da-DK" sz="1400" dirty="0"/>
          </a:p>
          <a:p>
            <a:pPr marL="173038" indent="-173038">
              <a:buFont typeface="Arial" pitchFamily="34" charset="0"/>
              <a:buChar char="•"/>
            </a:pPr>
            <a:r>
              <a:rPr lang="da-DK" sz="2400" dirty="0" smtClean="0"/>
              <a:t>Der skal noget særligt til for lovligt at registrere personoplysninger i den ”følsomme” </a:t>
            </a:r>
            <a:r>
              <a:rPr lang="da-DK" sz="2400" dirty="0" smtClean="0"/>
              <a:t>kategori</a:t>
            </a:r>
            <a:endParaRPr lang="da-DK" sz="2400" b="1" dirty="0" smtClean="0"/>
          </a:p>
        </p:txBody>
      </p:sp>
    </p:spTree>
    <p:extLst>
      <p:ext uri="{BB962C8B-B14F-4D97-AF65-F5344CB8AC3E}">
        <p14:creationId xmlns:p14="http://schemas.microsoft.com/office/powerpoint/2010/main" val="18843928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a:t>
            </a:r>
            <a:r>
              <a:rPr lang="da-DK" sz="3200" b="1" dirty="0" smtClean="0">
                <a:solidFill>
                  <a:srgbClr val="7030A0"/>
                </a:solidFill>
                <a:latin typeface="Arial" pitchFamily="34" charset="0"/>
                <a:cs typeface="Arial" pitchFamily="34" charset="0"/>
              </a:rPr>
              <a:t>persondata</a:t>
            </a:r>
          </a:p>
        </p:txBody>
      </p:sp>
      <p:sp>
        <p:nvSpPr>
          <p:cNvPr id="3" name="Tekstboks 2"/>
          <p:cNvSpPr txBox="1"/>
          <p:nvPr/>
        </p:nvSpPr>
        <p:spPr>
          <a:xfrm>
            <a:off x="899592" y="1052736"/>
            <a:ext cx="8244408" cy="3847207"/>
          </a:xfrm>
          <a:prstGeom prst="rect">
            <a:avLst/>
          </a:prstGeom>
          <a:noFill/>
        </p:spPr>
        <p:txBody>
          <a:bodyPr wrap="square" rtlCol="0">
            <a:spAutoFit/>
          </a:bodyPr>
          <a:lstStyle/>
          <a:p>
            <a:pPr marL="173038" indent="-173038">
              <a:buFont typeface="Arial" pitchFamily="34" charset="0"/>
              <a:buChar char="•"/>
            </a:pPr>
            <a:endParaRPr lang="da-DK" sz="2400" dirty="0" smtClean="0"/>
          </a:p>
          <a:p>
            <a:pPr marL="173038" indent="-173038">
              <a:buFont typeface="Arial" pitchFamily="34" charset="0"/>
              <a:buChar char="•"/>
            </a:pPr>
            <a:endParaRPr lang="da-DK" sz="2400" dirty="0"/>
          </a:p>
          <a:p>
            <a:r>
              <a:rPr lang="da-DK" sz="2800" dirty="0"/>
              <a:t>Persondataloven giver </a:t>
            </a:r>
            <a:r>
              <a:rPr lang="da-DK" sz="2800" b="1" dirty="0"/>
              <a:t>den registrerede en række rettigheder</a:t>
            </a:r>
            <a:r>
              <a:rPr lang="da-DK" sz="2800" dirty="0"/>
              <a:t>, herunder</a:t>
            </a:r>
            <a:r>
              <a:rPr lang="da-DK" sz="2800" dirty="0" smtClean="0"/>
              <a:t>:</a:t>
            </a:r>
            <a:endParaRPr lang="da-DK" sz="2800" dirty="0"/>
          </a:p>
          <a:p>
            <a:pPr marL="342900" lvl="0" indent="-342900">
              <a:buFont typeface="Arial" charset="0"/>
              <a:buChar char="•"/>
            </a:pPr>
            <a:r>
              <a:rPr lang="da-DK" sz="2800" dirty="0"/>
              <a:t>Ret til indsigt i de oplysninger, der behandles om den </a:t>
            </a:r>
            <a:r>
              <a:rPr lang="da-DK" sz="2800" dirty="0" smtClean="0"/>
              <a:t>registrerede</a:t>
            </a:r>
            <a:endParaRPr lang="da-DK" sz="2800" dirty="0"/>
          </a:p>
          <a:p>
            <a:pPr marL="342900" lvl="0" indent="-342900">
              <a:buFont typeface="Arial" charset="0"/>
              <a:buChar char="•"/>
            </a:pPr>
            <a:r>
              <a:rPr lang="da-DK" sz="2800" dirty="0"/>
              <a:t>Ret til at få information om, at der indsamles oplysninger om den registrerede, og</a:t>
            </a:r>
          </a:p>
          <a:p>
            <a:pPr marL="342900" lvl="0" indent="-342900">
              <a:buFont typeface="Arial" charset="0"/>
              <a:buChar char="•"/>
            </a:pPr>
            <a:r>
              <a:rPr lang="da-DK" sz="2800" dirty="0"/>
              <a:t>Ret til at få slettet eller rettet urigtige oplysninger</a:t>
            </a:r>
            <a:r>
              <a:rPr lang="da-DK" sz="2800" dirty="0" smtClean="0"/>
              <a:t>.</a:t>
            </a:r>
            <a:endParaRPr lang="da-DK" sz="2800" dirty="0"/>
          </a:p>
        </p:txBody>
      </p:sp>
    </p:spTree>
    <p:extLst>
      <p:ext uri="{BB962C8B-B14F-4D97-AF65-F5344CB8AC3E}">
        <p14:creationId xmlns:p14="http://schemas.microsoft.com/office/powerpoint/2010/main" val="2995442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a:t>
            </a:r>
            <a:r>
              <a:rPr lang="da-DK" sz="3200" b="1" dirty="0" smtClean="0">
                <a:solidFill>
                  <a:srgbClr val="7030A0"/>
                </a:solidFill>
                <a:latin typeface="Arial" pitchFamily="34" charset="0"/>
                <a:cs typeface="Arial" pitchFamily="34" charset="0"/>
              </a:rPr>
              <a:t>persondata</a:t>
            </a:r>
            <a:endParaRPr lang="da-DK" sz="3200" b="1" dirty="0">
              <a:solidFill>
                <a:srgbClr val="7030A0"/>
              </a:solidFill>
              <a:latin typeface="Arial" pitchFamily="34" charset="0"/>
              <a:cs typeface="Arial" pitchFamily="34" charset="0"/>
            </a:endParaRPr>
          </a:p>
        </p:txBody>
      </p:sp>
      <p:sp>
        <p:nvSpPr>
          <p:cNvPr id="3" name="Tekstboks 2"/>
          <p:cNvSpPr txBox="1"/>
          <p:nvPr/>
        </p:nvSpPr>
        <p:spPr>
          <a:xfrm>
            <a:off x="899592" y="1052736"/>
            <a:ext cx="8244408" cy="5570756"/>
          </a:xfrm>
          <a:prstGeom prst="rect">
            <a:avLst/>
          </a:prstGeom>
          <a:noFill/>
        </p:spPr>
        <p:txBody>
          <a:bodyPr wrap="square" rtlCol="0">
            <a:spAutoFit/>
          </a:bodyPr>
          <a:lstStyle/>
          <a:p>
            <a:r>
              <a:rPr lang="da-DK" sz="2400" b="1" dirty="0" smtClean="0"/>
              <a:t>Videregivelse af kundeoplysninger</a:t>
            </a:r>
            <a:r>
              <a:rPr lang="da-DK" sz="2400" dirty="0" smtClean="0"/>
              <a:t> </a:t>
            </a:r>
          </a:p>
          <a:p>
            <a:endParaRPr lang="da-DK" sz="2200" dirty="0" smtClean="0"/>
          </a:p>
          <a:p>
            <a:r>
              <a:rPr lang="da-DK" sz="2200" dirty="0" smtClean="0"/>
              <a:t>Ikke videregive oplysninger af privat karakter, fx oplysninger om:</a:t>
            </a:r>
          </a:p>
          <a:p>
            <a:pPr marL="800100" lvl="1" indent="-342900">
              <a:buFont typeface="Arial" charset="0"/>
              <a:buChar char="•"/>
            </a:pPr>
            <a:r>
              <a:rPr lang="da-DK" sz="2200" dirty="0" smtClean="0"/>
              <a:t>forbrugsvaner, </a:t>
            </a:r>
            <a:r>
              <a:rPr lang="da-DK" sz="2200" dirty="0"/>
              <a:t>hvilken mængde øl, vin og </a:t>
            </a:r>
            <a:r>
              <a:rPr lang="da-DK" sz="2200" dirty="0" smtClean="0"/>
              <a:t>spiritus, cigaretmærke </a:t>
            </a:r>
            <a:r>
              <a:rPr lang="da-DK" sz="2200" dirty="0"/>
              <a:t>en kunde </a:t>
            </a:r>
            <a:r>
              <a:rPr lang="da-DK" sz="2200" dirty="0" smtClean="0"/>
              <a:t>køber, om bilen er købt på kredit m.v.</a:t>
            </a:r>
          </a:p>
          <a:p>
            <a:pPr marL="342900" indent="-342900">
              <a:buFont typeface="Arial" charset="0"/>
              <a:buChar char="•"/>
            </a:pPr>
            <a:r>
              <a:rPr lang="da-DK" sz="2200" dirty="0" smtClean="0"/>
              <a:t>Ingen </a:t>
            </a:r>
            <a:r>
              <a:rPr lang="da-DK" sz="2200" dirty="0"/>
              <a:t>oplysninger må dog videregives, hvis forbrugeren har gjort</a:t>
            </a:r>
            <a:r>
              <a:rPr lang="da-DK" sz="2200" b="1" dirty="0"/>
              <a:t> indsigelse</a:t>
            </a:r>
            <a:r>
              <a:rPr lang="da-DK" sz="2200" dirty="0"/>
              <a:t> imod det, eller kunden har fået registeret i CPR, at kunden ikke ønsker henvendelser i </a:t>
            </a:r>
            <a:r>
              <a:rPr lang="da-DK" sz="2200" dirty="0" smtClean="0"/>
              <a:t>markedsføringsøjemed.</a:t>
            </a:r>
          </a:p>
          <a:p>
            <a:pPr marL="342900" indent="-342900">
              <a:buFont typeface="Arial" charset="0"/>
              <a:buChar char="•"/>
            </a:pPr>
            <a:endParaRPr lang="da-DK" sz="2200" dirty="0" smtClean="0"/>
          </a:p>
          <a:p>
            <a:r>
              <a:rPr lang="da-DK" sz="2200" dirty="0" smtClean="0"/>
              <a:t>Oplysning om </a:t>
            </a:r>
            <a:r>
              <a:rPr lang="da-DK" sz="2200" b="1" dirty="0" smtClean="0"/>
              <a:t>indsigelsesret:</a:t>
            </a:r>
            <a:r>
              <a:rPr lang="da-DK" sz="2200" dirty="0" smtClean="0"/>
              <a:t> Hver </a:t>
            </a:r>
            <a:r>
              <a:rPr lang="da-DK" sz="2200" dirty="0"/>
              <a:t>gang en virksomhed ønsker at videregive eller på andres vegne anvende kundeoplysninger i markedsføringsøjemed, skal kunden på tydelig og forståelig måde oplyses om retten til at gøre </a:t>
            </a:r>
            <a:r>
              <a:rPr lang="da-DK" sz="2200" dirty="0" smtClean="0"/>
              <a:t>indsigelse </a:t>
            </a:r>
          </a:p>
          <a:p>
            <a:pPr marL="342900" indent="-342900">
              <a:buFont typeface="Arial" charset="0"/>
              <a:buChar char="•"/>
            </a:pPr>
            <a:r>
              <a:rPr lang="da-DK" sz="2200" dirty="0" smtClean="0"/>
              <a:t>Fremsætter forbrugeren indsigelse </a:t>
            </a:r>
            <a:r>
              <a:rPr lang="da-DK" sz="2200" dirty="0"/>
              <a:t>inden udløbet af </a:t>
            </a:r>
            <a:r>
              <a:rPr lang="da-DK" sz="2200" dirty="0" smtClean="0"/>
              <a:t>14 dage, </a:t>
            </a:r>
            <a:r>
              <a:rPr lang="da-DK" sz="2200" dirty="0"/>
              <a:t>skal virksomheden fremover rette sig efter den.</a:t>
            </a:r>
          </a:p>
          <a:p>
            <a:endParaRPr lang="da-DK" sz="2400" dirty="0"/>
          </a:p>
        </p:txBody>
      </p:sp>
    </p:spTree>
    <p:extLst>
      <p:ext uri="{BB962C8B-B14F-4D97-AF65-F5344CB8AC3E}">
        <p14:creationId xmlns:p14="http://schemas.microsoft.com/office/powerpoint/2010/main" val="1162551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a:t>
            </a:r>
            <a:r>
              <a:rPr lang="da-DK" sz="3200" b="1" dirty="0" smtClean="0">
                <a:solidFill>
                  <a:srgbClr val="7030A0"/>
                </a:solidFill>
                <a:latin typeface="Arial" pitchFamily="34" charset="0"/>
                <a:cs typeface="Arial" pitchFamily="34" charset="0"/>
              </a:rPr>
              <a:t>persondata</a:t>
            </a:r>
            <a:endParaRPr lang="da-DK" sz="3200" b="1" dirty="0">
              <a:solidFill>
                <a:srgbClr val="7030A0"/>
              </a:solidFill>
              <a:latin typeface="Arial" pitchFamily="34" charset="0"/>
              <a:cs typeface="Arial" pitchFamily="34" charset="0"/>
            </a:endParaRPr>
          </a:p>
        </p:txBody>
      </p:sp>
      <p:sp>
        <p:nvSpPr>
          <p:cNvPr id="3" name="Tekstboks 2"/>
          <p:cNvSpPr txBox="1"/>
          <p:nvPr/>
        </p:nvSpPr>
        <p:spPr>
          <a:xfrm>
            <a:off x="971600" y="1052736"/>
            <a:ext cx="8172400" cy="5693866"/>
          </a:xfrm>
          <a:prstGeom prst="rect">
            <a:avLst/>
          </a:prstGeom>
          <a:noFill/>
        </p:spPr>
        <p:txBody>
          <a:bodyPr wrap="square" rtlCol="0">
            <a:spAutoFit/>
          </a:bodyPr>
          <a:lstStyle/>
          <a:p>
            <a:r>
              <a:rPr lang="da-DK" sz="2400" b="1" dirty="0" smtClean="0"/>
              <a:t>Kommunikation </a:t>
            </a:r>
            <a:r>
              <a:rPr lang="da-DK" sz="2400" b="1" dirty="0"/>
              <a:t>via hjemmesider  </a:t>
            </a:r>
          </a:p>
          <a:p>
            <a:endParaRPr lang="da-DK" sz="2000" dirty="0" smtClean="0"/>
          </a:p>
          <a:p>
            <a:r>
              <a:rPr lang="da-DK" sz="2000" dirty="0" smtClean="0"/>
              <a:t>Datatilsynet: Udtrykkeligt </a:t>
            </a:r>
            <a:r>
              <a:rPr lang="da-DK" sz="2000" dirty="0"/>
              <a:t>krav om </a:t>
            </a:r>
            <a:r>
              <a:rPr lang="da-DK" sz="2000" b="1" dirty="0"/>
              <a:t>kryptering</a:t>
            </a:r>
            <a:r>
              <a:rPr lang="da-DK" sz="2000" dirty="0"/>
              <a:t>, hvis der sker:</a:t>
            </a:r>
          </a:p>
          <a:p>
            <a:pPr marL="342900" lvl="0" indent="-342900">
              <a:buFont typeface="Arial" charset="0"/>
              <a:buChar char="•"/>
            </a:pPr>
            <a:r>
              <a:rPr lang="da-DK" sz="2000" dirty="0"/>
              <a:t>overførsel af følsomme oplysninger via hjemmesider,</a:t>
            </a:r>
          </a:p>
          <a:p>
            <a:pPr marL="342900" lvl="0" indent="-342900">
              <a:buFont typeface="Arial" charset="0"/>
              <a:buChar char="•"/>
            </a:pPr>
            <a:r>
              <a:rPr lang="da-DK" sz="2000" dirty="0"/>
              <a:t>overførsel af personnumre via hjemmesider, </a:t>
            </a:r>
          </a:p>
          <a:p>
            <a:pPr marL="342900" lvl="0" indent="-342900">
              <a:buFont typeface="Arial" charset="0"/>
              <a:buChar char="•"/>
            </a:pPr>
            <a:r>
              <a:rPr lang="da-DK" sz="2000" dirty="0"/>
              <a:t>overførsel af almindelige private (fortrolige)personoplysninger via hjemmesider, samt</a:t>
            </a:r>
          </a:p>
          <a:p>
            <a:pPr marL="342900" lvl="0" indent="-342900">
              <a:buFont typeface="Arial" charset="0"/>
              <a:buChar char="•"/>
            </a:pPr>
            <a:r>
              <a:rPr lang="da-DK" sz="2000" dirty="0"/>
              <a:t>i de tilfælde, hvor behandlingen af personoplysninger i den private sektor sker efter tilladelse med vilkår om konkrete sikkerhedsforanstaltninger ved transmission over internettet.</a:t>
            </a:r>
          </a:p>
          <a:p>
            <a:r>
              <a:rPr lang="da-DK" sz="2000" dirty="0"/>
              <a:t> </a:t>
            </a:r>
            <a:endParaRPr lang="da-DK" sz="2000" dirty="0" smtClean="0"/>
          </a:p>
          <a:p>
            <a:r>
              <a:rPr lang="da-DK" sz="2000" dirty="0" smtClean="0"/>
              <a:t>Særligt </a:t>
            </a:r>
            <a:r>
              <a:rPr lang="da-DK" sz="2000" dirty="0"/>
              <a:t>om overførsel af personoplysninger via hjemmesider fra virksomhed til bruger anbefaler Datatilsynet at det sker ved brug af </a:t>
            </a:r>
            <a:r>
              <a:rPr lang="da-DK" sz="2000" b="1" dirty="0"/>
              <a:t>pinkode og digital </a:t>
            </a:r>
            <a:r>
              <a:rPr lang="da-DK" sz="2000" b="1" dirty="0" smtClean="0"/>
              <a:t>signatur</a:t>
            </a:r>
            <a:r>
              <a:rPr lang="da-DK" sz="2000" dirty="0" smtClean="0"/>
              <a:t>. </a:t>
            </a:r>
          </a:p>
          <a:p>
            <a:endParaRPr lang="da-DK" sz="2000" dirty="0"/>
          </a:p>
          <a:p>
            <a:r>
              <a:rPr lang="da-DK" sz="2000" dirty="0"/>
              <a:t>Manglende kryptering kan medføre påbud fra Datatilsynet og i yderste konsekvens politianmeldelse og straf.</a:t>
            </a:r>
          </a:p>
          <a:p>
            <a:endParaRPr lang="da-DK" sz="2000" dirty="0"/>
          </a:p>
        </p:txBody>
      </p:sp>
    </p:spTree>
    <p:extLst>
      <p:ext uri="{BB962C8B-B14F-4D97-AF65-F5344CB8AC3E}">
        <p14:creationId xmlns:p14="http://schemas.microsoft.com/office/powerpoint/2010/main" val="743534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a:t>
            </a:r>
            <a:r>
              <a:rPr lang="da-DK" sz="3200" b="1" dirty="0" smtClean="0">
                <a:solidFill>
                  <a:srgbClr val="7030A0"/>
                </a:solidFill>
                <a:latin typeface="Arial" pitchFamily="34" charset="0"/>
                <a:cs typeface="Arial" pitchFamily="34" charset="0"/>
              </a:rPr>
              <a:t>persondata</a:t>
            </a:r>
            <a:endParaRPr lang="da-DK" sz="3200" b="1" dirty="0">
              <a:solidFill>
                <a:srgbClr val="7030A0"/>
              </a:solidFill>
              <a:latin typeface="Arial" pitchFamily="34" charset="0"/>
              <a:cs typeface="Arial" pitchFamily="34" charset="0"/>
            </a:endParaRPr>
          </a:p>
        </p:txBody>
      </p:sp>
      <p:sp>
        <p:nvSpPr>
          <p:cNvPr id="3" name="Tekstboks 2"/>
          <p:cNvSpPr txBox="1"/>
          <p:nvPr/>
        </p:nvSpPr>
        <p:spPr>
          <a:xfrm>
            <a:off x="971600" y="1052736"/>
            <a:ext cx="8172400" cy="5078313"/>
          </a:xfrm>
          <a:prstGeom prst="rect">
            <a:avLst/>
          </a:prstGeom>
          <a:noFill/>
        </p:spPr>
        <p:txBody>
          <a:bodyPr wrap="square" rtlCol="0">
            <a:spAutoFit/>
          </a:bodyPr>
          <a:lstStyle/>
          <a:p>
            <a:r>
              <a:rPr lang="da-DK" sz="2400" b="1" dirty="0"/>
              <a:t>K</a:t>
            </a:r>
            <a:r>
              <a:rPr lang="da-DK" sz="2400" b="1" dirty="0" smtClean="0"/>
              <a:t>ommunikation </a:t>
            </a:r>
            <a:r>
              <a:rPr lang="da-DK" sz="2400" b="1" dirty="0"/>
              <a:t>via e-mail.</a:t>
            </a:r>
          </a:p>
          <a:p>
            <a:endParaRPr lang="da-DK" sz="2000" dirty="0" smtClean="0"/>
          </a:p>
          <a:p>
            <a:r>
              <a:rPr lang="da-DK" sz="2000" dirty="0" smtClean="0"/>
              <a:t>Særlige </a:t>
            </a:r>
            <a:r>
              <a:rPr lang="da-DK" sz="2000" dirty="0"/>
              <a:t>vilkår </a:t>
            </a:r>
            <a:r>
              <a:rPr lang="da-DK" sz="2000" dirty="0" smtClean="0"/>
              <a:t>kan udstedes af Datatilsynet om </a:t>
            </a:r>
            <a:r>
              <a:rPr lang="da-DK" sz="2000" dirty="0"/>
              <a:t>sikkerhed og kryptering for udvalgte virksomheder </a:t>
            </a:r>
            <a:r>
              <a:rPr lang="da-DK" sz="2000" dirty="0" smtClean="0"/>
              <a:t>fx </a:t>
            </a:r>
            <a:r>
              <a:rPr lang="da-DK" sz="2000" dirty="0"/>
              <a:t>banker, forsikringsselskaber, private forskningsprojekter, </a:t>
            </a:r>
            <a:r>
              <a:rPr lang="da-DK" sz="2000" dirty="0" smtClean="0"/>
              <a:t>kreditoplysningsbureauer </a:t>
            </a:r>
            <a:r>
              <a:rPr lang="da-DK" sz="2000" dirty="0"/>
              <a:t>m.fl. </a:t>
            </a:r>
            <a:endParaRPr lang="da-DK" sz="2000" dirty="0" smtClean="0"/>
          </a:p>
          <a:p>
            <a:r>
              <a:rPr lang="da-DK" sz="2000" b="1" dirty="0"/>
              <a:t> </a:t>
            </a:r>
            <a:endParaRPr lang="da-DK" sz="2000" b="1" dirty="0" smtClean="0"/>
          </a:p>
          <a:p>
            <a:r>
              <a:rPr lang="da-DK" sz="2000" dirty="0" smtClean="0"/>
              <a:t>Hvis </a:t>
            </a:r>
            <a:r>
              <a:rPr lang="da-DK" sz="2000" dirty="0"/>
              <a:t>Datatilsynet ikke har stillet særlige </a:t>
            </a:r>
            <a:r>
              <a:rPr lang="da-DK" sz="2000" dirty="0" smtClean="0"/>
              <a:t>vilkår. Vurdering </a:t>
            </a:r>
            <a:r>
              <a:rPr lang="da-DK" sz="2000" dirty="0"/>
              <a:t>af</a:t>
            </a:r>
            <a:r>
              <a:rPr lang="da-DK" sz="2000" dirty="0" smtClean="0"/>
              <a:t>:</a:t>
            </a:r>
            <a:endParaRPr lang="da-DK" sz="2000" dirty="0"/>
          </a:p>
          <a:p>
            <a:pPr marL="285750" lvl="0" indent="-285750">
              <a:buFont typeface="Arial" charset="0"/>
              <a:buChar char="•"/>
            </a:pPr>
            <a:r>
              <a:rPr lang="da-DK" sz="2000" dirty="0"/>
              <a:t>Typen af oplysninger og den sammenhæng, de indgår i, herunder hvilke konsekvenser tab af oplysninger kan have.</a:t>
            </a:r>
          </a:p>
          <a:p>
            <a:pPr marL="742950" lvl="1" indent="-285750">
              <a:buFont typeface="Arial" charset="0"/>
              <a:buChar char="•"/>
            </a:pPr>
            <a:r>
              <a:rPr lang="da-DK" sz="2000" dirty="0"/>
              <a:t>Om der er tale om overførsel af personoplysninger mellem to professionelle parter som f.eks. advokater, fagforeninger, revisorer mv., hvor andre personer omtales, eller</a:t>
            </a:r>
          </a:p>
          <a:p>
            <a:pPr marL="742950" lvl="1" indent="-285750">
              <a:buFont typeface="Arial" charset="0"/>
              <a:buChar char="•"/>
            </a:pPr>
            <a:r>
              <a:rPr lang="da-DK" sz="2000" dirty="0"/>
              <a:t>en professionel aktør og en privat person som f.eks. en kunde, en klient, et medlem mv.</a:t>
            </a:r>
          </a:p>
          <a:p>
            <a:pPr marL="285750" lvl="0" indent="-285750">
              <a:buFont typeface="Arial" charset="0"/>
              <a:buChar char="•"/>
            </a:pPr>
            <a:r>
              <a:rPr lang="da-DK" sz="2000" dirty="0"/>
              <a:t>De omkostninger, som er forbundet med at iværksætte sikkerhedsforanstaltninger</a:t>
            </a:r>
            <a:r>
              <a:rPr lang="da-DK" sz="2000" dirty="0" smtClean="0"/>
              <a:t>.</a:t>
            </a:r>
            <a:endParaRPr lang="da-DK" sz="2000" dirty="0"/>
          </a:p>
        </p:txBody>
      </p:sp>
    </p:spTree>
    <p:extLst>
      <p:ext uri="{BB962C8B-B14F-4D97-AF65-F5344CB8AC3E}">
        <p14:creationId xmlns:p14="http://schemas.microsoft.com/office/powerpoint/2010/main" val="1319075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077218"/>
          </a:xfrm>
          <a:prstGeom prst="rect">
            <a:avLst/>
          </a:prstGeom>
          <a:noFill/>
        </p:spPr>
        <p:txBody>
          <a:bodyPr wrap="square" rtlCol="0">
            <a:spAutoFit/>
          </a:bodyPr>
          <a:lstStyle/>
          <a:p>
            <a:pPr algn="ctr"/>
            <a:endParaRPr lang="da-DK" sz="3200" b="1" dirty="0" smtClean="0">
              <a:solidFill>
                <a:srgbClr val="7030A0"/>
              </a:solidFill>
              <a:latin typeface="Arial" pitchFamily="34" charset="0"/>
              <a:cs typeface="Arial" pitchFamily="34" charset="0"/>
            </a:endParaRPr>
          </a:p>
          <a:p>
            <a:pPr algn="ctr"/>
            <a:r>
              <a:rPr lang="da-DK" sz="3200" b="1" dirty="0" smtClean="0">
                <a:solidFill>
                  <a:srgbClr val="7030A0"/>
                </a:solidFill>
                <a:latin typeface="Arial" pitchFamily="34" charset="0"/>
                <a:cs typeface="Arial" pitchFamily="34" charset="0"/>
              </a:rPr>
              <a:t>4</a:t>
            </a:r>
            <a:r>
              <a:rPr lang="da-DK" sz="3200" b="1" dirty="0">
                <a:solidFill>
                  <a:srgbClr val="7030A0"/>
                </a:solidFill>
                <a:latin typeface="Arial" pitchFamily="34" charset="0"/>
                <a:cs typeface="Arial" pitchFamily="34" charset="0"/>
              </a:rPr>
              <a:t>. Kundeoplysninger og </a:t>
            </a:r>
            <a:r>
              <a:rPr lang="da-DK" sz="3200" b="1" dirty="0" smtClean="0">
                <a:solidFill>
                  <a:srgbClr val="7030A0"/>
                </a:solidFill>
                <a:latin typeface="Arial" pitchFamily="34" charset="0"/>
                <a:cs typeface="Arial" pitchFamily="34" charset="0"/>
              </a:rPr>
              <a:t>persondata</a:t>
            </a:r>
            <a:endParaRPr lang="da-DK" sz="3200" b="1" dirty="0">
              <a:solidFill>
                <a:srgbClr val="7030A0"/>
              </a:solidFill>
              <a:latin typeface="Arial" pitchFamily="34" charset="0"/>
              <a:cs typeface="Arial" pitchFamily="34" charset="0"/>
            </a:endParaRPr>
          </a:p>
        </p:txBody>
      </p:sp>
      <p:sp>
        <p:nvSpPr>
          <p:cNvPr id="3" name="Tekstboks 2"/>
          <p:cNvSpPr txBox="1"/>
          <p:nvPr/>
        </p:nvSpPr>
        <p:spPr>
          <a:xfrm>
            <a:off x="971600" y="1052736"/>
            <a:ext cx="8064896" cy="5232202"/>
          </a:xfrm>
          <a:prstGeom prst="rect">
            <a:avLst/>
          </a:prstGeom>
          <a:noFill/>
        </p:spPr>
        <p:txBody>
          <a:bodyPr wrap="square" rtlCol="0">
            <a:spAutoFit/>
          </a:bodyPr>
          <a:lstStyle/>
          <a:p>
            <a:r>
              <a:rPr lang="da-DK" sz="2800" b="1" dirty="0"/>
              <a:t>K</a:t>
            </a:r>
            <a:r>
              <a:rPr lang="da-DK" sz="2800" b="1" dirty="0" smtClean="0"/>
              <a:t>ommunikation </a:t>
            </a:r>
            <a:r>
              <a:rPr lang="da-DK" sz="2800" b="1" dirty="0"/>
              <a:t>via e-mail.</a:t>
            </a:r>
          </a:p>
          <a:p>
            <a:r>
              <a:rPr lang="da-DK" b="1" dirty="0"/>
              <a:t> </a:t>
            </a:r>
            <a:endParaRPr lang="da-DK" sz="2000" dirty="0"/>
          </a:p>
          <a:p>
            <a:r>
              <a:rPr lang="da-DK" sz="2400" dirty="0"/>
              <a:t>Datatilsynet anbefaler kryptering:</a:t>
            </a:r>
          </a:p>
          <a:p>
            <a:pPr marL="285750" lvl="0" indent="-285750">
              <a:buFont typeface="Arial" charset="0"/>
              <a:buChar char="•"/>
            </a:pPr>
            <a:r>
              <a:rPr lang="da-DK" sz="2400" dirty="0"/>
              <a:t>når følsomme personoplysninger sendes med e-mail via internettet</a:t>
            </a:r>
          </a:p>
          <a:p>
            <a:pPr marL="285750" lvl="0" indent="-285750">
              <a:buFont typeface="Arial" charset="0"/>
              <a:buChar char="•"/>
            </a:pPr>
            <a:r>
              <a:rPr lang="da-DK" sz="2400" dirty="0"/>
              <a:t>når en e-mail eller et vedhæftet dokument hertil indeholder følsomme personoplysninger og sendes via internettet.</a:t>
            </a:r>
          </a:p>
          <a:p>
            <a:pPr marL="285750" lvl="0" indent="-285750">
              <a:buFont typeface="Arial" charset="0"/>
              <a:buChar char="•"/>
            </a:pPr>
            <a:r>
              <a:rPr lang="da-DK" sz="2400" dirty="0"/>
              <a:t>når personnummer sendes med e-mail via internettet</a:t>
            </a:r>
          </a:p>
          <a:p>
            <a:pPr marL="285750" lvl="0" indent="-285750">
              <a:buFont typeface="Arial" charset="0"/>
              <a:buChar char="•"/>
            </a:pPr>
            <a:r>
              <a:rPr lang="da-DK" sz="2400" dirty="0"/>
              <a:t>når password og lignende sendes med e-mail via </a:t>
            </a:r>
            <a:r>
              <a:rPr lang="da-DK" sz="2400" dirty="0" smtClean="0"/>
              <a:t>internettet</a:t>
            </a:r>
            <a:endParaRPr lang="da-DK" sz="2400" dirty="0"/>
          </a:p>
          <a:p>
            <a:pPr lvl="0"/>
            <a:endParaRPr lang="da-DK" sz="2400" dirty="0"/>
          </a:p>
          <a:p>
            <a:pPr lvl="0"/>
            <a:r>
              <a:rPr lang="da-DK" sz="2400" dirty="0" smtClean="0"/>
              <a:t>Anonymisering: Det </a:t>
            </a:r>
            <a:r>
              <a:rPr lang="da-DK" sz="2400" dirty="0"/>
              <a:t>vil i mange tilfælde være muligt for virksomheder, der ønsker at benytte e-mail uden kryptering, at undlade at anføre personnummeret i den e-mail eller det dokument, som fremsendes. </a:t>
            </a:r>
            <a:endParaRPr lang="da-DK" sz="2400" dirty="0" smtClean="0"/>
          </a:p>
        </p:txBody>
      </p:sp>
    </p:spTree>
    <p:extLst>
      <p:ext uri="{BB962C8B-B14F-4D97-AF65-F5344CB8AC3E}">
        <p14:creationId xmlns:p14="http://schemas.microsoft.com/office/powerpoint/2010/main" val="1554018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971600" y="1124744"/>
            <a:ext cx="8172400" cy="5201424"/>
          </a:xfrm>
          <a:prstGeom prst="rect">
            <a:avLst/>
          </a:prstGeom>
          <a:noFill/>
        </p:spPr>
        <p:txBody>
          <a:bodyPr wrap="square" rtlCol="0">
            <a:spAutoFit/>
          </a:bodyPr>
          <a:lstStyle/>
          <a:p>
            <a:pPr marL="363538" indent="-363538"/>
            <a:r>
              <a:rPr lang="da-DK" sz="3200" b="1" dirty="0" smtClean="0"/>
              <a:t>Generalklausulen:</a:t>
            </a:r>
          </a:p>
          <a:p>
            <a:pPr marL="363538" indent="-363538"/>
            <a:endParaRPr lang="da-DK" sz="1000" b="1" dirty="0" smtClean="0"/>
          </a:p>
          <a:p>
            <a:pPr marL="363538" indent="-363538">
              <a:buFont typeface="Arial" pitchFamily="34" charset="0"/>
              <a:buChar char="•"/>
            </a:pPr>
            <a:r>
              <a:rPr lang="da-DK" sz="2800" dirty="0" smtClean="0"/>
              <a:t>Markedsføringslovens overordnede norm.</a:t>
            </a:r>
          </a:p>
          <a:p>
            <a:pPr marL="363538" indent="-363538">
              <a:buFont typeface="Arial" pitchFamily="34" charset="0"/>
              <a:buChar char="•"/>
            </a:pPr>
            <a:r>
              <a:rPr lang="da-DK" sz="2800" dirty="0" smtClean="0"/>
              <a:t>Sætter de ydre rammer og grænser for, hvad der er god markedsføringsskik.</a:t>
            </a:r>
          </a:p>
          <a:p>
            <a:pPr marL="363538" indent="-363538">
              <a:buFont typeface="Arial" pitchFamily="34" charset="0"/>
              <a:buChar char="•"/>
            </a:pPr>
            <a:r>
              <a:rPr lang="da-DK" sz="2800" dirty="0" smtClean="0"/>
              <a:t>Supplerer specialbestemmelserne i markedsføringsloven.</a:t>
            </a:r>
          </a:p>
          <a:p>
            <a:pPr marL="363538" indent="-363538">
              <a:buFont typeface="Arial" pitchFamily="34" charset="0"/>
              <a:buChar char="•"/>
            </a:pPr>
            <a:r>
              <a:rPr lang="da-DK" sz="2800" dirty="0" smtClean="0"/>
              <a:t>God markedsføringsskik ses også nævnt i forbindelse med sager omfattet af anden lovgivning, fx konkurrenceloven og de immaterielle love.</a:t>
            </a:r>
          </a:p>
          <a:p>
            <a:pPr marL="820738" lvl="1" indent="-363538">
              <a:buFont typeface="Arial" pitchFamily="34" charset="0"/>
              <a:buChar char="•"/>
            </a:pPr>
            <a:r>
              <a:rPr lang="da-DK" sz="2800" dirty="0" smtClean="0"/>
              <a:t>U1999.1762Ø – Fogedforbud mod ”Kvit eller dobbelt”, s. 249</a:t>
            </a:r>
          </a:p>
          <a:p>
            <a:endParaRPr lang="da-DK" sz="1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971600" y="1124744"/>
            <a:ext cx="8172400" cy="5201424"/>
          </a:xfrm>
          <a:prstGeom prst="rect">
            <a:avLst/>
          </a:prstGeom>
          <a:noFill/>
        </p:spPr>
        <p:txBody>
          <a:bodyPr wrap="square" rtlCol="0">
            <a:spAutoFit/>
          </a:bodyPr>
          <a:lstStyle/>
          <a:p>
            <a:pPr marL="363538" indent="-363538"/>
            <a:r>
              <a:rPr lang="da-DK" sz="3200" b="1" dirty="0" smtClean="0"/>
              <a:t>Generalklausulen:</a:t>
            </a:r>
          </a:p>
          <a:p>
            <a:pPr marL="363538" indent="-363538"/>
            <a:endParaRPr lang="da-DK" sz="1000" b="1" dirty="0" smtClean="0"/>
          </a:p>
          <a:p>
            <a:pPr marL="363538" indent="-363538">
              <a:buFont typeface="Arial" pitchFamily="34" charset="0"/>
              <a:buChar char="•"/>
            </a:pPr>
            <a:r>
              <a:rPr lang="da-DK" sz="2800" dirty="0" smtClean="0"/>
              <a:t>Markedsføringslovens overordnede norm.</a:t>
            </a:r>
          </a:p>
          <a:p>
            <a:pPr marL="363538" indent="-363538">
              <a:buFont typeface="Arial" pitchFamily="34" charset="0"/>
              <a:buChar char="•"/>
            </a:pPr>
            <a:r>
              <a:rPr lang="da-DK" sz="2800" dirty="0" smtClean="0"/>
              <a:t>Sætter de ydre rammer og grænser for, hvad der er god markedsføringsskik.</a:t>
            </a:r>
          </a:p>
          <a:p>
            <a:pPr marL="363538" indent="-363538">
              <a:buFont typeface="Arial" pitchFamily="34" charset="0"/>
              <a:buChar char="•"/>
            </a:pPr>
            <a:r>
              <a:rPr lang="da-DK" sz="2800" dirty="0" smtClean="0"/>
              <a:t>Supplerer specialbestemmelserne i markedsføringsloven.</a:t>
            </a:r>
          </a:p>
          <a:p>
            <a:pPr marL="363538" indent="-363538">
              <a:buFont typeface="Arial" pitchFamily="34" charset="0"/>
              <a:buChar char="•"/>
            </a:pPr>
            <a:r>
              <a:rPr lang="da-DK" sz="2800" dirty="0" smtClean="0"/>
              <a:t>God markedsføringsskik ses også nævnt i forbindelse med sager omfattet af anden lovgivning, fx konkurrenceloven og de immaterielle love.</a:t>
            </a:r>
          </a:p>
          <a:p>
            <a:pPr marL="820738" lvl="1" indent="-363538">
              <a:buFont typeface="Arial" pitchFamily="34" charset="0"/>
              <a:buChar char="•"/>
            </a:pPr>
            <a:r>
              <a:rPr lang="da-DK" sz="2800" dirty="0" smtClean="0"/>
              <a:t>U1999.1762Ø – Fogedforbud mod ”Kvit eller dobbelt”, s. 249</a:t>
            </a:r>
          </a:p>
          <a:p>
            <a:endParaRPr lang="da-DK" sz="1000" dirty="0" smtClean="0"/>
          </a:p>
        </p:txBody>
      </p:sp>
    </p:spTree>
    <p:extLst>
      <p:ext uri="{BB962C8B-B14F-4D97-AF65-F5344CB8AC3E}">
        <p14:creationId xmlns:p14="http://schemas.microsoft.com/office/powerpoint/2010/main" val="483627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971600" y="1124744"/>
            <a:ext cx="8172400" cy="5416868"/>
          </a:xfrm>
          <a:prstGeom prst="rect">
            <a:avLst/>
          </a:prstGeom>
          <a:noFill/>
        </p:spPr>
        <p:txBody>
          <a:bodyPr wrap="square" rtlCol="0">
            <a:spAutoFit/>
          </a:bodyPr>
          <a:lstStyle/>
          <a:p>
            <a:endParaRPr lang="da-DK" sz="1000" dirty="0" smtClean="0"/>
          </a:p>
          <a:p>
            <a:r>
              <a:rPr lang="da-DK" sz="2700" dirty="0" smtClean="0"/>
              <a:t>Den erhvervsdrivende skal udvise god markedsføringsskik under hensyntagen til:</a:t>
            </a:r>
          </a:p>
          <a:p>
            <a:pPr marL="538163" lvl="0" indent="-363538">
              <a:buFont typeface="Arial" pitchFamily="34" charset="0"/>
              <a:buChar char="•"/>
            </a:pPr>
            <a:r>
              <a:rPr lang="da-DK" sz="2700" dirty="0" smtClean="0"/>
              <a:t>Forbrugerne</a:t>
            </a:r>
          </a:p>
          <a:p>
            <a:pPr marL="538163" lvl="0" indent="-363538">
              <a:buFont typeface="Arial" pitchFamily="34" charset="0"/>
              <a:buChar char="•"/>
            </a:pPr>
            <a:r>
              <a:rPr lang="da-DK" sz="2700" dirty="0" smtClean="0"/>
              <a:t>Erhvervsdrivende </a:t>
            </a:r>
          </a:p>
          <a:p>
            <a:pPr marL="538163" lvl="0" indent="-363538">
              <a:buFont typeface="Arial" pitchFamily="34" charset="0"/>
              <a:buChar char="•"/>
            </a:pPr>
            <a:r>
              <a:rPr lang="da-DK" sz="2700" dirty="0" smtClean="0"/>
              <a:t>Almene samfundsinteresser</a:t>
            </a:r>
          </a:p>
          <a:p>
            <a:pPr marL="538163" indent="-363538"/>
            <a:endParaRPr lang="da-DK" sz="1200" dirty="0" smtClean="0"/>
          </a:p>
          <a:p>
            <a:pPr marL="363538" indent="-363538">
              <a:buFont typeface="Arial" pitchFamily="34" charset="0"/>
              <a:buChar char="•"/>
            </a:pPr>
            <a:r>
              <a:rPr lang="da-DK" sz="2700" dirty="0" smtClean="0"/>
              <a:t>Markedsføring, der angår forbrugernes økonomiske interesser, må ikke være egnet til mærkbart at forvride forbrugernes økonomiske adfærd – strid med god erhvervsskik</a:t>
            </a:r>
          </a:p>
          <a:p>
            <a:pPr marL="363538" indent="-363538">
              <a:buFont typeface="Arial" pitchFamily="34" charset="0"/>
              <a:buChar char="•"/>
            </a:pPr>
            <a:r>
              <a:rPr lang="da-DK" sz="2700" dirty="0" smtClean="0"/>
              <a:t>”God markedsføringsskik” ændrer sig i takt med den samfundsmæssige, tekniske og økonomiske udvikling.</a:t>
            </a:r>
          </a:p>
          <a:p>
            <a:pPr marL="363538" indent="-363538">
              <a:buFont typeface="Arial" pitchFamily="34" charset="0"/>
              <a:buChar char="•"/>
            </a:pPr>
            <a:r>
              <a:rPr lang="da-DK" sz="2700" dirty="0" smtClean="0"/>
              <a:t>Overtrædelse må vurderes konkret fra sag til sag.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971600" y="1124744"/>
            <a:ext cx="8172400" cy="5139869"/>
          </a:xfrm>
          <a:prstGeom prst="rect">
            <a:avLst/>
          </a:prstGeom>
          <a:noFill/>
        </p:spPr>
        <p:txBody>
          <a:bodyPr wrap="square" rtlCol="0">
            <a:spAutoFit/>
          </a:bodyPr>
          <a:lstStyle/>
          <a:p>
            <a:endParaRPr lang="da-DK" sz="1000" dirty="0" smtClean="0"/>
          </a:p>
          <a:p>
            <a:r>
              <a:rPr lang="da-DK" sz="2800" dirty="0" smtClean="0"/>
              <a:t>Eksempler:</a:t>
            </a:r>
          </a:p>
          <a:p>
            <a:r>
              <a:rPr lang="da-DK" sz="2800" b="1" dirty="0" smtClean="0"/>
              <a:t>Hensynet til forbrugerne og almene samfundsinteresser.</a:t>
            </a:r>
          </a:p>
          <a:p>
            <a:pPr marL="363538" indent="-188913">
              <a:buFont typeface="Arial" pitchFamily="34" charset="0"/>
              <a:buChar char="•"/>
            </a:pPr>
            <a:r>
              <a:rPr lang="da-DK" sz="2800" dirty="0" smtClean="0"/>
              <a:t>FOB Jnr. 09/05728 – Det fiktive advokatfirma, s. 250</a:t>
            </a:r>
          </a:p>
          <a:p>
            <a:pPr marL="363538" indent="-188913">
              <a:buFont typeface="Arial" pitchFamily="34" charset="0"/>
              <a:buChar char="•"/>
            </a:pPr>
            <a:r>
              <a:rPr lang="da-DK" sz="2800" dirty="0" smtClean="0"/>
              <a:t>Juridisk Årbog 1997.35 – ”</a:t>
            </a:r>
            <a:r>
              <a:rPr lang="da-DK" sz="2800" dirty="0" err="1" smtClean="0"/>
              <a:t>Why</a:t>
            </a:r>
            <a:r>
              <a:rPr lang="da-DK" sz="2800" dirty="0" smtClean="0"/>
              <a:t> </a:t>
            </a:r>
            <a:r>
              <a:rPr lang="da-DK" sz="2800" dirty="0" err="1" smtClean="0"/>
              <a:t>kill</a:t>
            </a:r>
            <a:r>
              <a:rPr lang="da-DK" sz="2800" dirty="0" smtClean="0"/>
              <a:t> time, </a:t>
            </a:r>
            <a:r>
              <a:rPr lang="da-DK" sz="2800" dirty="0" err="1" smtClean="0"/>
              <a:t>when</a:t>
            </a:r>
            <a:r>
              <a:rPr lang="da-DK" sz="2800" dirty="0" smtClean="0"/>
              <a:t> </a:t>
            </a:r>
            <a:r>
              <a:rPr lang="da-DK" sz="2800" dirty="0" err="1" smtClean="0"/>
              <a:t>you</a:t>
            </a:r>
            <a:r>
              <a:rPr lang="da-DK" sz="2800" dirty="0" smtClean="0"/>
              <a:t> </a:t>
            </a:r>
            <a:r>
              <a:rPr lang="da-DK" sz="2800" dirty="0" err="1" smtClean="0"/>
              <a:t>can</a:t>
            </a:r>
            <a:r>
              <a:rPr lang="da-DK" sz="2800" dirty="0" smtClean="0"/>
              <a:t> </a:t>
            </a:r>
            <a:r>
              <a:rPr lang="da-DK" sz="2800" dirty="0" err="1" smtClean="0"/>
              <a:t>killl</a:t>
            </a:r>
            <a:r>
              <a:rPr lang="da-DK" sz="2800" dirty="0" smtClean="0"/>
              <a:t> </a:t>
            </a:r>
            <a:r>
              <a:rPr lang="da-DK" sz="2800" dirty="0" err="1" smtClean="0"/>
              <a:t>yourself</a:t>
            </a:r>
            <a:r>
              <a:rPr lang="da-DK" sz="2800" dirty="0" smtClean="0"/>
              <a:t>”, s. 250</a:t>
            </a:r>
          </a:p>
          <a:p>
            <a:pPr marL="363538" indent="-188913">
              <a:buFont typeface="Arial" pitchFamily="34" charset="0"/>
              <a:buChar char="•"/>
            </a:pPr>
            <a:r>
              <a:rPr lang="da-DK" sz="2800" dirty="0" smtClean="0"/>
              <a:t>Juridisk Årbog 1993-94.119 – ”Følgende stoffer fås ikke på Christiania”, s. 251</a:t>
            </a:r>
          </a:p>
          <a:p>
            <a:endParaRPr lang="da-DK" sz="1000" dirty="0" smtClean="0"/>
          </a:p>
          <a:p>
            <a:r>
              <a:rPr lang="da-DK" sz="2800" b="1" dirty="0" smtClean="0"/>
              <a:t>Hensynet til de erhvervsdrivende interesser.</a:t>
            </a:r>
          </a:p>
          <a:p>
            <a:pPr marL="363538" indent="-188913">
              <a:buFont typeface="Arial" pitchFamily="34" charset="0"/>
              <a:buChar char="•"/>
            </a:pPr>
            <a:r>
              <a:rPr lang="da-DK" sz="2800" dirty="0" smtClean="0"/>
              <a:t>U2004.1561H – BR legetøj – domænenavn, s. 252</a:t>
            </a:r>
          </a:p>
          <a:p>
            <a:pPr marL="363538" indent="-188913">
              <a:buFont typeface="Arial" pitchFamily="34" charset="0"/>
              <a:buChar char="•"/>
            </a:pPr>
            <a:r>
              <a:rPr lang="da-DK" sz="2800" dirty="0" smtClean="0"/>
              <a:t>U1992.909SH – Superellipsebordet, s. 252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1.2 God erhvervsskik</a:t>
            </a:r>
          </a:p>
        </p:txBody>
      </p:sp>
      <p:sp>
        <p:nvSpPr>
          <p:cNvPr id="3" name="Tekstboks 2"/>
          <p:cNvSpPr txBox="1"/>
          <p:nvPr/>
        </p:nvSpPr>
        <p:spPr>
          <a:xfrm>
            <a:off x="1043608" y="1124744"/>
            <a:ext cx="8100392" cy="5001369"/>
          </a:xfrm>
          <a:prstGeom prst="rect">
            <a:avLst/>
          </a:prstGeom>
          <a:noFill/>
        </p:spPr>
        <p:txBody>
          <a:bodyPr wrap="square" rtlCol="0">
            <a:spAutoFit/>
          </a:bodyPr>
          <a:lstStyle/>
          <a:p>
            <a:r>
              <a:rPr lang="da-DK" sz="2900" dirty="0" smtClean="0"/>
              <a:t>En virksomhed overtræder god erhvervsskik, hvis der er tale om adfærd på markedet, som på en forkert måde påvirker forbrugernes økonomiske interesser, fx vildledende reklamekampagne, der får folk til at købe varen på et forkert grundlag.</a:t>
            </a:r>
          </a:p>
          <a:p>
            <a:endParaRPr lang="da-DK" sz="2900" dirty="0" smtClean="0"/>
          </a:p>
          <a:p>
            <a:pPr marL="457200" indent="-457200">
              <a:buFont typeface="Arial" charset="0"/>
              <a:buChar char="•"/>
            </a:pPr>
            <a:r>
              <a:rPr lang="da-DK" sz="2900" dirty="0" smtClean="0"/>
              <a:t>Hæderlig markedspraksis, smag, anstændighed</a:t>
            </a:r>
          </a:p>
          <a:p>
            <a:pPr marL="457200" indent="-457200">
              <a:buFont typeface="Arial" charset="0"/>
              <a:buChar char="•"/>
            </a:pPr>
            <a:r>
              <a:rPr lang="da-DK" sz="2900" dirty="0" smtClean="0"/>
              <a:t>God tro - vurdering</a:t>
            </a:r>
          </a:p>
          <a:p>
            <a:pPr marL="457200" indent="-457200">
              <a:buFont typeface="Arial" charset="0"/>
              <a:buChar char="•"/>
            </a:pPr>
            <a:r>
              <a:rPr lang="da-DK" sz="2900" dirty="0" smtClean="0"/>
              <a:t>Dynamisk begreb, der testes og ændrer sig i takt med tiden og samfundets udvikling</a:t>
            </a:r>
          </a:p>
          <a:p>
            <a:pPr marL="457200" indent="-457200">
              <a:buFont typeface="Arial" charset="0"/>
              <a:buChar char="•"/>
            </a:pPr>
            <a:endParaRPr lang="da-DK" sz="29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God erhvervsskik </a:t>
            </a:r>
          </a:p>
          <a:p>
            <a:pPr algn="ctr"/>
            <a:r>
              <a:rPr lang="da-DK" sz="3200" b="1" dirty="0" smtClean="0">
                <a:solidFill>
                  <a:srgbClr val="7030A0"/>
                </a:solidFill>
                <a:latin typeface="+mj-lt"/>
                <a:cs typeface="Arial" pitchFamily="34" charset="0"/>
              </a:rPr>
              <a:t>1.2.1 Vildledning</a:t>
            </a:r>
          </a:p>
        </p:txBody>
      </p:sp>
      <p:sp>
        <p:nvSpPr>
          <p:cNvPr id="3" name="Tekstboks 2"/>
          <p:cNvSpPr txBox="1"/>
          <p:nvPr/>
        </p:nvSpPr>
        <p:spPr>
          <a:xfrm>
            <a:off x="1043608" y="1124744"/>
            <a:ext cx="8100392" cy="4570482"/>
          </a:xfrm>
          <a:prstGeom prst="rect">
            <a:avLst/>
          </a:prstGeom>
          <a:noFill/>
        </p:spPr>
        <p:txBody>
          <a:bodyPr wrap="square" rtlCol="0">
            <a:spAutoFit/>
          </a:bodyPr>
          <a:lstStyle/>
          <a:p>
            <a:r>
              <a:rPr lang="da-DK" sz="2900" dirty="0" smtClean="0"/>
              <a:t>Afsender må ikke bruge vildledende og urigtige oplysninger i sin markedsføring, eller udelade vigtige informationer, hvis det er medvirkende til at forvride modtagerens økonomiske adfærd på markedet.</a:t>
            </a:r>
          </a:p>
          <a:p>
            <a:endParaRPr lang="da-DK" sz="2900" dirty="0" smtClean="0"/>
          </a:p>
          <a:p>
            <a:pPr marL="363538" indent="-363538">
              <a:buFont typeface="Arial" pitchFamily="34" charset="0"/>
              <a:buChar char="•"/>
            </a:pPr>
            <a:r>
              <a:rPr lang="da-DK" sz="2900" b="1" dirty="0" smtClean="0"/>
              <a:t>Pejlepunkt:</a:t>
            </a:r>
            <a:r>
              <a:rPr lang="da-DK" sz="2900" dirty="0" smtClean="0"/>
              <a:t> Hvis modtageren(forbruger eller erhvervsdrivende) træffer en beslutning, som han måske ellers ikke ville have truffet, hvis oplysningen havde været korrekt, taler det for, at der er tale om vildledende markedsføring</a:t>
            </a:r>
            <a:r>
              <a:rPr lang="da-DK" sz="3000" dirty="0" smtClean="0"/>
              <a:t>.</a:t>
            </a:r>
          </a:p>
        </p:txBody>
      </p:sp>
    </p:spTree>
    <p:extLst>
      <p:ext uri="{BB962C8B-B14F-4D97-AF65-F5344CB8AC3E}">
        <p14:creationId xmlns:p14="http://schemas.microsoft.com/office/powerpoint/2010/main" val="2114667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3785</TotalTime>
  <Words>2284</Words>
  <Application>Microsoft Office PowerPoint</Application>
  <PresentationFormat>Skærmshow (4:3)</PresentationFormat>
  <Paragraphs>314</Paragraphs>
  <Slides>36</Slides>
  <Notes>36</Notes>
  <HiddenSlides>0</HiddenSlides>
  <MMClips>0</MMClips>
  <ScaleCrop>false</ScaleCrop>
  <HeadingPairs>
    <vt:vector size="4" baseType="variant">
      <vt:variant>
        <vt:lpstr>Tema</vt:lpstr>
      </vt:variant>
      <vt:variant>
        <vt:i4>1</vt:i4>
      </vt:variant>
      <vt:variant>
        <vt:lpstr>Diastitler</vt:lpstr>
      </vt:variant>
      <vt:variant>
        <vt:i4>36</vt:i4>
      </vt:variant>
    </vt:vector>
  </HeadingPairs>
  <TitlesOfParts>
    <vt:vector size="37"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159</cp:revision>
  <dcterms:created xsi:type="dcterms:W3CDTF">2011-03-28T11:51:52Z</dcterms:created>
  <dcterms:modified xsi:type="dcterms:W3CDTF">2017-11-07T15:39:28Z</dcterms:modified>
</cp:coreProperties>
</file>