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  <p:sldMasterId id="2147484014" r:id="rId5"/>
    <p:sldMasterId id="2147483989" r:id="rId6"/>
  </p:sldMasterIdLst>
  <p:notesMasterIdLst>
    <p:notesMasterId r:id="rId24"/>
  </p:notesMasterIdLst>
  <p:handoutMasterIdLst>
    <p:handoutMasterId r:id="rId25"/>
  </p:handoutMasterIdLst>
  <p:sldIdLst>
    <p:sldId id="838" r:id="rId7"/>
    <p:sldId id="268" r:id="rId8"/>
    <p:sldId id="258" r:id="rId9"/>
    <p:sldId id="259" r:id="rId10"/>
    <p:sldId id="276" r:id="rId11"/>
    <p:sldId id="260" r:id="rId12"/>
    <p:sldId id="277" r:id="rId13"/>
    <p:sldId id="278" r:id="rId14"/>
    <p:sldId id="280" r:id="rId15"/>
    <p:sldId id="261" r:id="rId16"/>
    <p:sldId id="279" r:id="rId17"/>
    <p:sldId id="262" r:id="rId18"/>
    <p:sldId id="270" r:id="rId19"/>
    <p:sldId id="271" r:id="rId20"/>
    <p:sldId id="273" r:id="rId21"/>
    <p:sldId id="274" r:id="rId22"/>
    <p:sldId id="275" r:id="rId23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BE5444-D499-42A1-B30E-780F913CCAA9}" v="1" dt="2022-07-28T14:10:24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0BBE5444-D499-42A1-B30E-780F913CCAA9}"/>
    <pc:docChg chg="undo custSel modSld">
      <pc:chgData name="Andreas Bæksgaard Kotzareis" userId="66734be1-5795-40c6-be49-ecb929f3ccea" providerId="ADAL" clId="{0BBE5444-D499-42A1-B30E-780F913CCAA9}" dt="2022-07-28T14:13:07.975" v="44" actId="255"/>
      <pc:docMkLst>
        <pc:docMk/>
      </pc:docMkLst>
      <pc:sldChg chg="modSp mod">
        <pc:chgData name="Andreas Bæksgaard Kotzareis" userId="66734be1-5795-40c6-be49-ecb929f3ccea" providerId="ADAL" clId="{0BBE5444-D499-42A1-B30E-780F913CCAA9}" dt="2022-07-28T14:11:44.501" v="11" actId="404"/>
        <pc:sldMkLst>
          <pc:docMk/>
          <pc:sldMk cId="612840904" sldId="258"/>
        </pc:sldMkLst>
        <pc:spChg chg="mod">
          <ac:chgData name="Andreas Bæksgaard Kotzareis" userId="66734be1-5795-40c6-be49-ecb929f3ccea" providerId="ADAL" clId="{0BBE5444-D499-42A1-B30E-780F913CCAA9}" dt="2022-07-28T14:11:44.501" v="11" actId="404"/>
          <ac:spMkLst>
            <pc:docMk/>
            <pc:sldMk cId="612840904" sldId="25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1:50.224" v="15" actId="255"/>
        <pc:sldMkLst>
          <pc:docMk/>
          <pc:sldMk cId="300653212" sldId="259"/>
        </pc:sldMkLst>
        <pc:spChg chg="mod">
          <ac:chgData name="Andreas Bæksgaard Kotzareis" userId="66734be1-5795-40c6-be49-ecb929f3ccea" providerId="ADAL" clId="{0BBE5444-D499-42A1-B30E-780F913CCAA9}" dt="2022-07-28T14:11:50.224" v="15" actId="255"/>
          <ac:spMkLst>
            <pc:docMk/>
            <pc:sldMk cId="300653212" sldId="259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00.331" v="17" actId="255"/>
        <pc:sldMkLst>
          <pc:docMk/>
          <pc:sldMk cId="3661876857" sldId="260"/>
        </pc:sldMkLst>
        <pc:spChg chg="mod">
          <ac:chgData name="Andreas Bæksgaard Kotzareis" userId="66734be1-5795-40c6-be49-ecb929f3ccea" providerId="ADAL" clId="{0BBE5444-D499-42A1-B30E-780F913CCAA9}" dt="2022-07-28T14:12:00.331" v="17" actId="255"/>
          <ac:spMkLst>
            <pc:docMk/>
            <pc:sldMk cId="3661876857" sldId="260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21.130" v="28" actId="404"/>
        <pc:sldMkLst>
          <pc:docMk/>
          <pc:sldMk cId="3463761029" sldId="261"/>
        </pc:sldMkLst>
        <pc:spChg chg="mod">
          <ac:chgData name="Andreas Bæksgaard Kotzareis" userId="66734be1-5795-40c6-be49-ecb929f3ccea" providerId="ADAL" clId="{0BBE5444-D499-42A1-B30E-780F913CCAA9}" dt="2022-07-28T14:12:21.130" v="28" actId="404"/>
          <ac:spMkLst>
            <pc:docMk/>
            <pc:sldMk cId="3463761029" sldId="261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31.308" v="31" actId="404"/>
        <pc:sldMkLst>
          <pc:docMk/>
          <pc:sldMk cId="3357503100" sldId="262"/>
        </pc:sldMkLst>
        <pc:spChg chg="mod">
          <ac:chgData name="Andreas Bæksgaard Kotzareis" userId="66734be1-5795-40c6-be49-ecb929f3ccea" providerId="ADAL" clId="{0BBE5444-D499-42A1-B30E-780F913CCAA9}" dt="2022-07-28T14:12:31.308" v="31" actId="404"/>
          <ac:spMkLst>
            <pc:docMk/>
            <pc:sldMk cId="3357503100" sldId="262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1:38.755" v="10" actId="404"/>
        <pc:sldMkLst>
          <pc:docMk/>
          <pc:sldMk cId="434018019" sldId="268"/>
        </pc:sldMkLst>
        <pc:spChg chg="mod">
          <ac:chgData name="Andreas Bæksgaard Kotzareis" userId="66734be1-5795-40c6-be49-ecb929f3ccea" providerId="ADAL" clId="{0BBE5444-D499-42A1-B30E-780F913CCAA9}" dt="2022-07-28T14:11:38.755" v="10" actId="404"/>
          <ac:spMkLst>
            <pc:docMk/>
            <pc:sldMk cId="434018019" sldId="26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39.668" v="33" actId="1076"/>
        <pc:sldMkLst>
          <pc:docMk/>
          <pc:sldMk cId="2323608270" sldId="270"/>
        </pc:sldMkLst>
        <pc:spChg chg="mod">
          <ac:chgData name="Andreas Bæksgaard Kotzareis" userId="66734be1-5795-40c6-be49-ecb929f3ccea" providerId="ADAL" clId="{0BBE5444-D499-42A1-B30E-780F913CCAA9}" dt="2022-07-28T14:12:39.668" v="33" actId="1076"/>
          <ac:spMkLst>
            <pc:docMk/>
            <pc:sldMk cId="2323608270" sldId="270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50.546" v="37" actId="1076"/>
        <pc:sldMkLst>
          <pc:docMk/>
          <pc:sldMk cId="301677739" sldId="271"/>
        </pc:sldMkLst>
        <pc:spChg chg="mod">
          <ac:chgData name="Andreas Bæksgaard Kotzareis" userId="66734be1-5795-40c6-be49-ecb929f3ccea" providerId="ADAL" clId="{0BBE5444-D499-42A1-B30E-780F913CCAA9}" dt="2022-07-28T14:12:47.829" v="36" actId="1076"/>
          <ac:spMkLst>
            <pc:docMk/>
            <pc:sldMk cId="301677739" sldId="271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0BBE5444-D499-42A1-B30E-780F913CCAA9}" dt="2022-07-28T14:12:50.546" v="37" actId="1076"/>
          <ac:spMkLst>
            <pc:docMk/>
            <pc:sldMk cId="301677739" sldId="271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59.703" v="41" actId="1076"/>
        <pc:sldMkLst>
          <pc:docMk/>
          <pc:sldMk cId="93346819" sldId="273"/>
        </pc:sldMkLst>
        <pc:spChg chg="mod">
          <ac:chgData name="Andreas Bæksgaard Kotzareis" userId="66734be1-5795-40c6-be49-ecb929f3ccea" providerId="ADAL" clId="{0BBE5444-D499-42A1-B30E-780F913CCAA9}" dt="2022-07-28T14:12:59.703" v="41" actId="1076"/>
          <ac:spMkLst>
            <pc:docMk/>
            <pc:sldMk cId="93346819" sldId="273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3:03.699" v="43" actId="404"/>
        <pc:sldMkLst>
          <pc:docMk/>
          <pc:sldMk cId="2225090876" sldId="274"/>
        </pc:sldMkLst>
        <pc:spChg chg="mod">
          <ac:chgData name="Andreas Bæksgaard Kotzareis" userId="66734be1-5795-40c6-be49-ecb929f3ccea" providerId="ADAL" clId="{0BBE5444-D499-42A1-B30E-780F913CCAA9}" dt="2022-07-28T14:13:03.699" v="43" actId="404"/>
          <ac:spMkLst>
            <pc:docMk/>
            <pc:sldMk cId="2225090876" sldId="274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3:07.975" v="44" actId="255"/>
        <pc:sldMkLst>
          <pc:docMk/>
          <pc:sldMk cId="177722832" sldId="275"/>
        </pc:sldMkLst>
        <pc:spChg chg="mod">
          <ac:chgData name="Andreas Bæksgaard Kotzareis" userId="66734be1-5795-40c6-be49-ecb929f3ccea" providerId="ADAL" clId="{0BBE5444-D499-42A1-B30E-780F913CCAA9}" dt="2022-07-28T14:13:07.975" v="44" actId="255"/>
          <ac:spMkLst>
            <pc:docMk/>
            <pc:sldMk cId="177722832" sldId="275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1:56.212" v="16" actId="255"/>
        <pc:sldMkLst>
          <pc:docMk/>
          <pc:sldMk cId="3150043085" sldId="276"/>
        </pc:sldMkLst>
        <pc:spChg chg="mod">
          <ac:chgData name="Andreas Bæksgaard Kotzareis" userId="66734be1-5795-40c6-be49-ecb929f3ccea" providerId="ADAL" clId="{0BBE5444-D499-42A1-B30E-780F913CCAA9}" dt="2022-07-28T14:11:56.212" v="16" actId="255"/>
          <ac:spMkLst>
            <pc:docMk/>
            <pc:sldMk cId="3150043085" sldId="276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04.714" v="18" actId="404"/>
        <pc:sldMkLst>
          <pc:docMk/>
          <pc:sldMk cId="1183844994" sldId="277"/>
        </pc:sldMkLst>
        <pc:spChg chg="mod">
          <ac:chgData name="Andreas Bæksgaard Kotzareis" userId="66734be1-5795-40c6-be49-ecb929f3ccea" providerId="ADAL" clId="{0BBE5444-D499-42A1-B30E-780F913CCAA9}" dt="2022-07-28T14:12:04.714" v="18" actId="404"/>
          <ac:spMkLst>
            <pc:docMk/>
            <pc:sldMk cId="1183844994" sldId="277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11.308" v="24" actId="20577"/>
        <pc:sldMkLst>
          <pc:docMk/>
          <pc:sldMk cId="2227862320" sldId="278"/>
        </pc:sldMkLst>
        <pc:spChg chg="mod">
          <ac:chgData name="Andreas Bæksgaard Kotzareis" userId="66734be1-5795-40c6-be49-ecb929f3ccea" providerId="ADAL" clId="{0BBE5444-D499-42A1-B30E-780F913CCAA9}" dt="2022-07-28T14:12:11.308" v="24" actId="20577"/>
          <ac:spMkLst>
            <pc:docMk/>
            <pc:sldMk cId="2227862320" sldId="278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28.730" v="30" actId="1076"/>
        <pc:sldMkLst>
          <pc:docMk/>
          <pc:sldMk cId="2862516" sldId="279"/>
        </pc:sldMkLst>
        <pc:spChg chg="mod">
          <ac:chgData name="Andreas Bæksgaard Kotzareis" userId="66734be1-5795-40c6-be49-ecb929f3ccea" providerId="ADAL" clId="{0BBE5444-D499-42A1-B30E-780F913CCAA9}" dt="2022-07-28T14:12:28.730" v="30" actId="1076"/>
          <ac:spMkLst>
            <pc:docMk/>
            <pc:sldMk cId="2862516" sldId="279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2:18.595" v="26" actId="1076"/>
        <pc:sldMkLst>
          <pc:docMk/>
          <pc:sldMk cId="792922787" sldId="280"/>
        </pc:sldMkLst>
        <pc:spChg chg="mod">
          <ac:chgData name="Andreas Bæksgaard Kotzareis" userId="66734be1-5795-40c6-be49-ecb929f3ccea" providerId="ADAL" clId="{0BBE5444-D499-42A1-B30E-780F913CCAA9}" dt="2022-07-28T14:12:18.595" v="26" actId="1076"/>
          <ac:spMkLst>
            <pc:docMk/>
            <pc:sldMk cId="792922787" sldId="280"/>
            <ac:spMk id="3" creationId="{00000000-0000-0000-0000-000000000000}"/>
          </ac:spMkLst>
        </pc:spChg>
      </pc:sldChg>
      <pc:sldChg chg="modSp mod">
        <pc:chgData name="Andreas Bæksgaard Kotzareis" userId="66734be1-5795-40c6-be49-ecb929f3ccea" providerId="ADAL" clId="{0BBE5444-D499-42A1-B30E-780F913CCAA9}" dt="2022-07-28T14:11:19.014" v="4" actId="465"/>
        <pc:sldMkLst>
          <pc:docMk/>
          <pc:sldMk cId="2630958869" sldId="838"/>
        </pc:sldMkLst>
        <pc:spChg chg="mod">
          <ac:chgData name="Andreas Bæksgaard Kotzareis" userId="66734be1-5795-40c6-be49-ecb929f3ccea" providerId="ADAL" clId="{0BBE5444-D499-42A1-B30E-780F913CCAA9}" dt="2022-07-28T14:11:19.014" v="4" actId="465"/>
          <ac:spMkLst>
            <pc:docMk/>
            <pc:sldMk cId="2630958869" sldId="838"/>
            <ac:spMk id="5" creationId="{F92E0982-B000-EF8A-B5C9-10F8BE722F4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0661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6186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8886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0319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52939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27129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101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293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163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1473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7801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67705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60158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86386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68287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470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28-07-2022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100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28-07-2022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>
            <a:extLst>
              <a:ext uri="{FF2B5EF4-FFF2-40B4-BE49-F238E27FC236}">
                <a16:creationId xmlns:a16="http://schemas.microsoft.com/office/drawing/2014/main" id="{F92E0982-B000-EF8A-B5C9-10F8BE722F49}"/>
              </a:ext>
            </a:extLst>
          </p:cNvPr>
          <p:cNvSpPr txBox="1"/>
          <p:nvPr/>
        </p:nvSpPr>
        <p:spPr>
          <a:xfrm>
            <a:off x="1151620" y="2551837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Kapitel 8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Persondata og bekæmpelse af hvidvask og terrorfinansiering</a:t>
            </a:r>
            <a:endParaRPr lang="da-DK" sz="36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095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-243408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40839" y="134076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0" dirty="0">
                <a:latin typeface="+mn-lt"/>
              </a:rPr>
              <a:t>Persondataforordningen giver </a:t>
            </a:r>
            <a:r>
              <a:rPr lang="da-DK" sz="2000" b="1" dirty="0">
                <a:latin typeface="+mn-lt"/>
              </a:rPr>
              <a:t>den registrerede en række rettigheder</a:t>
            </a:r>
            <a:r>
              <a:rPr lang="da-DK" sz="2000" b="0" dirty="0">
                <a:latin typeface="+mn-lt"/>
              </a:rPr>
              <a:t>, herunder:</a:t>
            </a:r>
          </a:p>
          <a:p>
            <a:endParaRPr lang="da-DK" sz="2000" dirty="0">
              <a:latin typeface="+mn-lt"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da-DK" sz="2000" b="0" dirty="0">
                <a:latin typeface="+mn-lt"/>
              </a:rPr>
              <a:t>Ret til indsigt i de oplysninger, der behandles om den registrerede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000" b="0" dirty="0">
                <a:latin typeface="+mn-lt"/>
              </a:rPr>
              <a:t>Ret til at få udleveret personoplysninger på et maskinlæsbart format (fx en fil eller et usb-stik)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000" b="0" dirty="0">
                <a:latin typeface="+mn-lt"/>
              </a:rPr>
              <a:t>Ret til at gøre indsigelse mod behandling af personoplysninger</a:t>
            </a:r>
          </a:p>
          <a:p>
            <a:pPr marL="342900" lvl="0" indent="-342900">
              <a:buFont typeface="Arial" charset="0"/>
              <a:buChar char="•"/>
            </a:pPr>
            <a:r>
              <a:rPr lang="da-DK" sz="2000" b="0" dirty="0">
                <a:latin typeface="+mn-lt"/>
              </a:rPr>
              <a:t>Ret til at få slettet eller rettet urigtige oplysninger.</a:t>
            </a:r>
          </a:p>
        </p:txBody>
      </p:sp>
    </p:spTree>
    <p:extLst>
      <p:ext uri="{BB962C8B-B14F-4D97-AF65-F5344CB8AC3E}">
        <p14:creationId xmlns:p14="http://schemas.microsoft.com/office/powerpoint/2010/main" val="346376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539552" y="-201896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79104" y="1268760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0" dirty="0">
                <a:latin typeface="+mn-lt"/>
              </a:rPr>
              <a:t>Det er Datatilsynet, som påser at virksomhederne overholder reglerne i persondataforordningen. Derudover udsteder Datatilsynet retningslinjer og anbefalinger for behandling og beskyttelse af persondata. </a:t>
            </a:r>
          </a:p>
          <a:p>
            <a:pPr lvl="0"/>
            <a:endParaRPr lang="da-DK" sz="2000" b="0" dirty="0">
              <a:latin typeface="+mn-lt"/>
            </a:endParaRPr>
          </a:p>
          <a:p>
            <a:r>
              <a:rPr lang="da-DK" sz="2000" b="0" dirty="0">
                <a:latin typeface="+mn-lt"/>
              </a:rPr>
              <a:t>Hvis persondataforordningens regler overtrædes, kan virksomheden blive </a:t>
            </a:r>
            <a:r>
              <a:rPr lang="da-DK" sz="2000" dirty="0">
                <a:latin typeface="+mn-lt"/>
              </a:rPr>
              <a:t>straffet</a:t>
            </a:r>
            <a:r>
              <a:rPr lang="da-DK" sz="2000" b="0" dirty="0">
                <a:latin typeface="+mn-lt"/>
              </a:rPr>
              <a:t> med meget store </a:t>
            </a:r>
            <a:r>
              <a:rPr lang="da-DK" sz="2000" dirty="0">
                <a:latin typeface="+mn-lt"/>
              </a:rPr>
              <a:t>administrative bøder</a:t>
            </a:r>
            <a:r>
              <a:rPr lang="da-DK" sz="2000" b="0" dirty="0">
                <a:latin typeface="+mn-lt"/>
              </a:rPr>
              <a:t>. </a:t>
            </a:r>
          </a:p>
          <a:p>
            <a:endParaRPr lang="da-DK" sz="2000" b="0" dirty="0">
              <a:latin typeface="+mn-lt"/>
            </a:endParaRPr>
          </a:p>
          <a:p>
            <a:r>
              <a:rPr lang="da-DK" sz="2000" b="0" dirty="0">
                <a:latin typeface="+mn-lt"/>
              </a:rPr>
              <a:t>Overtrædelser kan medføre bøder på op til 20.000.000 EUR, eller hvis det drejer sig om en virksomhed, med op til 4% af virksomhedens samlede globale omsætning i det forudgående regnskabsår, hvis dette beløb er højere end 20.000.000 EUR.</a:t>
            </a:r>
          </a:p>
          <a:p>
            <a:pPr lvl="0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86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-243408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47078" y="1326252"/>
            <a:ext cx="748883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+mn-lt"/>
              </a:rPr>
              <a:t>Hvidvaskloven</a:t>
            </a:r>
            <a:r>
              <a:rPr lang="da-DK" sz="2000" b="0" dirty="0">
                <a:latin typeface="+mn-lt"/>
              </a:rPr>
              <a:t> er et regelsæt, som skal sikre, at de virksomheder, som er omfattet af loven, kender deres kunder og de transaktioner, som de foretager. </a:t>
            </a:r>
          </a:p>
          <a:p>
            <a:endParaRPr lang="da-DK" sz="2000" b="0" dirty="0">
              <a:latin typeface="+mn-lt"/>
            </a:endParaRPr>
          </a:p>
          <a:p>
            <a:r>
              <a:rPr lang="da-DK" sz="2000" b="0" dirty="0">
                <a:latin typeface="+mn-lt"/>
              </a:rPr>
              <a:t>Ved mistanke om, at en kunde er i gang med at hvidvaske penge eller finansiere terrorisme, er virksomheden forpligtet til at indberette denne mistanke til </a:t>
            </a:r>
            <a:r>
              <a:rPr lang="da-DK" sz="2000" dirty="0">
                <a:latin typeface="+mn-lt"/>
              </a:rPr>
              <a:t>Statsadvokaten for Særlig Økonomisk og International Kriminalitet (SØIK)</a:t>
            </a:r>
            <a:r>
              <a:rPr lang="da-DK" sz="2000" b="0" dirty="0">
                <a:latin typeface="+mn-lt"/>
              </a:rPr>
              <a:t>. </a:t>
            </a:r>
          </a:p>
          <a:p>
            <a:endParaRPr lang="da-DK" sz="2000" b="0" dirty="0">
              <a:latin typeface="+mn-lt"/>
            </a:endParaRPr>
          </a:p>
          <a:p>
            <a:r>
              <a:rPr lang="da-DK" sz="2000" dirty="0">
                <a:latin typeface="+mn-lt"/>
              </a:rPr>
              <a:t>Finanstilsynet</a:t>
            </a:r>
            <a:r>
              <a:rPr lang="da-DK" sz="2000" b="0" dirty="0">
                <a:latin typeface="+mn-lt"/>
              </a:rPr>
              <a:t> fører tilsyn med de finansielle virksomheder og kontrollerer, at virksomhederne overholder hvidvasklovens regler.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35750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45699" y="1556792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latin typeface="+mn-lt"/>
              </a:rPr>
              <a:t>Definition af begrebet ”hvidvask”:</a:t>
            </a:r>
          </a:p>
          <a:p>
            <a:pPr lvl="0"/>
            <a:r>
              <a:rPr lang="da-DK" sz="2000" b="0" dirty="0">
                <a:latin typeface="+mn-lt"/>
              </a:rPr>
              <a:t>Hvidvask er uberettiget at modtage eller skaffe sig eller andre del i økonomisk udbytte eller midler, der er opnået ved en strafbar lovovertrædelse.</a:t>
            </a:r>
          </a:p>
          <a:p>
            <a:r>
              <a:rPr lang="da-DK" sz="2000" b="0" dirty="0">
                <a:latin typeface="+mn-lt"/>
              </a:rPr>
              <a:t> </a:t>
            </a:r>
          </a:p>
          <a:p>
            <a:pPr lvl="0"/>
            <a:r>
              <a:rPr lang="da-DK" sz="2000" b="0" dirty="0">
                <a:latin typeface="+mn-lt"/>
              </a:rPr>
              <a:t>Hvidvask er også uberettiget at skjule, opbevare, transportere, hjælpe til afhændelse eller på anden måde efterfølgende virke til at sikre det økonomiske udbytte eller midlerne fra en strafbar lovovertrædelse.</a:t>
            </a:r>
          </a:p>
          <a:p>
            <a:r>
              <a:rPr lang="da-DK" sz="2000" b="0" dirty="0">
                <a:latin typeface="+mn-lt"/>
              </a:rPr>
              <a:t> </a:t>
            </a:r>
          </a:p>
          <a:p>
            <a:r>
              <a:rPr lang="da-DK" sz="2000" b="0" dirty="0">
                <a:latin typeface="+mn-lt"/>
              </a:rPr>
              <a:t>Den strafbare lovovertrædelse kan eksempelvis være narkohandel, menneskesmugling, våbensmugling, røveri, skattesvindel og bedrageri. </a:t>
            </a:r>
          </a:p>
          <a:p>
            <a:pPr lvl="0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323608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99592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6756" y="1772816"/>
            <a:ext cx="77048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+mn-lt"/>
              </a:rPr>
              <a:t>Hvilke person og virksomheder er omfattet af hvidvaskloven?</a:t>
            </a:r>
          </a:p>
          <a:p>
            <a:endParaRPr lang="da-DK" sz="2000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Finansielle virksomheder, herunder pengeinstitutter, realkreditinstitutter, fondsmæglerselskaber, pensionskasser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Advokater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Revisorer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Ejendomsmægler og ejendomsmæglervirksomheder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Virksomheder, der eksempelvis har til formål at oprette selskaber, administrere eller forvalte selskaber og fonde samt udøvelse af lignende aktiviteter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Valutavekslingsvirksomheder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Spiludbydere</a:t>
            </a:r>
          </a:p>
          <a:p>
            <a:pPr lvl="0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0167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484784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000" b="0" dirty="0">
                <a:latin typeface="+mn-lt"/>
              </a:rPr>
              <a:t>Hvidvaskloven stiller krav om, at virksomheder, der får nye kunder, gennemfører kundekendskabsprocedurer (KYC). Procedurerne i en finansiel virksomhed består blandt andet af:</a:t>
            </a:r>
          </a:p>
          <a:p>
            <a:pPr lvl="0"/>
            <a:endParaRPr lang="da-DK" sz="2000" b="0" dirty="0">
              <a:latin typeface="+mn-lt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da-DK" sz="2000" b="0" dirty="0">
                <a:latin typeface="+mn-lt"/>
              </a:rPr>
              <a:t>Identificering og legitimering af kunden</a:t>
            </a:r>
          </a:p>
          <a:p>
            <a:pPr marL="514350" lvl="0" indent="-514350">
              <a:buFont typeface="+mj-lt"/>
              <a:buAutoNum type="arabicParenR"/>
            </a:pPr>
            <a:r>
              <a:rPr lang="da-DK" sz="2000" b="0" dirty="0">
                <a:latin typeface="+mn-lt"/>
              </a:rPr>
              <a:t>Vurdering af formål med og omfang af det kommende kundeforhold</a:t>
            </a:r>
          </a:p>
          <a:p>
            <a:pPr marL="514350" lvl="0" indent="-514350">
              <a:buFont typeface="+mj-lt"/>
              <a:buAutoNum type="arabicParenR"/>
            </a:pPr>
            <a:r>
              <a:rPr lang="da-DK" sz="2000" b="0" dirty="0">
                <a:latin typeface="+mn-lt"/>
              </a:rPr>
              <a:t>Risikovurdering af kunden</a:t>
            </a:r>
          </a:p>
        </p:txBody>
      </p:sp>
    </p:spTree>
    <p:extLst>
      <p:ext uri="{BB962C8B-B14F-4D97-AF65-F5344CB8AC3E}">
        <p14:creationId xmlns:p14="http://schemas.microsoft.com/office/powerpoint/2010/main" val="93346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65910" y="1412776"/>
            <a:ext cx="77048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000" b="0" dirty="0"/>
              <a:t>For eksisterende kunder, skal oplysninger om kunderne løbende ajourføres.</a:t>
            </a:r>
          </a:p>
          <a:p>
            <a:pPr lvl="0"/>
            <a:endParaRPr lang="da-DK" sz="2000" b="0" dirty="0"/>
          </a:p>
          <a:p>
            <a:pPr lvl="0"/>
            <a:r>
              <a:rPr lang="da-DK" sz="2000" b="0" dirty="0"/>
              <a:t>Det kan ske en gang årligt eller ved relevante ændringer i kundens forhold.</a:t>
            </a:r>
          </a:p>
          <a:p>
            <a:pPr lvl="0"/>
            <a:endParaRPr lang="da-DK" sz="2000" b="0" dirty="0"/>
          </a:p>
          <a:p>
            <a:pPr lvl="0"/>
            <a:r>
              <a:rPr lang="da-DK" sz="2000" b="0" dirty="0"/>
              <a:t>Virksomhederne har pligt til at opbevare den dokumentation, som de har indsamlet om kunderne i mindst 5 år efter kundeforholdets ophør.</a:t>
            </a:r>
          </a:p>
          <a:p>
            <a:pPr lvl="0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2225090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45699" y="-315416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Bekæmpelse af hvidvask og terrorfinansiering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45699" y="1340768"/>
            <a:ext cx="77048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2000" b="0" dirty="0">
                <a:latin typeface="+mn-lt"/>
              </a:rPr>
              <a:t>Andre forpligtelser, som finansielle virksomheder skal overholde:</a:t>
            </a:r>
          </a:p>
          <a:p>
            <a:pPr lvl="0"/>
            <a:endParaRPr lang="da-DK" sz="2000" b="0" dirty="0">
              <a:latin typeface="+mn-lt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Løbende overvågning af kunderne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Skal sikre at kundens transaktioner er i overensstemmelse med de oplysninger, som kunden oprindelig gav virksomheden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Undersøgelsespligt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Hvis virksomheder konstaterer usædvanlige transaktioner, har virksomheden en pligt til at undersøge transaktionerne nærmere, evt. ved at kontakte kunden og bede om yderligere oplysninger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Underretningspligt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Kan en mistanke ikke afkræftes, har virksomheden en forpligtelse til at underrette SØIK</a:t>
            </a:r>
          </a:p>
          <a:p>
            <a:pPr lvl="0"/>
            <a:endParaRPr lang="da-DK" sz="2000" dirty="0"/>
          </a:p>
          <a:p>
            <a:pPr lvl="0"/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77722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755576" y="-171400"/>
            <a:ext cx="8316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cs typeface="Arial" pitchFamily="34" charset="0"/>
              </a:rPr>
              <a:t>Persondata og bekæmpelse af hvidvask og terrorfinansiering</a:t>
            </a:r>
            <a:endParaRPr lang="da-DK" sz="3200" dirty="0">
              <a:solidFill>
                <a:schemeClr val="tx2"/>
              </a:solidFill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169368" y="1988840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+mn-lt"/>
              </a:rPr>
              <a:t>I kapitel 8 gennemgås følgende emner:</a:t>
            </a:r>
          </a:p>
          <a:p>
            <a:endParaRPr lang="da-DK" sz="2000" b="0" dirty="0">
              <a:latin typeface="+mn-lt"/>
            </a:endParaRPr>
          </a:p>
          <a:p>
            <a:pPr marL="457200" indent="-457200">
              <a:buFont typeface="+mj-lt"/>
              <a:buAutoNum type="arabicParenR"/>
            </a:pPr>
            <a:r>
              <a:rPr lang="da-DK" sz="2000" b="0" dirty="0">
                <a:latin typeface="+mn-lt"/>
              </a:rPr>
              <a:t>Behandling af persondata</a:t>
            </a:r>
          </a:p>
          <a:p>
            <a:pPr marL="457200" indent="-457200">
              <a:buFont typeface="+mj-lt"/>
              <a:buAutoNum type="arabicParenR"/>
            </a:pPr>
            <a:r>
              <a:rPr lang="da-DK" sz="2000" b="0" dirty="0">
                <a:latin typeface="+mn-lt"/>
              </a:rPr>
              <a:t>Bekæmpelse af hvidvask og terrorfinansiering</a:t>
            </a:r>
          </a:p>
        </p:txBody>
      </p:sp>
    </p:spTree>
    <p:extLst>
      <p:ext uri="{BB962C8B-B14F-4D97-AF65-F5344CB8AC3E}">
        <p14:creationId xmlns:p14="http://schemas.microsoft.com/office/powerpoint/2010/main" val="43401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755576" y="-212348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755576" y="1268760"/>
            <a:ext cx="81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0" dirty="0">
                <a:latin typeface="+mn-lt"/>
              </a:rPr>
              <a:t>Når en virksomhed behandler </a:t>
            </a:r>
            <a:r>
              <a:rPr lang="da-DK" sz="2000" dirty="0">
                <a:latin typeface="+mn-lt"/>
              </a:rPr>
              <a:t>personoplysninger</a:t>
            </a:r>
            <a:r>
              <a:rPr lang="da-DK" sz="2000" b="0" dirty="0">
                <a:latin typeface="+mn-lt"/>
              </a:rPr>
              <a:t> er den underlagt reglerne i </a:t>
            </a:r>
            <a:r>
              <a:rPr lang="da-DK" sz="2000" dirty="0">
                <a:latin typeface="+mn-lt"/>
              </a:rPr>
              <a:t>persondataforordningen. </a:t>
            </a:r>
          </a:p>
          <a:p>
            <a:endParaRPr lang="da-DK" sz="2000" b="0" dirty="0">
              <a:latin typeface="+mn-lt"/>
            </a:endParaRPr>
          </a:p>
          <a:p>
            <a:r>
              <a:rPr lang="da-DK" sz="2000" b="0" dirty="0">
                <a:latin typeface="+mn-lt"/>
              </a:rPr>
              <a:t>Persondataforordningen er en EU-forordning (General Data </a:t>
            </a:r>
            <a:r>
              <a:rPr lang="da-DK" sz="2000" b="0" dirty="0" err="1">
                <a:latin typeface="+mn-lt"/>
              </a:rPr>
              <a:t>Protection</a:t>
            </a:r>
            <a:r>
              <a:rPr lang="da-DK" sz="2000" b="0" dirty="0">
                <a:latin typeface="+mn-lt"/>
              </a:rPr>
              <a:t> </a:t>
            </a:r>
            <a:r>
              <a:rPr lang="da-DK" sz="2000" b="0" dirty="0" err="1">
                <a:latin typeface="+mn-lt"/>
              </a:rPr>
              <a:t>Regulation</a:t>
            </a:r>
            <a:r>
              <a:rPr lang="da-DK" sz="2000" b="0" dirty="0">
                <a:latin typeface="+mn-lt"/>
              </a:rPr>
              <a:t>), som har direkte virkning i Danmark.</a:t>
            </a:r>
          </a:p>
          <a:p>
            <a:endParaRPr lang="da-DK" sz="2000" b="0" dirty="0">
              <a:latin typeface="+mn-lt"/>
            </a:endParaRPr>
          </a:p>
          <a:p>
            <a:r>
              <a:rPr lang="da-DK" sz="2000" b="0" dirty="0">
                <a:latin typeface="+mn-lt"/>
              </a:rPr>
              <a:t>Persondataforordningen pålægger virksomhederne en række forpligtelser, når de behandler personoplysninger.</a:t>
            </a:r>
          </a:p>
          <a:p>
            <a:endParaRPr lang="da-DK" sz="2000" b="0" dirty="0">
              <a:latin typeface="+mn-lt"/>
            </a:endParaRPr>
          </a:p>
          <a:p>
            <a:r>
              <a:rPr lang="da-DK" sz="2000" b="0" dirty="0">
                <a:latin typeface="+mn-lt"/>
              </a:rPr>
              <a:t>Omvendt får den, der behandles oplysninger om (</a:t>
            </a:r>
            <a:r>
              <a:rPr lang="da-DK" sz="2000" dirty="0">
                <a:latin typeface="+mn-lt"/>
              </a:rPr>
              <a:t>den registrerede</a:t>
            </a:r>
            <a:r>
              <a:rPr lang="da-DK" sz="2000" b="0" dirty="0">
                <a:latin typeface="+mn-lt"/>
              </a:rPr>
              <a:t>) en række rettigheder.</a:t>
            </a:r>
          </a:p>
          <a:p>
            <a:endParaRPr lang="da-DK" sz="2000" dirty="0"/>
          </a:p>
          <a:p>
            <a:endParaRPr lang="da-DK" sz="2000" dirty="0"/>
          </a:p>
          <a:p>
            <a:pPr marL="342900" indent="-342900">
              <a:buFont typeface="Arial" charset="0"/>
              <a:buChar char="•"/>
            </a:pP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61284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683568" y="-243408"/>
            <a:ext cx="8316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35883" y="833810"/>
            <a:ext cx="755254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000" dirty="0"/>
          </a:p>
          <a:p>
            <a:r>
              <a:rPr lang="da-DK" sz="2000" dirty="0"/>
              <a:t>Følgende oplysninger er omfattet af persondataforordningen:</a:t>
            </a:r>
          </a:p>
          <a:p>
            <a:endParaRPr lang="da-DK" sz="2000" b="0" dirty="0"/>
          </a:p>
          <a:p>
            <a:r>
              <a:rPr lang="da-DK" sz="2000" b="0" dirty="0"/>
              <a:t>Enhver form for oplysning, der knytter sig til en bestemt fysisk person, som gør personen </a:t>
            </a:r>
            <a:r>
              <a:rPr lang="da-DK" sz="2000" dirty="0"/>
              <a:t>identificerbar</a:t>
            </a:r>
            <a:r>
              <a:rPr lang="da-DK" sz="2000" b="0" dirty="0"/>
              <a:t>. Det kan fx være et personnummer, en bopælsadresse, et journalnummer, et bilregistreringsnummer, en IP-adresse osv. </a:t>
            </a:r>
          </a:p>
          <a:p>
            <a:endParaRPr lang="da-DK" sz="2000" b="0" dirty="0"/>
          </a:p>
          <a:p>
            <a:r>
              <a:rPr lang="da-DK" sz="2000" b="0" dirty="0"/>
              <a:t>Hvis oplysninger om fysiske personer er fuldstændig anonymiserede, er der ikke tale om personoplysninger.</a:t>
            </a:r>
          </a:p>
        </p:txBody>
      </p:sp>
    </p:spTree>
    <p:extLst>
      <p:ext uri="{BB962C8B-B14F-4D97-AF65-F5344CB8AC3E}">
        <p14:creationId xmlns:p14="http://schemas.microsoft.com/office/powerpoint/2010/main" val="300653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813342" y="1124744"/>
            <a:ext cx="80796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0" dirty="0">
                <a:latin typeface="+mn-lt"/>
              </a:rPr>
              <a:t>Behandlingsbegrebet skal forstås meget bredt og dækker over enhver form for håndtering af personoplysninger, såsom:</a:t>
            </a:r>
          </a:p>
          <a:p>
            <a:endParaRPr lang="da-DK" sz="2000" b="1" dirty="0">
              <a:latin typeface="+mn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Indsamling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Registrering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Systematisering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Opbevaring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Søgning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Tilpasning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Sletning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Videregivelse </a:t>
            </a:r>
          </a:p>
          <a:p>
            <a:endParaRPr 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315004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683568" y="1196752"/>
            <a:ext cx="80796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0" dirty="0">
                <a:latin typeface="+mn-lt"/>
              </a:rPr>
              <a:t>Der findes to kategorier af personoplysninger:</a:t>
            </a:r>
          </a:p>
          <a:p>
            <a:endParaRPr lang="da-DK" sz="2000" b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Almindelige ikke-følsomme personoplysninger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Fx navn, adresse, telefonnummer, køn, alder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a-DK" sz="2000" b="1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1" dirty="0">
                <a:latin typeface="+mn-lt"/>
              </a:rPr>
              <a:t>Følsomme personoplysninger</a:t>
            </a:r>
          </a:p>
          <a:p>
            <a:pPr marL="800100" lvl="1" indent="-342900">
              <a:buFont typeface="Arial" charset="0"/>
              <a:buChar char="•"/>
            </a:pPr>
            <a:r>
              <a:rPr lang="da-DK" sz="2000" b="0" dirty="0">
                <a:latin typeface="+mn-lt"/>
              </a:rPr>
              <a:t>Race og etnisk baggrund</a:t>
            </a:r>
          </a:p>
          <a:p>
            <a:pPr marL="800100" lvl="1" indent="-342900">
              <a:buFont typeface="Arial" charset="0"/>
              <a:buChar char="•"/>
            </a:pPr>
            <a:r>
              <a:rPr lang="da-DK" sz="2000" b="0" dirty="0">
                <a:latin typeface="+mn-lt"/>
              </a:rPr>
              <a:t>Politisk, religiøs og filosofisk overbevisning</a:t>
            </a:r>
          </a:p>
          <a:p>
            <a:pPr marL="800100" lvl="1" indent="-342900">
              <a:buFont typeface="Arial" charset="0"/>
              <a:buChar char="•"/>
            </a:pPr>
            <a:r>
              <a:rPr lang="da-DK" sz="2000" b="0" dirty="0">
                <a:latin typeface="+mn-lt"/>
              </a:rPr>
              <a:t>Fagforeningsmæssigt tilhørsforhold, helbred, seksuel orientering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a-DK" sz="2000" b="1" dirty="0"/>
          </a:p>
          <a:p>
            <a:endParaRPr 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366187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832777" y="1196752"/>
            <a:ext cx="770485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0" dirty="0">
                <a:latin typeface="+mn-lt"/>
              </a:rPr>
              <a:t>En virksomhed må kun behandle almindelige ikke-følsomme personoplysninger, hvis en af følgende betingelser er opfyldt:</a:t>
            </a:r>
          </a:p>
          <a:p>
            <a:endParaRPr lang="da-DK" sz="2000" b="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Virksomheden har et lovligt samtykke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Behandling er nødvendig for at opfylde en aftale med den registrerede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Virksomheden er iht. lov forpligtet til at behandle oplysningerne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Hvis virksomheden har en saglig interesse i at behandle oplysningerne, som overstiger den registreredes interesser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183844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403442" y="-315416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827584" y="1412776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0" dirty="0">
                <a:latin typeface="+mn-lt"/>
              </a:rPr>
              <a:t>Som udgangspunkt må en virksomhed kun behandle følsomme personoplysninger, hvis en af følgende betingelser er opfyldt:</a:t>
            </a:r>
          </a:p>
          <a:p>
            <a:endParaRPr lang="da-DK" sz="2000" b="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Virksomheden har et udtrykkeligt samtykke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000" b="0" dirty="0">
                <a:latin typeface="+mn-lt"/>
              </a:rPr>
              <a:t>Virksomheden er forpligtet dertil iht. lov eller overenskomst på arbejds- og socialområdet.</a:t>
            </a:r>
          </a:p>
        </p:txBody>
      </p:sp>
    </p:spTree>
    <p:extLst>
      <p:ext uri="{BB962C8B-B14F-4D97-AF65-F5344CB8AC3E}">
        <p14:creationId xmlns:p14="http://schemas.microsoft.com/office/powerpoint/2010/main" val="222786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37046" y="-243408"/>
            <a:ext cx="83371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Behandling af persondata</a:t>
            </a:r>
          </a:p>
          <a:p>
            <a:pPr algn="ctr"/>
            <a:endParaRPr lang="da-DK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854451" y="1124744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Virksomhederne skal overholde god databehandlingsskik: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0" dirty="0"/>
              <a:t>Persondatabehandlingen skal være </a:t>
            </a:r>
            <a:r>
              <a:rPr lang="da-DK" sz="2000" b="1" dirty="0"/>
              <a:t>lovlig og rimelig</a:t>
            </a: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1" dirty="0"/>
              <a:t>Formålet skal være sagligt</a:t>
            </a:r>
            <a:r>
              <a:rPr lang="da-DK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0" dirty="0"/>
              <a:t>Oplysningerne skal være </a:t>
            </a:r>
            <a:r>
              <a:rPr lang="da-DK" sz="2000" b="1" dirty="0"/>
              <a:t>korrekte og opdaterede</a:t>
            </a:r>
            <a:r>
              <a:rPr lang="da-DK" sz="20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0" dirty="0"/>
              <a:t>Ukorrekte oplysninger bør </a:t>
            </a:r>
            <a:r>
              <a:rPr lang="da-DK" sz="2000" b="1" dirty="0"/>
              <a:t>slettes eller rettes</a:t>
            </a:r>
            <a:r>
              <a:rPr lang="da-DK" sz="2000" dirty="0"/>
              <a:t> </a:t>
            </a:r>
            <a:r>
              <a:rPr lang="da-DK" sz="2000" b="0" dirty="0"/>
              <a:t>-  også når der ikke længere er behov for dem i forhold til det definerede formål.</a:t>
            </a:r>
          </a:p>
          <a:p>
            <a:endParaRPr lang="da-DK" sz="2000" dirty="0"/>
          </a:p>
          <a:p>
            <a:r>
              <a:rPr lang="da-DK" sz="2000" b="1" dirty="0"/>
              <a:t>Virksomhederne har en oplysningspligt når de behandler personoplysninger</a:t>
            </a:r>
            <a:r>
              <a:rPr lang="da-DK" sz="2000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0" dirty="0"/>
              <a:t>Den registrerede skal kende virksomhedens identitet og skal vide, hvordan han kommer i kontakt med virksomheden.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b="0" dirty="0"/>
              <a:t>Den registrerede oplyses om formålet med at behandle persondata og grundlaget (fx samtykke)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792922787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A8BDEC2A0382499A97AB9D16D14A05" ma:contentTypeVersion="24" ma:contentTypeDescription="Create a new document." ma:contentTypeScope="" ma:versionID="48557516853344a3c05715c2aa9a0b57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51f5f4c13b0c1cd8337829b15e77b263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1645B4-F97B-4FA4-A7EE-BF0A7BA35F65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customXml/itemProps2.xml><?xml version="1.0" encoding="utf-8"?>
<ds:datastoreItem xmlns:ds="http://schemas.openxmlformats.org/officeDocument/2006/customXml" ds:itemID="{D63819F9-FC9D-4687-9634-8C4AB09061FD}"/>
</file>

<file path=customXml/itemProps3.xml><?xml version="1.0" encoding="utf-8"?>
<ds:datastoreItem xmlns:ds="http://schemas.openxmlformats.org/officeDocument/2006/customXml" ds:itemID="{BB0C4144-5D92-4ECB-BDC0-1D399D187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16349</TotalTime>
  <Words>982</Words>
  <Application>Microsoft Office PowerPoint</Application>
  <PresentationFormat>Skærmshow (4:3)</PresentationFormat>
  <Paragraphs>139</Paragraphs>
  <Slides>17</Slides>
  <Notes>16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234</cp:revision>
  <cp:lastPrinted>2022-03-08T16:56:00Z</cp:lastPrinted>
  <dcterms:created xsi:type="dcterms:W3CDTF">2012-08-31T07:41:01Z</dcterms:created>
  <dcterms:modified xsi:type="dcterms:W3CDTF">2022-07-28T14:13:13Z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