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29"/>
  </p:notesMasterIdLst>
  <p:handoutMasterIdLst>
    <p:handoutMasterId r:id="rId30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F9823C-B8A2-4C4A-BA7F-7D255D99B5AB}" v="4" dt="2022-07-29T08:00:03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E2F9823C-B8A2-4C4A-BA7F-7D255D99B5AB}"/>
    <pc:docChg chg="undo custSel modSld modMainMaster">
      <pc:chgData name="Andreas Bæksgaard Kotzareis" userId="66734be1-5795-40c6-be49-ecb929f3ccea" providerId="ADAL" clId="{E2F9823C-B8A2-4C4A-BA7F-7D255D99B5AB}" dt="2022-07-29T08:02:23.518" v="35" actId="403"/>
      <pc:docMkLst>
        <pc:docMk/>
      </pc:docMkLst>
      <pc:sldChg chg="modSp mod">
        <pc:chgData name="Andreas Bæksgaard Kotzareis" userId="66734be1-5795-40c6-be49-ecb929f3ccea" providerId="ADAL" clId="{E2F9823C-B8A2-4C4A-BA7F-7D255D99B5AB}" dt="2022-07-29T07:59:42.904" v="2" actId="12789"/>
        <pc:sldMkLst>
          <pc:docMk/>
          <pc:sldMk cId="1597222379" sldId="258"/>
        </pc:sldMkLst>
        <pc:spChg chg="mod">
          <ac:chgData name="Andreas Bæksgaard Kotzareis" userId="66734be1-5795-40c6-be49-ecb929f3ccea" providerId="ADAL" clId="{E2F9823C-B8A2-4C4A-BA7F-7D255D99B5AB}" dt="2022-07-29T07:59:42.904" v="2" actId="12789"/>
          <ac:spMkLst>
            <pc:docMk/>
            <pc:sldMk cId="1597222379" sldId="25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0:25.784" v="8" actId="403"/>
        <pc:sldMkLst>
          <pc:docMk/>
          <pc:sldMk cId="76086726" sldId="260"/>
        </pc:sldMkLst>
        <pc:spChg chg="mod">
          <ac:chgData name="Andreas Bæksgaard Kotzareis" userId="66734be1-5795-40c6-be49-ecb929f3ccea" providerId="ADAL" clId="{E2F9823C-B8A2-4C4A-BA7F-7D255D99B5AB}" dt="2022-07-29T08:00:25.784" v="8" actId="403"/>
          <ac:spMkLst>
            <pc:docMk/>
            <pc:sldMk cId="76086726" sldId="260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0:21.282" v="7" actId="403"/>
        <pc:sldMkLst>
          <pc:docMk/>
          <pc:sldMk cId="2437665346" sldId="261"/>
        </pc:sldMkLst>
        <pc:spChg chg="mod">
          <ac:chgData name="Andreas Bæksgaard Kotzareis" userId="66734be1-5795-40c6-be49-ecb929f3ccea" providerId="ADAL" clId="{E2F9823C-B8A2-4C4A-BA7F-7D255D99B5AB}" dt="2022-07-29T08:00:21.282" v="7" actId="403"/>
          <ac:spMkLst>
            <pc:docMk/>
            <pc:sldMk cId="2437665346" sldId="261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0:33.522" v="9" actId="403"/>
        <pc:sldMkLst>
          <pc:docMk/>
          <pc:sldMk cId="1688173706" sldId="262"/>
        </pc:sldMkLst>
        <pc:spChg chg="mod">
          <ac:chgData name="Andreas Bæksgaard Kotzareis" userId="66734be1-5795-40c6-be49-ecb929f3ccea" providerId="ADAL" clId="{E2F9823C-B8A2-4C4A-BA7F-7D255D99B5AB}" dt="2022-07-29T08:00:33.522" v="9" actId="403"/>
          <ac:spMkLst>
            <pc:docMk/>
            <pc:sldMk cId="1688173706" sldId="262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0:36.390" v="10" actId="403"/>
        <pc:sldMkLst>
          <pc:docMk/>
          <pc:sldMk cId="2675991936" sldId="263"/>
        </pc:sldMkLst>
        <pc:spChg chg="mod">
          <ac:chgData name="Andreas Bæksgaard Kotzareis" userId="66734be1-5795-40c6-be49-ecb929f3ccea" providerId="ADAL" clId="{E2F9823C-B8A2-4C4A-BA7F-7D255D99B5AB}" dt="2022-07-29T08:00:36.390" v="10" actId="403"/>
          <ac:spMkLst>
            <pc:docMk/>
            <pc:sldMk cId="2675991936" sldId="263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0:47.813" v="13" actId="20577"/>
        <pc:sldMkLst>
          <pc:docMk/>
          <pc:sldMk cId="3330138128" sldId="264"/>
        </pc:sldMkLst>
        <pc:spChg chg="mod">
          <ac:chgData name="Andreas Bæksgaard Kotzareis" userId="66734be1-5795-40c6-be49-ecb929f3ccea" providerId="ADAL" clId="{E2F9823C-B8A2-4C4A-BA7F-7D255D99B5AB}" dt="2022-07-29T08:00:47.813" v="13" actId="20577"/>
          <ac:spMkLst>
            <pc:docMk/>
            <pc:sldMk cId="3330138128" sldId="26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0:54.693" v="14" actId="403"/>
        <pc:sldMkLst>
          <pc:docMk/>
          <pc:sldMk cId="2519412287" sldId="265"/>
        </pc:sldMkLst>
        <pc:spChg chg="mod">
          <ac:chgData name="Andreas Bæksgaard Kotzareis" userId="66734be1-5795-40c6-be49-ecb929f3ccea" providerId="ADAL" clId="{E2F9823C-B8A2-4C4A-BA7F-7D255D99B5AB}" dt="2022-07-29T08:00:54.693" v="14" actId="403"/>
          <ac:spMkLst>
            <pc:docMk/>
            <pc:sldMk cId="2519412287" sldId="265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1:02.186" v="15" actId="255"/>
        <pc:sldMkLst>
          <pc:docMk/>
          <pc:sldMk cId="3984632648" sldId="266"/>
        </pc:sldMkLst>
        <pc:spChg chg="mod">
          <ac:chgData name="Andreas Bæksgaard Kotzareis" userId="66734be1-5795-40c6-be49-ecb929f3ccea" providerId="ADAL" clId="{E2F9823C-B8A2-4C4A-BA7F-7D255D99B5AB}" dt="2022-07-29T08:01:02.186" v="15" actId="255"/>
          <ac:spMkLst>
            <pc:docMk/>
            <pc:sldMk cId="3984632648" sldId="266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1:11.845" v="18" actId="403"/>
        <pc:sldMkLst>
          <pc:docMk/>
          <pc:sldMk cId="1413257608" sldId="267"/>
        </pc:sldMkLst>
        <pc:spChg chg="mod">
          <ac:chgData name="Andreas Bæksgaard Kotzareis" userId="66734be1-5795-40c6-be49-ecb929f3ccea" providerId="ADAL" clId="{E2F9823C-B8A2-4C4A-BA7F-7D255D99B5AB}" dt="2022-07-29T08:01:11.845" v="18" actId="403"/>
          <ac:spMkLst>
            <pc:docMk/>
            <pc:sldMk cId="1413257608" sldId="267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1:23.650" v="22" actId="255"/>
        <pc:sldMkLst>
          <pc:docMk/>
          <pc:sldMk cId="120470609" sldId="268"/>
        </pc:sldMkLst>
        <pc:spChg chg="mod">
          <ac:chgData name="Andreas Bæksgaard Kotzareis" userId="66734be1-5795-40c6-be49-ecb929f3ccea" providerId="ADAL" clId="{E2F9823C-B8A2-4C4A-BA7F-7D255D99B5AB}" dt="2022-07-29T08:01:17.850" v="20" actId="1076"/>
          <ac:spMkLst>
            <pc:docMk/>
            <pc:sldMk cId="120470609" sldId="268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E2F9823C-B8A2-4C4A-BA7F-7D255D99B5AB}" dt="2022-07-29T08:01:23.650" v="22" actId="255"/>
          <ac:spMkLst>
            <pc:docMk/>
            <pc:sldMk cId="120470609" sldId="26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1:32.534" v="25" actId="1076"/>
        <pc:sldMkLst>
          <pc:docMk/>
          <pc:sldMk cId="2795244000" sldId="269"/>
        </pc:sldMkLst>
        <pc:spChg chg="mod">
          <ac:chgData name="Andreas Bæksgaard Kotzareis" userId="66734be1-5795-40c6-be49-ecb929f3ccea" providerId="ADAL" clId="{E2F9823C-B8A2-4C4A-BA7F-7D255D99B5AB}" dt="2022-07-29T08:01:32.534" v="25" actId="1076"/>
          <ac:spMkLst>
            <pc:docMk/>
            <pc:sldMk cId="2795244000" sldId="26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E2F9823C-B8A2-4C4A-BA7F-7D255D99B5AB}" dt="2022-07-29T08:01:28.346" v="23" actId="255"/>
          <ac:spMkLst>
            <pc:docMk/>
            <pc:sldMk cId="2795244000" sldId="269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1:46.676" v="30" actId="1076"/>
        <pc:sldMkLst>
          <pc:docMk/>
          <pc:sldMk cId="58626997" sldId="270"/>
        </pc:sldMkLst>
        <pc:spChg chg="mod">
          <ac:chgData name="Andreas Bæksgaard Kotzareis" userId="66734be1-5795-40c6-be49-ecb929f3ccea" providerId="ADAL" clId="{E2F9823C-B8A2-4C4A-BA7F-7D255D99B5AB}" dt="2022-07-29T08:01:39.813" v="29" actId="27636"/>
          <ac:spMkLst>
            <pc:docMk/>
            <pc:sldMk cId="58626997" sldId="270"/>
            <ac:spMk id="4" creationId="{00000000-0000-0000-0000-000000000000}"/>
          </ac:spMkLst>
        </pc:spChg>
        <pc:spChg chg="mod">
          <ac:chgData name="Andreas Bæksgaard Kotzareis" userId="66734be1-5795-40c6-be49-ecb929f3ccea" providerId="ADAL" clId="{E2F9823C-B8A2-4C4A-BA7F-7D255D99B5AB}" dt="2022-07-29T08:01:46.676" v="30" actId="1076"/>
          <ac:spMkLst>
            <pc:docMk/>
            <pc:sldMk cId="58626997" sldId="270"/>
            <ac:spMk id="5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1:58.019" v="31" actId="403"/>
        <pc:sldMkLst>
          <pc:docMk/>
          <pc:sldMk cId="1673337340" sldId="274"/>
        </pc:sldMkLst>
        <pc:spChg chg="mod">
          <ac:chgData name="Andreas Bæksgaard Kotzareis" userId="66734be1-5795-40c6-be49-ecb929f3ccea" providerId="ADAL" clId="{E2F9823C-B8A2-4C4A-BA7F-7D255D99B5AB}" dt="2022-07-29T08:01:58.019" v="31" actId="403"/>
          <ac:spMkLst>
            <pc:docMk/>
            <pc:sldMk cId="1673337340" sldId="27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2:10.509" v="33" actId="403"/>
        <pc:sldMkLst>
          <pc:docMk/>
          <pc:sldMk cId="4227982509" sldId="275"/>
        </pc:sldMkLst>
        <pc:spChg chg="mod">
          <ac:chgData name="Andreas Bæksgaard Kotzareis" userId="66734be1-5795-40c6-be49-ecb929f3ccea" providerId="ADAL" clId="{E2F9823C-B8A2-4C4A-BA7F-7D255D99B5AB}" dt="2022-07-29T08:02:10.509" v="33" actId="403"/>
          <ac:spMkLst>
            <pc:docMk/>
            <pc:sldMk cId="4227982509" sldId="275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2:05.500" v="32" actId="403"/>
        <pc:sldMkLst>
          <pc:docMk/>
          <pc:sldMk cId="3892811506" sldId="276"/>
        </pc:sldMkLst>
        <pc:spChg chg="mod">
          <ac:chgData name="Andreas Bæksgaard Kotzareis" userId="66734be1-5795-40c6-be49-ecb929f3ccea" providerId="ADAL" clId="{E2F9823C-B8A2-4C4A-BA7F-7D255D99B5AB}" dt="2022-07-29T08:02:05.500" v="32" actId="403"/>
          <ac:spMkLst>
            <pc:docMk/>
            <pc:sldMk cId="3892811506" sldId="276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2:18.941" v="34" actId="403"/>
        <pc:sldMkLst>
          <pc:docMk/>
          <pc:sldMk cId="3133885306" sldId="278"/>
        </pc:sldMkLst>
        <pc:spChg chg="mod">
          <ac:chgData name="Andreas Bæksgaard Kotzareis" userId="66734be1-5795-40c6-be49-ecb929f3ccea" providerId="ADAL" clId="{E2F9823C-B8A2-4C4A-BA7F-7D255D99B5AB}" dt="2022-07-29T08:02:18.941" v="34" actId="403"/>
          <ac:spMkLst>
            <pc:docMk/>
            <pc:sldMk cId="3133885306" sldId="278"/>
            <ac:spMk id="2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E2F9823C-B8A2-4C4A-BA7F-7D255D99B5AB}" dt="2022-07-29T08:02:23.518" v="35" actId="403"/>
        <pc:sldMkLst>
          <pc:docMk/>
          <pc:sldMk cId="929647295" sldId="279"/>
        </pc:sldMkLst>
        <pc:spChg chg="mod">
          <ac:chgData name="Andreas Bæksgaard Kotzareis" userId="66734be1-5795-40c6-be49-ecb929f3ccea" providerId="ADAL" clId="{E2F9823C-B8A2-4C4A-BA7F-7D255D99B5AB}" dt="2022-07-29T08:02:23.518" v="35" actId="403"/>
          <ac:spMkLst>
            <pc:docMk/>
            <pc:sldMk cId="929647295" sldId="279"/>
            <ac:spMk id="2" creationId="{00000000-0000-0000-0000-000000000000}"/>
          </ac:spMkLst>
        </pc:spChg>
      </pc:sldChg>
      <pc:sldMasterChg chg="modSldLayout">
        <pc:chgData name="Andreas Bæksgaard Kotzareis" userId="66734be1-5795-40c6-be49-ecb929f3ccea" providerId="ADAL" clId="{E2F9823C-B8A2-4C4A-BA7F-7D255D99B5AB}" dt="2022-07-29T08:00:03.374" v="6"/>
        <pc:sldMasterMkLst>
          <pc:docMk/>
          <pc:sldMasterMk cId="3849302572" sldId="2147484041"/>
        </pc:sldMasterMkLst>
        <pc:sldLayoutChg chg="addSp delSp modSp">
          <pc:chgData name="Andreas Bæksgaard Kotzareis" userId="66734be1-5795-40c6-be49-ecb929f3ccea" providerId="ADAL" clId="{E2F9823C-B8A2-4C4A-BA7F-7D255D99B5AB}" dt="2022-07-29T08:00:03.374" v="6"/>
          <pc:sldLayoutMkLst>
            <pc:docMk/>
            <pc:sldMasterMk cId="3849302572" sldId="2147484041"/>
            <pc:sldLayoutMk cId="359130863" sldId="2147484044"/>
          </pc:sldLayoutMkLst>
          <pc:spChg chg="del">
            <ac:chgData name="Andreas Bæksgaard Kotzareis" userId="66734be1-5795-40c6-be49-ecb929f3ccea" providerId="ADAL" clId="{E2F9823C-B8A2-4C4A-BA7F-7D255D99B5AB}" dt="2022-07-29T08:00:01.891" v="3"/>
            <ac:spMkLst>
              <pc:docMk/>
              <pc:sldMasterMk cId="3849302572" sldId="2147484041"/>
              <pc:sldLayoutMk cId="359130863" sldId="2147484044"/>
              <ac:spMk id="2" creationId="{00000000-0000-0000-0000-000000000000}"/>
            </ac:spMkLst>
          </pc:spChg>
          <pc:spChg chg="add del mod">
            <ac:chgData name="Andreas Bæksgaard Kotzareis" userId="66734be1-5795-40c6-be49-ecb929f3ccea" providerId="ADAL" clId="{E2F9823C-B8A2-4C4A-BA7F-7D255D99B5AB}" dt="2022-07-29T08:00:03.123" v="5"/>
            <ac:spMkLst>
              <pc:docMk/>
              <pc:sldMasterMk cId="3849302572" sldId="2147484041"/>
              <pc:sldLayoutMk cId="359130863" sldId="2147484044"/>
              <ac:spMk id="7" creationId="{AB9C213E-09B3-083B-E32D-703338888682}"/>
            </ac:spMkLst>
          </pc:spChg>
          <pc:spChg chg="add mod">
            <ac:chgData name="Andreas Bæksgaard Kotzareis" userId="66734be1-5795-40c6-be49-ecb929f3ccea" providerId="ADAL" clId="{E2F9823C-B8A2-4C4A-BA7F-7D255D99B5AB}" dt="2022-07-29T08:00:03.374" v="6"/>
            <ac:spMkLst>
              <pc:docMk/>
              <pc:sldMasterMk cId="3849302572" sldId="2147484041"/>
              <pc:sldLayoutMk cId="359130863" sldId="2147484044"/>
              <ac:spMk id="8" creationId="{F3E2C787-F516-5814-EB23-934C1D8AC29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765BD-0593-4910-895D-FC7B97026147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49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F3E2C787-F516-5814-EB23-934C1D8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5913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547664" y="2828836"/>
            <a:ext cx="60486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14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Overdragelse af fordringer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2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10968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Factoring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(se fig. 14.6)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200800" cy="4248472"/>
          </a:xfrm>
        </p:spPr>
        <p:txBody>
          <a:bodyPr>
            <a:noAutofit/>
          </a:bodyPr>
          <a:lstStyle/>
          <a:p>
            <a:pPr marL="495300" indent="-495300" algn="l"/>
            <a:r>
              <a:rPr lang="da-DK" sz="2000" b="1" dirty="0">
                <a:solidFill>
                  <a:schemeClr val="tx1"/>
                </a:solidFill>
              </a:rPr>
              <a:t>Kan have forskellige formål:</a:t>
            </a:r>
          </a:p>
          <a:p>
            <a:pPr marL="914400" lvl="1" indent="-457200"/>
            <a:r>
              <a:rPr lang="da-DK" sz="2000" dirty="0"/>
              <a:t>Administration af debitorportefølje, kundebogholderi mv.</a:t>
            </a:r>
          </a:p>
          <a:p>
            <a:pPr marL="914400" lvl="1" indent="-457200"/>
            <a:r>
              <a:rPr lang="da-DK" sz="2000" dirty="0"/>
              <a:t>Inddrivelse af fordringer, der ikke bliver betalt til tiden – inkasso</a:t>
            </a:r>
          </a:p>
          <a:p>
            <a:pPr marL="914400" lvl="1" indent="-457200"/>
            <a:r>
              <a:rPr lang="da-DK" sz="2000" dirty="0"/>
              <a:t>Forsikring eller risikoafdækning, hvis det er aftalt, at factoringselskabet skal have risikoen for, om kunderne betaler</a:t>
            </a:r>
          </a:p>
          <a:p>
            <a:pPr marL="914400" lvl="1" indent="-457200"/>
            <a:r>
              <a:rPr lang="da-DK" sz="2000" dirty="0"/>
              <a:t>Likviditet; factoringselskabet stiller likviditet til rådighed mod at få sikkerhed i fordringer eller ved at købe fordringerne</a:t>
            </a:r>
            <a:endParaRPr lang="da-DK" sz="2000" b="1" dirty="0"/>
          </a:p>
          <a:p>
            <a:pPr marL="495300" indent="-495300" algn="l"/>
            <a:endParaRPr lang="da-DK" sz="2000" dirty="0">
              <a:solidFill>
                <a:schemeClr val="tx1"/>
              </a:solidFill>
            </a:endParaRPr>
          </a:p>
          <a:p>
            <a:pPr marL="495300" indent="-495300" algn="l" eaLnBrk="1" hangingPunct="1">
              <a:buFont typeface="Arial" charset="0"/>
              <a:buNone/>
            </a:pP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Betalingslegitimation</a:t>
            </a:r>
            <a:endParaRPr lang="en-GB" sz="2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676330"/>
            <a:ext cx="6400800" cy="1752603"/>
          </a:xfrm>
        </p:spPr>
        <p:txBody>
          <a:bodyPr>
            <a:noAutofit/>
          </a:bodyPr>
          <a:lstStyle/>
          <a:p>
            <a:pPr algn="l"/>
            <a:r>
              <a:rPr lang="da-DK" sz="2000" dirty="0">
                <a:solidFill>
                  <a:schemeClr val="tx1"/>
                </a:solidFill>
              </a:rPr>
              <a:t>Hvem kan skyldner betale til med frigørende virkning, når fordringen er overdraget?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Betaling til overdrager GBL § 29, så længe skyldner er i god tro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Overdrager og erhverver skal denuntiere (give meddelelse) til skyldner, GBL § 31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Betaling til erhverver er med frigørende virkning medmindre der er en stærk ugyldighedsgrund mellem overdrager og erhverver, jf. GBL § 30 (se fig. 14.7)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Gælder både ordinære og ekstraordinære afdrag</a:t>
            </a:r>
            <a:r>
              <a:rPr lang="da-DK" sz="2000" b="1" dirty="0">
                <a:solidFill>
                  <a:schemeClr val="tx1"/>
                </a:solidFill>
              </a:rPr>
              <a:t>	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  <a:p>
            <a:pPr marL="495300" indent="-495300" algn="l" eaLnBrk="1" hangingPunct="1">
              <a:buFont typeface="Arial" panose="020B0604020202020204" pitchFamily="34" charset="0"/>
              <a:buChar char="•"/>
            </a:pP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Skyldners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indsigelser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732748" cy="410445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a-DK" sz="2000" b="1" dirty="0">
                <a:solidFill>
                  <a:schemeClr val="tx1"/>
                </a:solidFill>
              </a:rPr>
              <a:t>Hvad sker der med skyldners indsigelser, når kreditor har overdraget fordringen til erhverver? </a:t>
            </a:r>
            <a:br>
              <a:rPr lang="da-DK" sz="2000" dirty="0">
                <a:solidFill>
                  <a:schemeClr val="tx1"/>
                </a:solidFill>
              </a:rPr>
            </a:br>
            <a:endParaRPr lang="da-DK" sz="2000" dirty="0">
              <a:solidFill>
                <a:schemeClr val="tx1"/>
              </a:solidFill>
            </a:endParaRPr>
          </a:p>
          <a:p>
            <a:pPr marL="514350" indent="-457200" algn="l"/>
            <a:r>
              <a:rPr lang="da-DK" sz="2000" dirty="0">
                <a:solidFill>
                  <a:schemeClr val="tx1"/>
                </a:solidFill>
              </a:rPr>
              <a:t>Erhverver kan ikke få bedre ret end overdrager</a:t>
            </a:r>
          </a:p>
          <a:p>
            <a:pPr marL="514350" indent="-457200" algn="l"/>
            <a:r>
              <a:rPr lang="da-DK" sz="2000" dirty="0">
                <a:solidFill>
                  <a:schemeClr val="tx1"/>
                </a:solidFill>
              </a:rPr>
              <a:t>Skyldner kan gøre samme indsigelser gældende overfor erhverver, som han kunne gøre gældende overfor kreditor, jf. GBL § 27 (Se fig. 14.8)</a:t>
            </a:r>
          </a:p>
          <a:p>
            <a:pPr marL="1371600" lvl="2" indent="-457200"/>
            <a:r>
              <a:rPr lang="da-DK" dirty="0"/>
              <a:t>Skyldner kan kun kræve nedsættelse af gælden ikke fx afhjælpning eller </a:t>
            </a:r>
            <a:r>
              <a:rPr lang="da-DK" dirty="0" err="1"/>
              <a:t>omlevering</a:t>
            </a:r>
            <a:endParaRPr lang="da-DK" dirty="0"/>
          </a:p>
          <a:p>
            <a:pPr marL="1371600" lvl="2" indent="-457200"/>
            <a:r>
              <a:rPr lang="da-DK" dirty="0"/>
              <a:t>Skyldner kan ikke kræve flere penge tilbage, end erhverver har modtaget, jf. KAL § 33, stk. 3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79524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69838" y="9250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C-D)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681270"/>
            <a:ext cx="7632848" cy="4071525"/>
          </a:xfrm>
        </p:spPr>
        <p:txBody>
          <a:bodyPr>
            <a:normAutofit/>
          </a:bodyPr>
          <a:lstStyle/>
          <a:p>
            <a:pPr marL="495300" indent="-495300" algn="l"/>
            <a:r>
              <a:rPr lang="da-DK" sz="2000" dirty="0">
                <a:solidFill>
                  <a:schemeClr val="tx1"/>
                </a:solidFill>
              </a:rPr>
              <a:t>Kædeoverdragelse (se fig. 14.9)</a:t>
            </a:r>
          </a:p>
          <a:p>
            <a:pPr marL="914400" lvl="1" indent="-457200"/>
            <a:r>
              <a:rPr lang="da-DK" sz="2000" dirty="0"/>
              <a:t>Erhverver ikke bedre ret end overdrager, jf. GBL § 27</a:t>
            </a:r>
          </a:p>
          <a:p>
            <a:pPr marL="495300" indent="-495300" algn="l"/>
            <a:r>
              <a:rPr lang="da-DK" sz="2000" dirty="0">
                <a:solidFill>
                  <a:schemeClr val="tx1"/>
                </a:solidFill>
              </a:rPr>
              <a:t>Dobbeltoverdragelse (se fig. 14.10)</a:t>
            </a:r>
          </a:p>
          <a:p>
            <a:pPr marL="914400" lvl="1" indent="-457200">
              <a:buFont typeface="Arial" charset="0"/>
              <a:buNone/>
            </a:pPr>
            <a:r>
              <a:rPr lang="da-DK" sz="20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000" dirty="0"/>
              <a:t>U1: En erhverver ifølge aftale kan vinde over en anden aftaleerhververs ret ved at foretage </a:t>
            </a:r>
            <a:r>
              <a:rPr lang="da-DK" sz="2000" u="sng" dirty="0"/>
              <a:t>sikringsakt</a:t>
            </a:r>
            <a:r>
              <a:rPr lang="da-DK" sz="2000" dirty="0"/>
              <a:t>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000" dirty="0"/>
              <a:t>U2: Udlæg får førsteret, når det er foretaget før aftaleerhververens meddelelse er kommet frem</a:t>
            </a:r>
          </a:p>
          <a:p>
            <a:pPr marL="914400" lvl="1" indent="-457200">
              <a:buFont typeface="Arial" charset="0"/>
              <a:buNone/>
            </a:pPr>
            <a:r>
              <a:rPr lang="da-DK" sz="2000" dirty="0"/>
              <a:t>U3: Et udlæg i fordringen er beskyttet mod andre kreditorer og aftaleerhververe i et år fra udlæg er foretaget</a:t>
            </a:r>
          </a:p>
          <a:p>
            <a:pPr marL="495300" indent="-495300" algn="l"/>
            <a:endParaRPr lang="da-DK" sz="2000" dirty="0">
              <a:solidFill>
                <a:schemeClr val="tx1"/>
              </a:solidFill>
            </a:endParaRPr>
          </a:p>
          <a:p>
            <a:pPr marL="495300" indent="-495300" algn="l" eaLnBrk="1" hangingPunct="1">
              <a:buFont typeface="Arial" charset="0"/>
              <a:buNone/>
            </a:pPr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524328" y="2204864"/>
            <a:ext cx="1728192" cy="936104"/>
          </a:xfrm>
          <a:prstGeom prst="cloudCallout">
            <a:avLst>
              <a:gd name="adj1" fmla="val -59216"/>
              <a:gd name="adj2" fmla="val 82453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Sikringsakt = meddelelse</a:t>
            </a:r>
          </a:p>
        </p:txBody>
      </p:sp>
    </p:spTree>
    <p:extLst>
      <p:ext uri="{BB962C8B-B14F-4D97-AF65-F5344CB8AC3E}">
        <p14:creationId xmlns:p14="http://schemas.microsoft.com/office/powerpoint/2010/main" val="5862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056784" cy="4122635"/>
          </a:xfrm>
        </p:spPr>
        <p:txBody>
          <a:bodyPr>
            <a:noAutofit/>
          </a:bodyPr>
          <a:lstStyle/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Betaling til den, der har gældsbrevet i hænde, GBL § 13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kan betale </a:t>
            </a:r>
            <a:r>
              <a:rPr lang="da-DK" sz="2000" b="1" dirty="0">
                <a:solidFill>
                  <a:schemeClr val="tx1"/>
                </a:solidFill>
              </a:rPr>
              <a:t>ordinære afdrag</a:t>
            </a:r>
            <a:r>
              <a:rPr lang="da-DK" sz="2000" dirty="0">
                <a:solidFill>
                  <a:schemeClr val="tx1"/>
                </a:solidFill>
              </a:rPr>
              <a:t> til </a:t>
            </a:r>
            <a:r>
              <a:rPr lang="da-DK" sz="2000" b="1" dirty="0">
                <a:solidFill>
                  <a:schemeClr val="tx1"/>
                </a:solidFill>
              </a:rPr>
              <a:t>overdrager</a:t>
            </a:r>
            <a:r>
              <a:rPr lang="da-DK" sz="2000" dirty="0">
                <a:solidFill>
                  <a:schemeClr val="tx1"/>
                </a:solidFill>
              </a:rPr>
              <a:t>, hvis:</a:t>
            </a:r>
          </a:p>
          <a:p>
            <a:pPr marL="1371600" lvl="2" indent="-457200"/>
            <a:r>
              <a:rPr lang="da-DK" dirty="0"/>
              <a:t>Skyldner er i god tro om overdragelse til erhverver og</a:t>
            </a:r>
          </a:p>
          <a:p>
            <a:pPr marL="1371600" lvl="2" indent="-457200"/>
            <a:r>
              <a:rPr lang="da-DK" dirty="0"/>
              <a:t>Afdrag og evt. renter er forfaldne til betaling</a:t>
            </a:r>
            <a:br>
              <a:rPr lang="da-DK" dirty="0"/>
            </a:br>
            <a:r>
              <a:rPr lang="da-DK" dirty="0"/>
              <a:t>GBL § 20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skal betale restgæld og </a:t>
            </a:r>
            <a:r>
              <a:rPr lang="da-DK" sz="2000" b="1" dirty="0">
                <a:solidFill>
                  <a:schemeClr val="tx1"/>
                </a:solidFill>
              </a:rPr>
              <a:t>ekstraordinære afdrag</a:t>
            </a:r>
            <a:r>
              <a:rPr lang="da-DK" sz="2000" dirty="0">
                <a:solidFill>
                  <a:schemeClr val="tx1"/>
                </a:solidFill>
              </a:rPr>
              <a:t> til ihændehaveren, GBL § 19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kan kræve gældsbrevet udleveret ved indfrielse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kan kræve at gældsbrevet får en påtegning om </a:t>
            </a:r>
            <a:r>
              <a:rPr lang="da-DK" sz="2000" b="1" dirty="0">
                <a:solidFill>
                  <a:schemeClr val="tx1"/>
                </a:solidFill>
              </a:rPr>
              <a:t>ekstraordinære afdrag</a:t>
            </a:r>
            <a:r>
              <a:rPr lang="da-DK" sz="2000" dirty="0">
                <a:solidFill>
                  <a:schemeClr val="tx1"/>
                </a:solidFill>
              </a:rPr>
              <a:t>, GBL § 21, stk. 3</a:t>
            </a: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6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789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3"/>
            <a:ext cx="7416824" cy="3960440"/>
          </a:xfrm>
        </p:spPr>
        <p:txBody>
          <a:bodyPr>
            <a:normAutofit/>
          </a:bodyPr>
          <a:lstStyle/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Svage indsigelser går tabt for skyldner, når gældsbrevet er overdraget, jf. GBL § 15 hvis </a:t>
            </a:r>
            <a:r>
              <a:rPr lang="da-DK" sz="1600" dirty="0">
                <a:solidFill>
                  <a:schemeClr val="tx1"/>
                </a:solidFill>
              </a:rPr>
              <a:t>(Se fig. 14.11) 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</a:p>
          <a:p>
            <a:pPr marL="971550" lvl="1" indent="-457200"/>
            <a:r>
              <a:rPr lang="da-DK" sz="2000" dirty="0"/>
              <a:t>Overdragelsen til erhverver er sket ved gyldig aftale</a:t>
            </a:r>
          </a:p>
          <a:p>
            <a:pPr marL="971550" lvl="1" indent="-457200"/>
            <a:r>
              <a:rPr lang="da-DK" sz="2000" dirty="0"/>
              <a:t>Erhverver er i god tro om indsigelsen</a:t>
            </a:r>
          </a:p>
          <a:p>
            <a:pPr marL="971550" lvl="1" indent="-457200"/>
            <a:r>
              <a:rPr lang="da-DK" sz="2000" dirty="0"/>
              <a:t>Den gode tro er tilstede på det tidspunkt gældsbrevet bliver overdraget fysisk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bevarer stærke indsigelser også overfor en erhverver i god tro, jf. GBL § 17</a:t>
            </a:r>
          </a:p>
        </p:txBody>
      </p:sp>
    </p:spTree>
    <p:extLst>
      <p:ext uri="{BB962C8B-B14F-4D97-AF65-F5344CB8AC3E}">
        <p14:creationId xmlns:p14="http://schemas.microsoft.com/office/powerpoint/2010/main" val="91246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type="subTitle" idx="1"/>
          </p:nvPr>
        </p:nvSpPr>
        <p:spPr>
          <a:xfrm>
            <a:off x="765965" y="1484784"/>
            <a:ext cx="7848872" cy="4488907"/>
          </a:xfrm>
        </p:spPr>
        <p:txBody>
          <a:bodyPr>
            <a:normAutofit/>
          </a:bodyPr>
          <a:lstStyle/>
          <a:p>
            <a:pPr marL="495300" indent="-495300" algn="l"/>
            <a:r>
              <a:rPr lang="da-DK" sz="2000" b="1" dirty="0">
                <a:solidFill>
                  <a:schemeClr val="tx1"/>
                </a:solidFill>
              </a:rPr>
              <a:t>Kædeoverdragelse, GBL § 14</a:t>
            </a:r>
            <a:r>
              <a:rPr lang="da-DK" sz="2000" dirty="0">
                <a:solidFill>
                  <a:schemeClr val="tx1"/>
                </a:solidFill>
              </a:rPr>
              <a:t> </a:t>
            </a:r>
            <a:r>
              <a:rPr lang="da-DK" sz="1600" dirty="0">
                <a:solidFill>
                  <a:schemeClr val="tx1"/>
                </a:solidFill>
              </a:rPr>
              <a:t>(se fig. 14.12)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En </a:t>
            </a:r>
            <a:r>
              <a:rPr lang="da-DK" sz="2000" b="1" dirty="0">
                <a:solidFill>
                  <a:schemeClr val="tx1"/>
                </a:solidFill>
              </a:rPr>
              <a:t>aftaleerhverver</a:t>
            </a:r>
            <a:r>
              <a:rPr lang="da-DK" sz="2000" dirty="0">
                <a:solidFill>
                  <a:schemeClr val="tx1"/>
                </a:solidFill>
              </a:rPr>
              <a:t> (ikke retsforfølgende kreditor) kan fortrænge en tidligere indsigelse, hvis aftaleerhverver:</a:t>
            </a:r>
          </a:p>
          <a:p>
            <a:pPr marL="914400" lvl="1" indent="-457200"/>
            <a:r>
              <a:rPr lang="da-DK" sz="2000" dirty="0"/>
              <a:t>Er i god tro om indsigelsen</a:t>
            </a:r>
          </a:p>
          <a:p>
            <a:pPr marL="914400" lvl="1" indent="-457200"/>
            <a:r>
              <a:rPr lang="da-DK" sz="2000" dirty="0"/>
              <a:t>Har fået gældsbrevet udleveret</a:t>
            </a:r>
          </a:p>
          <a:p>
            <a:pPr marL="914400" lvl="1" indent="-457200"/>
            <a:r>
              <a:rPr lang="da-DK" sz="2000" dirty="0"/>
              <a:t>Har en berettiget forventning om at overdragelsen er gyldig</a:t>
            </a:r>
          </a:p>
          <a:p>
            <a:pPr marL="495300" indent="-495300" algn="l" eaLnBrk="1" hangingPunct="1"/>
            <a:r>
              <a:rPr lang="da-DK" sz="2000" b="1" dirty="0">
                <a:solidFill>
                  <a:schemeClr val="tx1"/>
                </a:solidFill>
              </a:rPr>
              <a:t>Dobbeltoverdragelse</a:t>
            </a:r>
            <a:r>
              <a:rPr lang="da-DK" sz="2000" dirty="0">
                <a:solidFill>
                  <a:schemeClr val="tx1"/>
                </a:solidFill>
              </a:rPr>
              <a:t>, GBL §14 salg/GBL § 22 pant 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1600" dirty="0">
                <a:solidFill>
                  <a:schemeClr val="tx1"/>
                </a:solidFill>
              </a:rPr>
              <a:t>(se fig. 14.13 og 14.14)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000" dirty="0"/>
              <a:t>U1: En aftaleerhverver kan vinde over en andens ret ved at foretage sikringsakten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000" dirty="0"/>
              <a:t>U2: Et udlæg i gældsbrevet er beskyttet mod andre kreditorer fra udlægget er foretaget</a:t>
            </a:r>
          </a:p>
          <a:p>
            <a:pPr marL="914400" lvl="1" indent="-457200">
              <a:buFont typeface="Arial" charset="0"/>
              <a:buNone/>
            </a:pPr>
            <a:endParaRPr lang="da-DK" sz="2200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755576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0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480720" cy="3312368"/>
          </a:xfrm>
        </p:spPr>
        <p:txBody>
          <a:bodyPr>
            <a:normAutofit fontScale="92500" lnSpcReduction="10000"/>
          </a:bodyPr>
          <a:lstStyle/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Som simple gældsbreve, jf. GBL § 26, stk. 2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Betaling til overdrager jf. GBL § 29, så længe skyldner er i god tro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Når erhverver har foretaget sin sikringsakt (tinglysning), kan skyldner betale med frigørende virkning til den nu tinglyste erhverver 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Gælder både ordinære og ekstraordinære afdrag</a:t>
            </a:r>
          </a:p>
          <a:p>
            <a:pPr marL="495300" indent="-495300" algn="l">
              <a:buFont typeface="Arial" charset="0"/>
              <a:buNone/>
            </a:pPr>
            <a:r>
              <a:rPr lang="da-DK" b="1" dirty="0">
                <a:solidFill>
                  <a:schemeClr val="tx1"/>
                </a:solidFill>
              </a:rPr>
              <a:t>	</a:t>
            </a:r>
          </a:p>
          <a:p>
            <a:pPr marL="495300" indent="-495300" algn="l">
              <a:buFont typeface="Arial" charset="0"/>
              <a:buNone/>
            </a:pPr>
            <a:r>
              <a:rPr lang="da-DK" b="1" dirty="0">
                <a:solidFill>
                  <a:schemeClr val="tx1"/>
                </a:solidFill>
              </a:rPr>
              <a:t>	</a:t>
            </a:r>
            <a:endParaRPr lang="da-DK" sz="2000" b="1" dirty="0">
              <a:solidFill>
                <a:schemeClr val="tx1"/>
              </a:solidFill>
            </a:endParaRPr>
          </a:p>
          <a:p>
            <a:pPr marL="495300" indent="-495300" algn="l"/>
            <a:endParaRPr lang="da-DK" dirty="0">
              <a:solidFill>
                <a:schemeClr val="tx1"/>
              </a:solidFill>
            </a:endParaRPr>
          </a:p>
          <a:p>
            <a:pPr marL="495300" indent="-495300" algn="l" eaLnBrk="1" hangingPunct="1">
              <a:buFont typeface="Arial" charset="0"/>
              <a:buNone/>
            </a:pPr>
            <a:endParaRPr lang="da-DK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3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9912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056784" cy="381642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Som simple gældsbreve, jf. GBL § 26, stk.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Erhverver kan ikke få bedre ret end overdrager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kan gøre samme indsigelser gældende overfor erhverver, som han kunne gøre gældende overfor kreditor, jf. GBL § 27</a:t>
            </a: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8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4025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Konflikt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mellem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senere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erhververe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(B-D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eller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C-D)</a:t>
            </a:r>
            <a:endParaRPr lang="da-DK" sz="2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83568" y="1545254"/>
            <a:ext cx="7272808" cy="3767491"/>
          </a:xfrm>
        </p:spPr>
        <p:txBody>
          <a:bodyPr>
            <a:normAutofit fontScale="25000" lnSpcReduction="20000"/>
          </a:bodyPr>
          <a:lstStyle/>
          <a:p>
            <a:pPr marL="495300" indent="-495300" algn="l">
              <a:lnSpc>
                <a:spcPct val="120000"/>
              </a:lnSpc>
            </a:pPr>
            <a:r>
              <a:rPr lang="da-DK" sz="8000" dirty="0">
                <a:solidFill>
                  <a:schemeClr val="tx1"/>
                </a:solidFill>
              </a:rPr>
              <a:t>Kædeoverdragelse </a:t>
            </a:r>
            <a:r>
              <a:rPr lang="da-DK" sz="6400" dirty="0">
                <a:solidFill>
                  <a:schemeClr val="tx1"/>
                </a:solidFill>
              </a:rPr>
              <a:t>(se fig. 14.15)</a:t>
            </a:r>
          </a:p>
          <a:p>
            <a:pPr marL="914400" lvl="1" indent="-457200">
              <a:lnSpc>
                <a:spcPct val="120000"/>
              </a:lnSpc>
            </a:pPr>
            <a:r>
              <a:rPr lang="da-DK" sz="8000" dirty="0"/>
              <a:t>Som et simpelt gældsbrev, jf. GBL § 26, stk. 2</a:t>
            </a:r>
          </a:p>
          <a:p>
            <a:pPr marL="914400" lvl="1" indent="-457200">
              <a:lnSpc>
                <a:spcPct val="120000"/>
              </a:lnSpc>
            </a:pPr>
            <a:r>
              <a:rPr lang="da-DK" sz="8000" dirty="0"/>
              <a:t>Erhverver ikke bedre ret end overdrager, jf. GBL § 27</a:t>
            </a:r>
          </a:p>
          <a:p>
            <a:pPr marL="495300" indent="-495300" algn="l">
              <a:lnSpc>
                <a:spcPct val="120000"/>
              </a:lnSpc>
            </a:pPr>
            <a:r>
              <a:rPr lang="da-DK" sz="8000" dirty="0">
                <a:solidFill>
                  <a:schemeClr val="tx1"/>
                </a:solidFill>
              </a:rPr>
              <a:t>Dobbeltoverdragelse </a:t>
            </a:r>
            <a:r>
              <a:rPr lang="da-DK" sz="6400" dirty="0">
                <a:solidFill>
                  <a:schemeClr val="tx1"/>
                </a:solidFill>
              </a:rPr>
              <a:t>(se fig. 14.16)</a:t>
            </a:r>
          </a:p>
          <a:p>
            <a:pPr marL="914400" lvl="1" indent="-457200">
              <a:lnSpc>
                <a:spcPct val="120000"/>
              </a:lnSpc>
              <a:buFont typeface="Arial" charset="0"/>
              <a:buNone/>
            </a:pPr>
            <a:r>
              <a:rPr lang="da-DK" sz="8000" dirty="0"/>
              <a:t>HR: Først i tid bedst i ret</a:t>
            </a:r>
          </a:p>
          <a:p>
            <a:pPr marL="914400" lvl="1" indent="-457200">
              <a:lnSpc>
                <a:spcPct val="120000"/>
              </a:lnSpc>
              <a:buFont typeface="Arial" charset="0"/>
              <a:buNone/>
            </a:pPr>
            <a:r>
              <a:rPr lang="da-DK" sz="8000" dirty="0"/>
              <a:t>U:	En senere rettighedshaver kan fortrænge en tidligere stiftet ret, hvis:</a:t>
            </a:r>
          </a:p>
          <a:p>
            <a:pPr lvl="2">
              <a:lnSpc>
                <a:spcPct val="120000"/>
              </a:lnSpc>
            </a:pPr>
            <a:r>
              <a:rPr lang="da-DK" sz="8000" dirty="0"/>
              <a:t>Senere rettighedshaver har tinglyst først</a:t>
            </a:r>
            <a:br>
              <a:rPr lang="da-DK" sz="8000" dirty="0"/>
            </a:br>
            <a:r>
              <a:rPr lang="da-DK" sz="8000" dirty="0"/>
              <a:t>En aftaleerhverver skal være i god tro på tinglysningstidspunktet</a:t>
            </a:r>
          </a:p>
          <a:p>
            <a:pPr marL="495300" indent="-495300" algn="l"/>
            <a:endParaRPr lang="da-DK" sz="2400" dirty="0"/>
          </a:p>
          <a:p>
            <a:pPr marL="495300" indent="-495300" algn="l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89281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14400" y="-24340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Overdragelse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af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fordringer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14400" y="1556792"/>
            <a:ext cx="6753944" cy="388843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200" b="1" dirty="0">
                <a:solidFill>
                  <a:schemeClr val="tx1"/>
                </a:solidFill>
              </a:rPr>
              <a:t>I kapitel 14 gennemgås</a:t>
            </a:r>
            <a:r>
              <a:rPr lang="da-DK" sz="2200" dirty="0">
                <a:solidFill>
                  <a:schemeClr val="tx1"/>
                </a:solidFill>
              </a:rPr>
              <a:t>: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Forskellige rettighedskonflikter</a:t>
            </a:r>
          </a:p>
          <a:p>
            <a:pPr lvl="1"/>
            <a:r>
              <a:rPr lang="da-DK" sz="2200" dirty="0"/>
              <a:t>Indsigelser fra skyldner (A og B)</a:t>
            </a:r>
          </a:p>
          <a:p>
            <a:pPr lvl="1"/>
            <a:r>
              <a:rPr lang="da-DK" sz="2200" dirty="0"/>
              <a:t>Forholdet mellem overdrager og erhverver (B og C)</a:t>
            </a:r>
          </a:p>
          <a:p>
            <a:pPr lvl="1"/>
            <a:r>
              <a:rPr lang="da-DK" sz="2200" dirty="0"/>
              <a:t>Betalingslegitimation</a:t>
            </a:r>
          </a:p>
          <a:p>
            <a:pPr lvl="1"/>
            <a:r>
              <a:rPr lang="da-DK" sz="2200" dirty="0"/>
              <a:t>Skyldners indsigelser overfor erhverver (A og C)</a:t>
            </a:r>
          </a:p>
          <a:p>
            <a:pPr lvl="1"/>
            <a:r>
              <a:rPr lang="da-DK" sz="2200" dirty="0"/>
              <a:t>Konflikt mellem senere erhververe (B og D eller C og D)</a:t>
            </a:r>
          </a:p>
          <a:p>
            <a:pPr marL="457200" lvl="1" indent="0">
              <a:buNone/>
            </a:pPr>
            <a:r>
              <a:rPr lang="da-DK" sz="2200" i="1" dirty="0"/>
              <a:t>Se figur 14.1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Løsning af konflikterne</a:t>
            </a:r>
          </a:p>
          <a:p>
            <a:pPr algn="l" eaLnBrk="1" hangingPunct="1">
              <a:buFont typeface="Arial" charset="0"/>
              <a:buNone/>
            </a:pPr>
            <a:endParaRPr lang="da-DK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49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686898"/>
            <a:ext cx="6984776" cy="3974350"/>
          </a:xfrm>
        </p:spPr>
        <p:txBody>
          <a:bodyPr>
            <a:normAutofit fontScale="25000" lnSpcReduction="20000"/>
          </a:bodyPr>
          <a:lstStyle/>
          <a:p>
            <a:pPr marL="514350" indent="-457200" algn="l">
              <a:lnSpc>
                <a:spcPct val="120000"/>
              </a:lnSpc>
            </a:pPr>
            <a:r>
              <a:rPr lang="da-DK" sz="8000" dirty="0">
                <a:solidFill>
                  <a:schemeClr val="tx1"/>
                </a:solidFill>
              </a:rPr>
              <a:t>Betaling til den tinglyste kreditor, TL § 29, stk. 1,</a:t>
            </a:r>
          </a:p>
          <a:p>
            <a:pPr marL="514350" indent="-457200" algn="l">
              <a:lnSpc>
                <a:spcPct val="120000"/>
              </a:lnSpc>
            </a:pPr>
            <a:r>
              <a:rPr lang="da-DK" sz="8000" dirty="0">
                <a:solidFill>
                  <a:schemeClr val="tx1"/>
                </a:solidFill>
              </a:rPr>
              <a:t>Skyldner kan betale </a:t>
            </a:r>
            <a:r>
              <a:rPr lang="da-DK" sz="8000" b="1" dirty="0">
                <a:solidFill>
                  <a:schemeClr val="tx1"/>
                </a:solidFill>
              </a:rPr>
              <a:t>ordinære afdrag</a:t>
            </a:r>
            <a:r>
              <a:rPr lang="da-DK" sz="8000" dirty="0">
                <a:solidFill>
                  <a:schemeClr val="tx1"/>
                </a:solidFill>
              </a:rPr>
              <a:t> til overdrager, jf. TL § 29, stk. 2, hvis:</a:t>
            </a:r>
          </a:p>
          <a:p>
            <a:pPr marL="971550" lvl="1" indent="-457200">
              <a:lnSpc>
                <a:spcPct val="120000"/>
              </a:lnSpc>
            </a:pPr>
            <a:r>
              <a:rPr lang="da-DK" sz="8000" dirty="0"/>
              <a:t>Skyldner er i god tro om overdragelse til erhverver og</a:t>
            </a:r>
          </a:p>
          <a:p>
            <a:pPr marL="971550" lvl="1" indent="-457200">
              <a:lnSpc>
                <a:spcPct val="120000"/>
              </a:lnSpc>
            </a:pPr>
            <a:r>
              <a:rPr lang="da-DK" sz="8000" dirty="0"/>
              <a:t>Afdrag og evt. renter er forfaldne til betaling</a:t>
            </a:r>
          </a:p>
          <a:p>
            <a:pPr marL="514350" indent="-457200" algn="l">
              <a:lnSpc>
                <a:spcPct val="120000"/>
              </a:lnSpc>
            </a:pPr>
            <a:r>
              <a:rPr lang="da-DK" sz="8000" dirty="0">
                <a:solidFill>
                  <a:schemeClr val="tx1"/>
                </a:solidFill>
              </a:rPr>
              <a:t>Ved betaling af hele gælden kan skyldner kræve, at pantet skal aflyses, TL § 29a</a:t>
            </a:r>
          </a:p>
          <a:p>
            <a:pPr marL="514350" indent="-457200" algn="l">
              <a:lnSpc>
                <a:spcPct val="120000"/>
              </a:lnSpc>
            </a:pPr>
            <a:r>
              <a:rPr lang="da-DK" sz="8000" dirty="0">
                <a:solidFill>
                  <a:schemeClr val="tx1"/>
                </a:solidFill>
              </a:rPr>
              <a:t>Skyldner kan kræve at pantebrevet bliver nedlyst ved betaling af </a:t>
            </a:r>
            <a:r>
              <a:rPr lang="da-DK" sz="8000" b="1" dirty="0">
                <a:solidFill>
                  <a:schemeClr val="tx1"/>
                </a:solidFill>
              </a:rPr>
              <a:t>ekstraordinære afdrag</a:t>
            </a:r>
            <a:r>
              <a:rPr lang="da-DK" sz="8000" dirty="0">
                <a:solidFill>
                  <a:schemeClr val="tx1"/>
                </a:solidFill>
              </a:rPr>
              <a:t>, TL § 29b, stk. 1</a:t>
            </a:r>
            <a:endParaRPr lang="da-DK" sz="8000" b="1" dirty="0">
              <a:solidFill>
                <a:schemeClr val="tx1"/>
              </a:solidFill>
            </a:endParaRPr>
          </a:p>
          <a:p>
            <a:pPr marL="495300" indent="-495300" algn="l">
              <a:buFont typeface="Arial" charset="0"/>
              <a:buNone/>
            </a:pPr>
            <a:r>
              <a:rPr lang="da-DK" sz="2400" b="1" dirty="0">
                <a:solidFill>
                  <a:schemeClr val="tx1"/>
                </a:solidFill>
              </a:rPr>
              <a:t>	</a:t>
            </a:r>
          </a:p>
          <a:p>
            <a:pPr marL="495300" indent="-495300" algn="l">
              <a:buFont typeface="Arial" charset="0"/>
              <a:buNone/>
            </a:pPr>
            <a:r>
              <a:rPr lang="da-DK" b="1" dirty="0">
                <a:solidFill>
                  <a:schemeClr val="tx1"/>
                </a:solidFill>
              </a:rPr>
              <a:t>	</a:t>
            </a:r>
            <a:endParaRPr lang="da-DK" sz="2000" b="1" dirty="0">
              <a:solidFill>
                <a:schemeClr val="tx1"/>
              </a:solidFill>
            </a:endParaRPr>
          </a:p>
          <a:p>
            <a:pPr marL="495300" indent="-495300" algn="l"/>
            <a:endParaRPr lang="da-DK" dirty="0">
              <a:solidFill>
                <a:schemeClr val="tx1"/>
              </a:solidFill>
            </a:endParaRPr>
          </a:p>
          <a:p>
            <a:pPr marL="495300" indent="-495300" algn="l" eaLnBrk="1" hangingPunct="1">
              <a:buFont typeface="Arial" charset="0"/>
              <a:buNone/>
            </a:pPr>
            <a:endParaRPr lang="da-DK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272808" cy="2304256"/>
          </a:xfrm>
        </p:spPr>
        <p:txBody>
          <a:bodyPr>
            <a:noAutofit/>
          </a:bodyPr>
          <a:lstStyle/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Som omsætningsgældsbreve, jf. TL § 27a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Svage indsigelser går tabt for skyldner, når gældsbrevet er overdraget, jf. GBL § 15 hvis:</a:t>
            </a:r>
          </a:p>
          <a:p>
            <a:pPr marL="971550" lvl="1" indent="-457200"/>
            <a:r>
              <a:rPr lang="da-DK" sz="2000" dirty="0"/>
              <a:t>Overdragelsen er tinglyst</a:t>
            </a:r>
          </a:p>
          <a:p>
            <a:pPr marL="971550" lvl="1" indent="-457200"/>
            <a:r>
              <a:rPr lang="da-DK" sz="2000" dirty="0"/>
              <a:t>Erhverver er i god tro om indsigelsen</a:t>
            </a:r>
          </a:p>
          <a:p>
            <a:pPr marL="971550" lvl="1" indent="-457200"/>
            <a:r>
              <a:rPr lang="da-DK" sz="2000" dirty="0"/>
              <a:t>Den gode tro er tilstede på det tidspunktet hvor erhverver får tinglyst sin ret, jf. TL § 5</a:t>
            </a:r>
          </a:p>
          <a:p>
            <a:pPr marL="971550" lvl="1" indent="-457200"/>
            <a:r>
              <a:rPr lang="da-DK" sz="2000" dirty="0"/>
              <a:t>Overdragelsen til erhverver er fra den person, der havde ret til at disponere ifølge tingbogen</a:t>
            </a:r>
          </a:p>
          <a:p>
            <a:pPr marL="51435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bevarer stærke indsigelser også overfor en erhverver i god tro, jf. TL § 27a, stk. 2 og GBL § 17</a:t>
            </a:r>
          </a:p>
          <a:p>
            <a:pPr marL="495300" indent="-495300" algn="l" eaLnBrk="1" hangingPunct="1">
              <a:buFont typeface="Arial" panose="020B0604020202020204" pitchFamily="34" charset="0"/>
              <a:buChar char="•"/>
            </a:pP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85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5800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Konflikt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mellem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senere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erhververe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(B-D </a:t>
            </a:r>
            <a:r>
              <a:rPr lang="en-GB" sz="2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eller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 C-D)</a:t>
            </a:r>
            <a:endParaRPr lang="da-DK" sz="2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6408712" cy="3264771"/>
          </a:xfrm>
        </p:spPr>
        <p:txBody>
          <a:bodyPr>
            <a:noAutofit/>
          </a:bodyPr>
          <a:lstStyle/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Som omsætningsgældsbrev, jf. TL § 27b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Kædeoverdragelse </a:t>
            </a:r>
            <a:r>
              <a:rPr lang="da-DK" sz="1600" dirty="0">
                <a:solidFill>
                  <a:schemeClr val="tx1"/>
                </a:solidFill>
              </a:rPr>
              <a:t>(se fig. 14.17)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En </a:t>
            </a:r>
            <a:r>
              <a:rPr lang="da-DK" sz="2000" b="1" dirty="0">
                <a:solidFill>
                  <a:schemeClr val="tx1"/>
                </a:solidFill>
              </a:rPr>
              <a:t>aftaleerhverver</a:t>
            </a:r>
            <a:r>
              <a:rPr lang="da-DK" sz="2000" dirty="0">
                <a:solidFill>
                  <a:schemeClr val="tx1"/>
                </a:solidFill>
              </a:rPr>
              <a:t> (ikke kreditor) kan fortrænge en tidligere indsigelse hvis:</a:t>
            </a:r>
          </a:p>
          <a:p>
            <a:pPr marL="914400" lvl="1" indent="-457200"/>
            <a:r>
              <a:rPr lang="da-DK" sz="2000" dirty="0"/>
              <a:t>Aftaleerhverver er i god tro om indsigelsen</a:t>
            </a:r>
          </a:p>
          <a:p>
            <a:pPr marL="914400" lvl="1" indent="-457200"/>
            <a:r>
              <a:rPr lang="da-DK" sz="2000" dirty="0"/>
              <a:t>Aftaleerhverver har tinglyst sin ret til pantebrevet</a:t>
            </a:r>
          </a:p>
          <a:p>
            <a:pPr marL="914400" lvl="1" indent="-457200"/>
            <a:r>
              <a:rPr lang="da-DK" sz="2000" dirty="0"/>
              <a:t>Overdrager havde tinglyst ret til pantebrevet</a:t>
            </a:r>
          </a:p>
          <a:p>
            <a:pPr marL="495300" indent="-4953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Dobbeltoverdragelse</a:t>
            </a:r>
          </a:p>
          <a:p>
            <a:pPr marL="914400" lvl="1" indent="-457200" eaLnBrk="1" hangingPunct="1"/>
            <a:r>
              <a:rPr lang="da-DK" sz="2000" dirty="0"/>
              <a:t>Som simple pantebreve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76256" y="4581128"/>
            <a:ext cx="1835150" cy="1079500"/>
          </a:xfrm>
          <a:prstGeom prst="cloudCallout">
            <a:avLst>
              <a:gd name="adj1" fmla="val -125900"/>
              <a:gd name="adj2" fmla="val -42528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</a:t>
            </a:r>
          </a:p>
          <a:p>
            <a:pPr algn="ctr"/>
            <a:r>
              <a:rPr lang="da-DK" sz="1400" b="1" dirty="0">
                <a:solidFill>
                  <a:schemeClr val="bg1"/>
                </a:solidFill>
              </a:rPr>
              <a:t>tinglysning</a:t>
            </a:r>
          </a:p>
        </p:txBody>
      </p:sp>
    </p:spTree>
    <p:extLst>
      <p:ext uri="{BB962C8B-B14F-4D97-AF65-F5344CB8AC3E}">
        <p14:creationId xmlns:p14="http://schemas.microsoft.com/office/powerpoint/2010/main" val="92964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1.1 Skyldners indsigelser (A-B) </a:t>
            </a:r>
          </a:p>
          <a:p>
            <a:r>
              <a:rPr lang="da-DK" sz="1800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(Se figur 14.2) </a:t>
            </a:r>
            <a:endParaRPr lang="da-DK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78904" y="1628800"/>
            <a:ext cx="7149480" cy="439248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kan gøre alle indsigelser gældende overfor oprindelig kreditor, jf. GBL § 1 fx:</a:t>
            </a:r>
          </a:p>
          <a:p>
            <a:pPr lvl="1"/>
            <a:r>
              <a:rPr lang="da-DK" sz="2000" dirty="0"/>
              <a:t>Indsigelse efter aftaleloven – ugyldighedsgrunde, fx svig</a:t>
            </a:r>
          </a:p>
          <a:p>
            <a:pPr lvl="1"/>
            <a:r>
              <a:rPr lang="da-DK" sz="2000" dirty="0"/>
              <a:t>Indsigelse om mangler efter købeloven</a:t>
            </a:r>
          </a:p>
          <a:p>
            <a:pPr algn="l"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Det har ikke betydning om kravet er en simpel fordring, et gældsbrev eller et pantebrev</a:t>
            </a:r>
            <a:br>
              <a:rPr lang="da-DK" sz="2000" b="1" dirty="0">
                <a:solidFill>
                  <a:schemeClr val="tx1"/>
                </a:solidFill>
              </a:rPr>
            </a:br>
            <a:endParaRPr lang="da-DK" sz="2000" b="1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Indsigelsen kan betyde, at skyldner skal betale mindre end der står i gældsbrevet eller måske slet ingenting</a:t>
            </a:r>
          </a:p>
        </p:txBody>
      </p:sp>
    </p:spTree>
    <p:extLst>
      <p:ext uri="{BB962C8B-B14F-4D97-AF65-F5344CB8AC3E}">
        <p14:creationId xmlns:p14="http://schemas.microsoft.com/office/powerpoint/2010/main" val="7608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1.2 Forholdet mellem overdrager og erhverver (B-C) </a:t>
            </a:r>
            <a:r>
              <a:rPr lang="da-DK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(Se fig. 14.3)</a:t>
            </a:r>
            <a:br>
              <a:rPr lang="da-DK" sz="18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18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200800" cy="1944216"/>
          </a:xfrm>
        </p:spPr>
        <p:txBody>
          <a:bodyPr>
            <a:noAutofit/>
          </a:bodyPr>
          <a:lstStyle/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Fordringer kan overdrages (sælges eller pantsættes) som andre aktiver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Fx kan købekontrakt med ejendomsforbehold sælges:</a:t>
            </a:r>
          </a:p>
          <a:p>
            <a:pPr algn="l"/>
            <a:r>
              <a:rPr lang="da-DK" sz="1600" dirty="0">
                <a:solidFill>
                  <a:schemeClr val="tx1"/>
                </a:solidFill>
              </a:rPr>
              <a:t>         (Se fig. 14.4)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Kunden køber bil og underskriver købekontrakt til bilsælger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Bilsælger sælger købekontrakten til finansieringsselskab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Kunden skal nu betale til finansieringsselskabet,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Overdrager indestår for, at fordringen består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jf. GBL § 9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Overdrager indestår ikke for skyldners betalingsevne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jf. GBL § 10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43766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1.3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Betalingslegitimation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6519090" cy="3240360"/>
          </a:xfrm>
        </p:spPr>
        <p:txBody>
          <a:bodyPr>
            <a:normAutofit/>
          </a:bodyPr>
          <a:lstStyle/>
          <a:p>
            <a:pPr algn="l"/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b="1" dirty="0">
                <a:solidFill>
                  <a:schemeClr val="tx1"/>
                </a:solidFill>
              </a:rPr>
              <a:t>Hvem kan skyldner betale til med frigørende virkning, når fordringen er overdraget?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Betaler skyldner ikke med frigørende virkning, kan han risikere at skulle betale igen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 - svaret afhænger af, hvilket type kravet er.</a:t>
            </a:r>
          </a:p>
          <a:p>
            <a:pPr marL="495300" indent="-495300" algn="l" eaLnBrk="1" hangingPunct="1">
              <a:buFont typeface="Arial" charset="0"/>
              <a:buNone/>
            </a:pP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7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1.4 Skyldners indsigelser overfor erhverver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6479107" cy="3528392"/>
          </a:xfrm>
        </p:spPr>
        <p:txBody>
          <a:bodyPr>
            <a:normAutofit/>
          </a:bodyPr>
          <a:lstStyle/>
          <a:p>
            <a:pPr algn="l"/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b="1" dirty="0">
                <a:solidFill>
                  <a:schemeClr val="tx1"/>
                </a:solidFill>
              </a:rPr>
              <a:t>Hvad sker der med skyldners indsigelser, når kreditor har overdraget fordringen til erhverver? 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Skyldner kan gøre alle indsigelser gældende overfor kreditor – men ikke, når kreditor har overdraget kravet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 - svaret afhænger af, hvilken type kravet er.</a:t>
            </a:r>
            <a:br>
              <a:rPr lang="da-DK" sz="2000" dirty="0">
                <a:solidFill>
                  <a:schemeClr val="tx1"/>
                </a:solidFill>
              </a:rPr>
            </a:br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67599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3068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1.5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Konflikter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mellem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senere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erhververe</a:t>
            </a:r>
            <a:endParaRPr lang="en-GB" sz="32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(C-D)</a:t>
            </a:r>
            <a:endParaRPr lang="en-GB" sz="32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560840" cy="418547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Når en fordring overdrages flere gange kan der opstå konflikter mellem de forskellige erhververe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914400" lvl="1" indent="-457200"/>
            <a:r>
              <a:rPr lang="da-DK" sz="2000" dirty="0"/>
              <a:t>Kædeoverdragelse</a:t>
            </a:r>
          </a:p>
          <a:p>
            <a:pPr marL="1371600" lvl="2" indent="-457200"/>
            <a:r>
              <a:rPr lang="da-DK" dirty="0"/>
              <a:t>Fx hvis der er en indsigelse om svig i den tidligere overdragelse, så den sælger, man har købt fordringen af, ikke rigtigt ejede den </a:t>
            </a:r>
          </a:p>
          <a:p>
            <a:pPr marL="1371600" lvl="2" indent="-457200"/>
            <a:endParaRPr lang="da-DK" dirty="0"/>
          </a:p>
          <a:p>
            <a:pPr marL="914400" lvl="1" indent="-457200"/>
            <a:r>
              <a:rPr lang="da-DK" sz="2000" dirty="0"/>
              <a:t>Dobbeltoverdragelse</a:t>
            </a:r>
          </a:p>
          <a:p>
            <a:pPr marL="1371600" lvl="2" indent="-457200"/>
            <a:r>
              <a:rPr lang="da-DK" dirty="0"/>
              <a:t> Fx hvis den samme fordring er overdraget to gange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Løsningen afhænger af, hvilken type krav der er tale om</a:t>
            </a:r>
          </a:p>
        </p:txBody>
      </p:sp>
    </p:spTree>
    <p:extLst>
      <p:ext uri="{BB962C8B-B14F-4D97-AF65-F5344CB8AC3E}">
        <p14:creationId xmlns:p14="http://schemas.microsoft.com/office/powerpoint/2010/main" val="333013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13494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 Hvordan løses konflikterne med de forskellige fordringer</a:t>
            </a:r>
          </a:p>
          <a:p>
            <a:r>
              <a:rPr lang="da-DK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(Se oversigtsskema i afsnit 3)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15494" y="1916832"/>
            <a:ext cx="6400800" cy="175260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Løsningen af de forskellige konflikter løses forskelligt afhængigt af fordringens type, der skelnes mellem: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</a:rPr>
              <a:t>Simple fordringer/simple gældsbreve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</a:rPr>
              <a:t>Omsætningsgældsbreve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</a:rPr>
              <a:t>Simple pantebreve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</a:rPr>
              <a:t>Omsætningspantebreve</a:t>
            </a:r>
          </a:p>
          <a:p>
            <a:pPr marL="0" indent="0" algn="l">
              <a:buNone/>
            </a:pPr>
            <a:r>
              <a:rPr lang="da-DK" sz="2000" i="1" dirty="0">
                <a:solidFill>
                  <a:schemeClr val="tx1"/>
                </a:solidFill>
              </a:rPr>
              <a:t>Læs mere om de enkelte typer af fordringer i kapitel 13.</a:t>
            </a:r>
          </a:p>
        </p:txBody>
      </p:sp>
    </p:spTree>
    <p:extLst>
      <p:ext uri="{BB962C8B-B14F-4D97-AF65-F5344CB8AC3E}">
        <p14:creationId xmlns:p14="http://schemas.microsoft.com/office/powerpoint/2010/main" val="251941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Simple fordringer og simple gældsbreve</a:t>
            </a:r>
            <a:endParaRPr lang="da-DK" sz="1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840760" cy="3456384"/>
          </a:xfrm>
        </p:spPr>
        <p:txBody>
          <a:bodyPr>
            <a:normAutofit/>
          </a:bodyPr>
          <a:lstStyle/>
          <a:p>
            <a:pPr algn="l"/>
            <a:r>
              <a:rPr lang="da-DK" sz="2000" dirty="0">
                <a:solidFill>
                  <a:schemeClr val="tx1"/>
                </a:solidFill>
              </a:rPr>
              <a:t>Simple fordringer og simple gældsbreve behandles ens efter reglerne i gældsbrevsloven om simple gældsbreve</a:t>
            </a:r>
          </a:p>
          <a:p>
            <a:pPr marL="495300" indent="-495300"/>
            <a:r>
              <a:rPr lang="da-DK" sz="2000" dirty="0">
                <a:solidFill>
                  <a:schemeClr val="tx1"/>
                </a:solidFill>
              </a:rPr>
              <a:t>Overdragelse af fordringer kan ske til eje eller pant</a:t>
            </a:r>
          </a:p>
          <a:p>
            <a:pPr marL="914400" lvl="1" indent="-457200"/>
            <a:r>
              <a:rPr lang="da-DK" sz="2000" b="1" dirty="0"/>
              <a:t>Fakturabelåning</a:t>
            </a:r>
            <a:r>
              <a:rPr lang="da-DK" sz="2000" dirty="0"/>
              <a:t> er ofte overdragelse af enkelte (større) fordringer til en bank (Se figur 14.5)</a:t>
            </a:r>
          </a:p>
          <a:p>
            <a:pPr marL="914400" lvl="1" indent="-457200"/>
            <a:r>
              <a:rPr lang="da-DK" sz="2000" b="1" dirty="0"/>
              <a:t>Factoring</a:t>
            </a:r>
            <a:r>
              <a:rPr lang="da-DK" sz="2000" dirty="0"/>
              <a:t> er typisk overdragelse af alle virksomhedens krav til et finansieringsselskab (Se figur 14.6)</a:t>
            </a:r>
          </a:p>
          <a:p>
            <a:pPr marL="914400" lvl="1" indent="-457200"/>
            <a:endParaRPr lang="da-DK" sz="2000" dirty="0"/>
          </a:p>
          <a:p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32648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Props1.xml><?xml version="1.0" encoding="utf-8"?>
<ds:datastoreItem xmlns:ds="http://schemas.openxmlformats.org/officeDocument/2006/customXml" ds:itemID="{41D3FDB0-8B8B-49F0-9369-8D5AA19D5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F563D9-F58C-4D58-8899-2AADD57D45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50FB63-A716-4ED5-AB1C-20F7DD7498F6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16451</TotalTime>
  <Words>1626</Words>
  <Application>Microsoft Office PowerPoint</Application>
  <PresentationFormat>Skærmshow (4:3)</PresentationFormat>
  <Paragraphs>175</Paragraphs>
  <Slides>22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234</cp:revision>
  <cp:lastPrinted>2022-03-08T16:56:00Z</cp:lastPrinted>
  <dcterms:created xsi:type="dcterms:W3CDTF">2012-08-31T07:41:01Z</dcterms:created>
  <dcterms:modified xsi:type="dcterms:W3CDTF">2022-07-29T08:02:25Z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