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2"/>
  </p:handoutMasterIdLst>
  <p:sldIdLst>
    <p:sldId id="272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BB6"/>
    <a:srgbClr val="3F6A9D"/>
    <a:srgbClr val="C5C5C5"/>
    <a:srgbClr val="2F79B7"/>
    <a:srgbClr val="3A6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94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5C6E3-C2BB-42A5-AC6D-6583196A92DC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DECA5-B4A3-47F4-9812-391A78694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938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758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238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49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1855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5383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9567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8929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27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657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4286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478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49DF-9EE8-434D-BF90-82C2C07EC11D}" type="datetimeFigureOut">
              <a:rPr lang="da-DK" smtClean="0"/>
              <a:t>22-07-2014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990C-CA9A-40BC-8359-DD45CC4390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370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/>
                </a:solidFill>
                <a:cs typeface="Arial" charset="0"/>
              </a:rPr>
              <a:t>Kapitel 22</a:t>
            </a:r>
          </a:p>
          <a:p>
            <a:pPr algn="ctr"/>
            <a:r>
              <a:rPr lang="da-DK" sz="3600" b="1" dirty="0">
                <a:solidFill>
                  <a:schemeClr val="accent1"/>
                </a:solidFill>
                <a:cs typeface="Arial" charset="0"/>
              </a:rPr>
              <a:t>Familie- og arveret</a:t>
            </a:r>
            <a:endParaRPr lang="da-DK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3.2 Særeje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4843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To særejeformer, jf. RVL § 28, stk. 1</a:t>
            </a:r>
          </a:p>
          <a:p>
            <a:pPr lvl="1"/>
            <a:r>
              <a:rPr lang="da-DK" sz="2200" dirty="0" smtClean="0"/>
              <a:t>Skilsmissesæreje</a:t>
            </a:r>
          </a:p>
          <a:p>
            <a:pPr lvl="1"/>
            <a:r>
              <a:rPr lang="da-DK" sz="2200" dirty="0" smtClean="0"/>
              <a:t>Fuldstændigt særeje</a:t>
            </a:r>
          </a:p>
          <a:p>
            <a:r>
              <a:rPr lang="da-DK" dirty="0" smtClean="0"/>
              <a:t>Kan kombineres til kombinationssæreje</a:t>
            </a:r>
          </a:p>
          <a:p>
            <a:r>
              <a:rPr lang="da-DK" dirty="0" smtClean="0"/>
              <a:t>Særeje kan omfatte hele eller dele af formuen</a:t>
            </a:r>
          </a:p>
          <a:p>
            <a:r>
              <a:rPr lang="da-DK" dirty="0" smtClean="0"/>
              <a:t>Særeje stiftes ved:</a:t>
            </a:r>
          </a:p>
          <a:p>
            <a:pPr lvl="1"/>
            <a:r>
              <a:rPr lang="da-DK" sz="2200" dirty="0" smtClean="0"/>
              <a:t>Ægtepagt, jf. RVL § 28</a:t>
            </a:r>
          </a:p>
          <a:p>
            <a:pPr lvl="1"/>
            <a:r>
              <a:rPr lang="da-DK" sz="2200" dirty="0" smtClean="0"/>
              <a:t>Gave, jf. RVL § 28a</a:t>
            </a:r>
          </a:p>
          <a:p>
            <a:pPr lvl="1"/>
            <a:r>
              <a:rPr lang="da-DK" sz="2200" dirty="0" smtClean="0"/>
              <a:t>Testamente, jf. RVL § 28a</a:t>
            </a:r>
          </a:p>
          <a:p>
            <a:pPr lvl="1"/>
            <a:r>
              <a:rPr lang="da-DK" sz="2200" dirty="0" smtClean="0"/>
              <a:t>Begunstigelse i forsikring, jf. FAL § 103, stk. 2</a:t>
            </a:r>
          </a:p>
          <a:p>
            <a:pPr lvl="1"/>
            <a:r>
              <a:rPr lang="da-DK" sz="2200" dirty="0" smtClean="0"/>
              <a:t>Begunstigelse i pension, jf. POL § 3, </a:t>
            </a:r>
            <a:r>
              <a:rPr lang="da-DK" sz="2200" dirty="0" smtClean="0"/>
              <a:t>stk</a:t>
            </a:r>
            <a:r>
              <a:rPr lang="da-DK" sz="2200" dirty="0" smtClean="0"/>
              <a:t>. </a:t>
            </a:r>
            <a:r>
              <a:rPr lang="da-DK" sz="2200" dirty="0" smtClean="0"/>
              <a:t>2</a:t>
            </a:r>
          </a:p>
          <a:p>
            <a:endParaRPr lang="da-DK" sz="2200" dirty="0" smtClean="0"/>
          </a:p>
        </p:txBody>
      </p:sp>
    </p:spTree>
    <p:extLst>
      <p:ext uri="{BB962C8B-B14F-4D97-AF65-F5344CB8AC3E}">
        <p14:creationId xmlns:p14="http://schemas.microsoft.com/office/powerpoint/2010/main" val="27149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3.2 Særeje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49532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Surrogater og indtægter fra særeje er særeje, hvis ikke andet er bestemt</a:t>
            </a:r>
          </a:p>
          <a:p>
            <a:r>
              <a:rPr lang="da-DK" sz="2400" dirty="0" smtClean="0"/>
              <a:t>Særeje bestemt i ægtepagt kan ændres til fælleseje med ny ægtepagt</a:t>
            </a:r>
          </a:p>
          <a:p>
            <a:r>
              <a:rPr lang="da-DK" sz="2400" b="1" dirty="0" smtClean="0"/>
              <a:t>Skilsmissesæreje:</a:t>
            </a:r>
            <a:r>
              <a:rPr lang="da-DK" sz="2400" dirty="0" smtClean="0"/>
              <a:t> Skal ikke deles i tilfælde af separation eller skilsmisse men indgår i fællesejet i tilfælde af en ægtefælles død</a:t>
            </a:r>
          </a:p>
          <a:p>
            <a:r>
              <a:rPr lang="da-DK" sz="2400" b="1" dirty="0" smtClean="0"/>
              <a:t>Fuldstændigt særeje:</a:t>
            </a:r>
            <a:r>
              <a:rPr lang="da-DK" sz="2400" dirty="0" smtClean="0"/>
              <a:t> Skal ikke deles hverken i tilfælde af separation, skilsmisse eller død</a:t>
            </a:r>
          </a:p>
          <a:p>
            <a:r>
              <a:rPr lang="da-DK" sz="2400" b="1" dirty="0" smtClean="0"/>
              <a:t>Kombinationssæreje fx:</a:t>
            </a:r>
          </a:p>
          <a:p>
            <a:pPr lvl="1"/>
            <a:r>
              <a:rPr lang="da-DK" sz="2200" dirty="0" smtClean="0"/>
              <a:t>Skilsmissesæreje i tilfælde af separation/skilsmisse eller for førstafdøde ægtefælle</a:t>
            </a:r>
          </a:p>
          <a:p>
            <a:pPr lvl="1"/>
            <a:r>
              <a:rPr lang="da-DK" sz="2200" dirty="0" smtClean="0"/>
              <a:t>Fuldstændigt særeje for længstlevende ægtefælle</a:t>
            </a:r>
          </a:p>
          <a:p>
            <a:endParaRPr lang="da-DK" sz="2200" dirty="0" smtClean="0"/>
          </a:p>
        </p:txBody>
      </p:sp>
    </p:spTree>
    <p:extLst>
      <p:ext uri="{BB962C8B-B14F-4D97-AF65-F5344CB8AC3E}">
        <p14:creationId xmlns:p14="http://schemas.microsoft.com/office/powerpoint/2010/main" val="27663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 Bodeling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Ægtefællernes andel af fællesejet kaldes </a:t>
            </a:r>
            <a:r>
              <a:rPr lang="da-DK" dirty="0" err="1" smtClean="0"/>
              <a:t>bodel</a:t>
            </a:r>
            <a:endParaRPr lang="da-DK" dirty="0" smtClean="0"/>
          </a:p>
          <a:p>
            <a:r>
              <a:rPr lang="da-DK" dirty="0" smtClean="0"/>
              <a:t>Hvis </a:t>
            </a:r>
            <a:r>
              <a:rPr lang="da-DK" dirty="0" err="1" smtClean="0"/>
              <a:t>bodelen</a:t>
            </a:r>
            <a:r>
              <a:rPr lang="da-DK" dirty="0" smtClean="0"/>
              <a:t> er positiv, skal den deles lige i tilfælde af separation, skilsmisse, død eller bosondring</a:t>
            </a:r>
          </a:p>
          <a:p>
            <a:r>
              <a:rPr lang="da-DK" dirty="0" smtClean="0"/>
              <a:t>I tilfælde af separation/skilsmisse, er skæringstidspunktet dagen efter, der er indgivet begæring om separation/skilsmisse</a:t>
            </a:r>
          </a:p>
          <a:p>
            <a:r>
              <a:rPr lang="da-DK" dirty="0" smtClean="0"/>
              <a:t>Ægtefællerne kan aftale en skæv deling af fællesboet</a:t>
            </a:r>
          </a:p>
          <a:p>
            <a:r>
              <a:rPr lang="da-DK" b="1" dirty="0" smtClean="0"/>
              <a:t>HR: </a:t>
            </a:r>
            <a:r>
              <a:rPr lang="da-DK" dirty="0" smtClean="0"/>
              <a:t>Alle aktiver indgår i fællesboet </a:t>
            </a:r>
            <a:r>
              <a:rPr lang="da-DK" sz="1800" dirty="0" smtClean="0"/>
              <a:t>(Se fig. 22.1)</a:t>
            </a:r>
            <a:endParaRPr lang="da-DK" dirty="0" smtClean="0"/>
          </a:p>
          <a:p>
            <a:pPr lvl="1"/>
            <a:r>
              <a:rPr lang="da-DK" b="1" dirty="0" smtClean="0"/>
              <a:t>U1: </a:t>
            </a:r>
            <a:r>
              <a:rPr lang="da-DK" dirty="0" smtClean="0"/>
              <a:t>Særejeaktiver</a:t>
            </a:r>
          </a:p>
          <a:p>
            <a:pPr lvl="1"/>
            <a:r>
              <a:rPr lang="da-DK" b="1" dirty="0" smtClean="0"/>
              <a:t>U2:</a:t>
            </a:r>
            <a:r>
              <a:rPr lang="da-DK" dirty="0" smtClean="0"/>
              <a:t> Personlige rettigheder</a:t>
            </a:r>
          </a:p>
          <a:p>
            <a:pPr lvl="1"/>
            <a:r>
              <a:rPr lang="da-DK" b="1" dirty="0" smtClean="0"/>
              <a:t>U3: </a:t>
            </a:r>
            <a:r>
              <a:rPr lang="da-DK" dirty="0" smtClean="0"/>
              <a:t>Pensionsordninger</a:t>
            </a:r>
            <a:endParaRPr lang="da-DK" b="1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2733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4.2 Ingen deling af særeje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Fuldstændigt særeje deles ikke </a:t>
            </a:r>
          </a:p>
          <a:p>
            <a:r>
              <a:rPr lang="da-DK" smtClean="0"/>
              <a:t>Skilsmissesæreje deles i tilfælde af død men ikke i tilfælde af skilsmisse </a:t>
            </a:r>
            <a:r>
              <a:rPr lang="da-DK" sz="1800" smtClean="0"/>
              <a:t>(Se fig. 22.3 og 22.4)</a:t>
            </a:r>
            <a:endParaRPr lang="da-DK" smtClean="0"/>
          </a:p>
          <a:p>
            <a:r>
              <a:rPr lang="da-DK" smtClean="0"/>
              <a:t>Kombineres de to særejeformer kan ægtefællerne fx sørge for at længstlevende ægtefælle bliver stillet bedst muligt </a:t>
            </a:r>
            <a:r>
              <a:rPr lang="da-DK" sz="1800" smtClean="0"/>
              <a:t>(Se fig. 22.5 og 22.6)</a:t>
            </a:r>
            <a:endParaRPr lang="da-DK" smtClean="0"/>
          </a:p>
          <a:p>
            <a:r>
              <a:rPr lang="da-DK" smtClean="0"/>
              <a:t>Bliver en ægtefælle stillet urimeligt ringe på grund af den anden ægtefælles særeje, kan ægtefællen få ret til et beløb af den formuende ægtefælle</a:t>
            </a:r>
          </a:p>
          <a:p>
            <a:endParaRPr lang="da-DK" smtClean="0"/>
          </a:p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369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4.3 Personlige rettigheder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Uoverdragelige rettigheder skal ikke deles</a:t>
            </a:r>
          </a:p>
          <a:p>
            <a:r>
              <a:rPr lang="da-DK" smtClean="0"/>
              <a:t>Kan fx være:</a:t>
            </a:r>
          </a:p>
          <a:p>
            <a:pPr lvl="1"/>
            <a:r>
              <a:rPr lang="da-DK" smtClean="0"/>
              <a:t>Rettighederne til en bog, der ikke er udgivet</a:t>
            </a:r>
          </a:p>
          <a:p>
            <a:pPr lvl="1"/>
            <a:r>
              <a:rPr lang="da-DK" smtClean="0"/>
              <a:t>Erstatning for personskade</a:t>
            </a:r>
          </a:p>
          <a:p>
            <a:pPr lvl="1"/>
            <a:r>
              <a:rPr lang="da-DK" smtClean="0"/>
              <a:t>Aktiver til personligt brug (hvis de ikke repræsenterer en stor værdi i forhold til ægtefællernes formue i øvrigt)</a:t>
            </a:r>
          </a:p>
          <a:p>
            <a:pPr lvl="2"/>
            <a:r>
              <a:rPr lang="da-DK" smtClean="0"/>
              <a:t>Rullestol</a:t>
            </a:r>
          </a:p>
          <a:p>
            <a:pPr lvl="2"/>
            <a:r>
              <a:rPr lang="da-DK" smtClean="0"/>
              <a:t>Bøger til uddannelse</a:t>
            </a:r>
          </a:p>
          <a:p>
            <a:pPr lvl="2"/>
            <a:r>
              <a:rPr lang="da-DK" smtClean="0"/>
              <a:t>Smykker</a:t>
            </a:r>
          </a:p>
          <a:p>
            <a:r>
              <a:rPr lang="da-DK" smtClean="0"/>
              <a:t>Husk børns ejendele ikke indgår i ægtefællernes bodeling</a:t>
            </a:r>
          </a:p>
          <a:p>
            <a:pPr>
              <a:buFont typeface="Arial" charset="0"/>
              <a:buNone/>
            </a:pPr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9849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4.4 Pensioner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Skal boet deles i tilfælde af død, kan længstlevende ægtefælle udtage sine pensioner forlods, jf. RVL § 16a</a:t>
            </a:r>
          </a:p>
          <a:p>
            <a:r>
              <a:rPr lang="da-DK" dirty="0" smtClean="0"/>
              <a:t>Deling i tilfælde af separation/skilsmisse:</a:t>
            </a:r>
          </a:p>
          <a:p>
            <a:pPr lvl="1"/>
            <a:r>
              <a:rPr lang="da-DK" b="1" dirty="0" smtClean="0"/>
              <a:t>HR: </a:t>
            </a:r>
            <a:r>
              <a:rPr lang="da-DK" dirty="0" smtClean="0"/>
              <a:t>Ægtefæller kan forlods udtage rimelige pensionsordninger, jf. RVL § 16b</a:t>
            </a:r>
          </a:p>
          <a:p>
            <a:pPr lvl="2"/>
            <a:r>
              <a:rPr lang="da-DK" dirty="0" smtClean="0"/>
              <a:t>Alle sædvanlige arbejdsmarkedspensioner er rimelige</a:t>
            </a:r>
          </a:p>
          <a:p>
            <a:pPr lvl="2"/>
            <a:r>
              <a:rPr lang="da-DK" dirty="0" smtClean="0"/>
              <a:t>Pensioner, som svarer til sædvanlig arbejdsmarkedspension er rimelig</a:t>
            </a:r>
          </a:p>
          <a:p>
            <a:pPr lvl="2"/>
            <a:r>
              <a:rPr lang="da-DK" dirty="0" smtClean="0"/>
              <a:t>”Rimelig” vurderes i forhold til økonomien på indbetalingstidspunktet, og tidspunkt for indbetaling i forhold til bodelingen</a:t>
            </a:r>
          </a:p>
          <a:p>
            <a:pPr lvl="2"/>
            <a:endParaRPr lang="da-DK" b="1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8886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4.4 Pensioner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783061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Pensioner kan udtages forlods af ægtefællerne, hvis ægteskabet har været af kortere varighed, jf. RVL § 16c</a:t>
            </a:r>
          </a:p>
          <a:p>
            <a:r>
              <a:rPr lang="da-DK" smtClean="0"/>
              <a:t>Udtages pensionerne af ægtefællen, skal der evt. betales </a:t>
            </a:r>
            <a:r>
              <a:rPr lang="da-DK" b="1" smtClean="0"/>
              <a:t>fællesskabskompensation</a:t>
            </a:r>
            <a:r>
              <a:rPr lang="da-DK" smtClean="0"/>
              <a:t>, til den ægtefælle der fx har været  på børneorlov og derfor har en mindre pension</a:t>
            </a:r>
          </a:p>
          <a:p>
            <a:r>
              <a:rPr lang="da-DK" smtClean="0"/>
              <a:t>Er der stor forskel på pensionerne, kan den ene ægtefælle bliver pålagt at betale </a:t>
            </a:r>
            <a:r>
              <a:rPr lang="da-DK" b="1" smtClean="0"/>
              <a:t>rimelighedskompensation</a:t>
            </a:r>
            <a:r>
              <a:rPr lang="da-DK" smtClean="0"/>
              <a:t>, men kun hvis ægteskabet har varet i mere end 15 år</a:t>
            </a:r>
          </a:p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9879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 Bodeling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 smtClean="0"/>
              <a:t>HR: </a:t>
            </a:r>
            <a:r>
              <a:rPr lang="da-DK" dirty="0" smtClean="0"/>
              <a:t>Fællesboet skal deles lige (hvis formuen er positiv)</a:t>
            </a:r>
            <a:endParaRPr lang="da-DK" b="1" dirty="0" smtClean="0"/>
          </a:p>
          <a:p>
            <a:r>
              <a:rPr lang="da-DK" b="1" dirty="0" smtClean="0"/>
              <a:t>U1:</a:t>
            </a:r>
            <a:r>
              <a:rPr lang="da-DK" dirty="0" smtClean="0"/>
              <a:t> Skifteretten kan fastsætte skævdeling, hvis den ene ægtefælle efter skilsmissen ikke kan opretholde hjemmet, jf. ÆSL § 62</a:t>
            </a:r>
          </a:p>
          <a:p>
            <a:r>
              <a:rPr lang="da-DK" b="1" dirty="0" smtClean="0"/>
              <a:t>U2:</a:t>
            </a:r>
            <a:r>
              <a:rPr lang="da-DK" dirty="0" smtClean="0"/>
              <a:t> Har ægteskabet været kortvarigt, kan deles ved at hver ægtefælle udtager, hvad de har indbragt i ægteskabet, jf. ÆSL § 61</a:t>
            </a:r>
          </a:p>
          <a:p>
            <a:r>
              <a:rPr lang="da-DK" dirty="0" smtClean="0"/>
              <a:t>I særlige tilfælde kan en ægtefælle have et </a:t>
            </a:r>
            <a:r>
              <a:rPr lang="da-DK" b="1" dirty="0" smtClean="0"/>
              <a:t>vederlagskrav</a:t>
            </a:r>
            <a:r>
              <a:rPr lang="da-DK" dirty="0" smtClean="0"/>
              <a:t>, fx ved misbrug af fællesejet, jf. RVL § 23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195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5. Arven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5573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Legal arv = arv efter loven, hvis arvelader ikke har oprettet testamente</a:t>
            </a:r>
          </a:p>
          <a:p>
            <a:r>
              <a:rPr lang="da-DK" dirty="0" smtClean="0"/>
              <a:t>Arven fordeles til arveklasse 1, 2 eller 3</a:t>
            </a:r>
            <a:br>
              <a:rPr lang="da-DK" dirty="0" smtClean="0"/>
            </a:br>
            <a:r>
              <a:rPr lang="da-DK" dirty="0" smtClean="0"/>
              <a:t>Er der ingen arvinger i arveklasse 1 går man videre til arveklasse 2, og er der ingen arvinger i arveklasse 2, arver arveklasse 3.</a:t>
            </a:r>
          </a:p>
          <a:p>
            <a:r>
              <a:rPr lang="da-DK" dirty="0" smtClean="0"/>
              <a:t>Ægtefælle har også legal arveret</a:t>
            </a:r>
          </a:p>
          <a:p>
            <a:r>
              <a:rPr lang="da-DK" dirty="0" smtClean="0"/>
              <a:t>Arvelader kan selv få indflydelse på fordeling af arven ved at oprette testamente</a:t>
            </a:r>
          </a:p>
          <a:p>
            <a:r>
              <a:rPr lang="da-DK" dirty="0" smtClean="0"/>
              <a:t>Er der ingen arvinger efter arvelov eller testamente tilfalder arven statskassen, jf. AL § 94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2271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Arveklasse 1 er livsarvinger, som er børn, børnebørn, oldebørn osv., jf. AL § 1 </a:t>
            </a:r>
            <a:r>
              <a:rPr lang="da-DK" sz="1800" dirty="0" smtClean="0"/>
              <a:t>(Se fig. 22.7)</a:t>
            </a:r>
            <a:endParaRPr lang="da-DK" dirty="0" smtClean="0"/>
          </a:p>
          <a:p>
            <a:r>
              <a:rPr lang="da-DK" dirty="0" smtClean="0"/>
              <a:t>Børnene arver lige</a:t>
            </a:r>
          </a:p>
          <a:p>
            <a:r>
              <a:rPr lang="da-DK" dirty="0" smtClean="0"/>
              <a:t>Er et af børnene døde, træder dette barns livsarvinger i stedet og arver lige</a:t>
            </a:r>
          </a:p>
          <a:p>
            <a:r>
              <a:rPr lang="da-DK" dirty="0" smtClean="0"/>
              <a:t>¼ af arven er tvangsarv, jf. AL § 5 </a:t>
            </a:r>
            <a:r>
              <a:rPr lang="da-DK" sz="1800" dirty="0" smtClean="0"/>
              <a:t>(Se fig. 22.8)</a:t>
            </a:r>
            <a:endParaRPr lang="da-DK" dirty="0" smtClean="0"/>
          </a:p>
          <a:p>
            <a:r>
              <a:rPr lang="da-DK" dirty="0" smtClean="0"/>
              <a:t>Børns arv kan begrænses til 1 mio. kr., jf. AL § 5, stk. 2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smtClean="0"/>
              <a:t>1.170.000 </a:t>
            </a:r>
            <a:r>
              <a:rPr lang="da-DK" dirty="0" smtClean="0"/>
              <a:t>kr. i </a:t>
            </a:r>
            <a:r>
              <a:rPr lang="da-DK" dirty="0" smtClean="0"/>
              <a:t>2014)</a:t>
            </a:r>
            <a:endParaRPr lang="da-DK" sz="1800" dirty="0" smtClean="0"/>
          </a:p>
          <a:p>
            <a:pPr>
              <a:buFont typeface="Arial" charset="0"/>
              <a:buNone/>
            </a:pPr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789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Familie- og arveret kapitel 22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6" name="Pladsholder til indhold 5"/>
          <p:cNvSpPr txBox="1">
            <a:spLocks/>
          </p:cNvSpPr>
          <p:nvPr/>
        </p:nvSpPr>
        <p:spPr>
          <a:xfrm>
            <a:off x="755576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da-DK" sz="2800" b="1" dirty="0" smtClean="0"/>
              <a:t>I kapitel 22 gennemgås</a:t>
            </a:r>
            <a:r>
              <a:rPr lang="da-DK" sz="2800" dirty="0" smtClean="0"/>
              <a:t>:</a:t>
            </a:r>
          </a:p>
          <a:p>
            <a:r>
              <a:rPr lang="da-DK" sz="2800" dirty="0" smtClean="0"/>
              <a:t>Ægtefællernes rådighed under ægteskabet</a:t>
            </a:r>
          </a:p>
          <a:p>
            <a:r>
              <a:rPr lang="da-DK" sz="2800" dirty="0" smtClean="0"/>
              <a:t>Formueordninger i ægteskabet</a:t>
            </a:r>
          </a:p>
          <a:p>
            <a:r>
              <a:rPr lang="da-DK" sz="2800" dirty="0" smtClean="0"/>
              <a:t>Bodeling</a:t>
            </a:r>
          </a:p>
          <a:p>
            <a:r>
              <a:rPr lang="da-DK" sz="2800" dirty="0" smtClean="0"/>
              <a:t>Arveklasser</a:t>
            </a:r>
          </a:p>
          <a:p>
            <a:r>
              <a:rPr lang="da-DK" sz="2800" dirty="0" smtClean="0"/>
              <a:t>Ægtefællers arveret</a:t>
            </a:r>
          </a:p>
          <a:p>
            <a:r>
              <a:rPr lang="da-DK" sz="2800" dirty="0" smtClean="0"/>
              <a:t>Testamente</a:t>
            </a:r>
          </a:p>
        </p:txBody>
      </p:sp>
    </p:spTree>
    <p:extLst>
      <p:ext uri="{BB962C8B-B14F-4D97-AF65-F5344CB8AC3E}">
        <p14:creationId xmlns:p14="http://schemas.microsoft.com/office/powerpoint/2010/main" val="21910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Arveklasse 2 er arveladers forældre, jf. AL § 2 </a:t>
            </a:r>
            <a:r>
              <a:rPr lang="da-DK" sz="1800" dirty="0" smtClean="0"/>
              <a:t>(Se fig. 22.9)</a:t>
            </a:r>
            <a:endParaRPr lang="da-DK" dirty="0" smtClean="0"/>
          </a:p>
          <a:p>
            <a:r>
              <a:rPr lang="da-DK" dirty="0" smtClean="0"/>
              <a:t>Forældrene arver lige</a:t>
            </a:r>
          </a:p>
          <a:p>
            <a:r>
              <a:rPr lang="da-DK" dirty="0" smtClean="0"/>
              <a:t>Er en af forældrene død, træder dennes børn (arveladers søskende) i stedet og arver lige</a:t>
            </a:r>
          </a:p>
          <a:p>
            <a:r>
              <a:rPr lang="da-DK" dirty="0" smtClean="0"/>
              <a:t>Der bliver på denne måde forskel på hel- og halvsøskende</a:t>
            </a:r>
          </a:p>
          <a:p>
            <a:r>
              <a:rPr lang="da-DK" dirty="0" smtClean="0"/>
              <a:t>Arveklasse 2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759637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Arveklasse 3 er arveladers bedsteforældre, jf. AL § 3 </a:t>
            </a:r>
            <a:r>
              <a:rPr lang="da-DK" sz="1800" smtClean="0"/>
              <a:t>(Se fig. 22.10)</a:t>
            </a:r>
            <a:endParaRPr lang="da-DK" smtClean="0"/>
          </a:p>
          <a:p>
            <a:r>
              <a:rPr lang="da-DK" smtClean="0"/>
              <a:t>Arven fordeles med halvdelen til moderens forældre og halvdelen til faderens forældre</a:t>
            </a:r>
          </a:p>
          <a:p>
            <a:r>
              <a:rPr lang="da-DK" smtClean="0"/>
              <a:t>Er en af bedsteforældrene døde, træder dennes børn (arveladers faster, moster osv.) i stedet og arver lige</a:t>
            </a:r>
          </a:p>
          <a:p>
            <a:r>
              <a:rPr lang="da-DK" smtClean="0"/>
              <a:t>Bedsteforældre børnebørn (fætre og kusiner) arver ikke</a:t>
            </a:r>
          </a:p>
          <a:p>
            <a:r>
              <a:rPr lang="da-DK" smtClean="0"/>
              <a:t>Arveklasse 3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1052320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5.2 Ægtefællers arveret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4128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 smtClean="0"/>
              <a:t>Ægtefællen arver ½, hvis arvelader har børn, jf. AL § 9, stk. 1, ellers det hele jf. § 9, stk. 2 </a:t>
            </a:r>
          </a:p>
          <a:p>
            <a:r>
              <a:rPr lang="da-DK" sz="2600" dirty="0" smtClean="0"/>
              <a:t>¼ af arven er tvangsarv jf. § 10 </a:t>
            </a:r>
            <a:r>
              <a:rPr lang="da-DK" sz="1900" dirty="0" smtClean="0"/>
              <a:t>(Se fig. 22.12)</a:t>
            </a:r>
          </a:p>
          <a:p>
            <a:r>
              <a:rPr lang="da-DK" sz="2600" dirty="0" smtClean="0"/>
              <a:t>Mulighed for at sidde i uskiftet bo</a:t>
            </a:r>
          </a:p>
          <a:p>
            <a:r>
              <a:rPr lang="da-DK" sz="2600" dirty="0" smtClean="0"/>
              <a:t>Suppleringsarv § 11, stk. 2 op til </a:t>
            </a:r>
            <a:r>
              <a:rPr lang="da-DK" sz="2600" dirty="0" smtClean="0"/>
              <a:t>710.000 </a:t>
            </a:r>
            <a:r>
              <a:rPr lang="da-DK" sz="2600" dirty="0" smtClean="0"/>
              <a:t>kr. </a:t>
            </a:r>
            <a:r>
              <a:rPr lang="da-DK" sz="2600" smtClean="0"/>
              <a:t>(</a:t>
            </a:r>
            <a:r>
              <a:rPr lang="da-DK" sz="2600" smtClean="0"/>
              <a:t>2014) </a:t>
            </a:r>
            <a:r>
              <a:rPr lang="da-DK" sz="2600" dirty="0" smtClean="0"/>
              <a:t>– inklusive:</a:t>
            </a:r>
          </a:p>
          <a:p>
            <a:pPr lvl="1"/>
            <a:r>
              <a:rPr lang="da-DK" sz="2200" dirty="0" err="1" smtClean="0"/>
              <a:t>Boslod</a:t>
            </a:r>
            <a:r>
              <a:rPr lang="da-DK" sz="2200" dirty="0" smtClean="0"/>
              <a:t> og særeje for længstlevende ægtefælle</a:t>
            </a:r>
          </a:p>
          <a:p>
            <a:pPr lvl="1"/>
            <a:r>
              <a:rPr lang="da-DK" sz="2200" dirty="0" smtClean="0"/>
              <a:t>Arvelod for længstlevende ægtefælle</a:t>
            </a:r>
          </a:p>
          <a:p>
            <a:pPr lvl="1"/>
            <a:r>
              <a:rPr lang="da-DK" sz="2200" dirty="0" smtClean="0"/>
              <a:t>Forsørgertabserstatning, livsforsikring, pension efter førstafdøde ægtefælle</a:t>
            </a:r>
          </a:p>
          <a:p>
            <a:pPr lvl="1"/>
            <a:r>
              <a:rPr lang="da-DK" sz="2200" dirty="0" smtClean="0"/>
              <a:t>Ægtefællepension og ægtefælleydelse</a:t>
            </a:r>
          </a:p>
          <a:p>
            <a:pPr lvl="1"/>
            <a:r>
              <a:rPr lang="da-DK" sz="2200" dirty="0" smtClean="0"/>
              <a:t>Ved længstlevende ægtefælles død, skal arven (som udgangspunkt) fordeles mellem begge ægtefællers arvinger, jf. AL § 16, stk. 2 </a:t>
            </a:r>
            <a:r>
              <a:rPr lang="da-DK" sz="1700" dirty="0" smtClean="0"/>
              <a:t>(Se fig. 22.13)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948488" y="1772815"/>
            <a:ext cx="2004887" cy="1224137"/>
          </a:xfrm>
          <a:prstGeom prst="cloudCallout">
            <a:avLst>
              <a:gd name="adj1" fmla="val -119486"/>
              <a:gd name="adj2" fmla="val 20648"/>
            </a:avLst>
          </a:prstGeom>
          <a:solidFill>
            <a:srgbClr val="4A7B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2053874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5.3 Uskiftet bo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Vælger ægtefællen at sidde i uskiftet bo, får ægtefællen rådighed over alle aktiver og overtager afdødes gældsforpligtelser, jf. AL §§ 24 og 25</a:t>
            </a:r>
          </a:p>
          <a:p>
            <a:r>
              <a:rPr lang="da-DK" dirty="0" smtClean="0"/>
              <a:t>Kan kun sidde i uskiftet bo med fælleseje – særejet skal skiftes, jf. AL § 17</a:t>
            </a:r>
          </a:p>
          <a:p>
            <a:r>
              <a:rPr lang="da-DK" dirty="0" smtClean="0"/>
              <a:t>Særbørn skal give samtykke til uskiftet bo, jf. AL § 18 </a:t>
            </a:r>
          </a:p>
          <a:p>
            <a:r>
              <a:rPr lang="da-DK" dirty="0" smtClean="0"/>
              <a:t>Hvis længstlevende misbruger det uskiftede bos midler, kan børnene kræve skifte, jf. AL § 29</a:t>
            </a:r>
          </a:p>
          <a:p>
            <a:r>
              <a:rPr lang="da-DK" dirty="0" smtClean="0"/>
              <a:t>Når længstlevende dør, skal arven fordeles til begge ægtefællers livsarvinger, men der regnes ikke arv til ægtefællen, jf. AL § 28</a:t>
            </a:r>
          </a:p>
        </p:txBody>
      </p:sp>
    </p:spTree>
    <p:extLst>
      <p:ext uri="{BB962C8B-B14F-4D97-AF65-F5344CB8AC3E}">
        <p14:creationId xmlns:p14="http://schemas.microsoft.com/office/powerpoint/2010/main" val="3474411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66689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55576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Testamenter giver arvelader mulighed for at få indflydelse på, hvem der skal arve, og hvad de skal arve</a:t>
            </a:r>
          </a:p>
          <a:p>
            <a:r>
              <a:rPr lang="da-DK" smtClean="0"/>
              <a:t>Testationskompetence:</a:t>
            </a:r>
          </a:p>
          <a:p>
            <a:pPr lvl="1"/>
            <a:r>
              <a:rPr lang="da-DK" b="1" smtClean="0"/>
              <a:t>HR: </a:t>
            </a:r>
            <a:r>
              <a:rPr lang="da-DK" smtClean="0"/>
              <a:t>Arvelader kan ved testamente råde over hele sin formue</a:t>
            </a:r>
          </a:p>
          <a:p>
            <a:pPr lvl="1"/>
            <a:r>
              <a:rPr lang="da-DK" b="1" smtClean="0"/>
              <a:t>U: </a:t>
            </a:r>
            <a:r>
              <a:rPr lang="da-DK" smtClean="0"/>
              <a:t>Hvis arvelader er gift og/eller har børn, er testationskompetencen begrænset af tvangsarven, jf. AL § 50</a:t>
            </a:r>
          </a:p>
          <a:p>
            <a:r>
              <a:rPr lang="da-DK" smtClean="0"/>
              <a:t>Tvangsarven er som udgangspunkt ¼ af arveladers formue</a:t>
            </a:r>
          </a:p>
          <a:p>
            <a:r>
              <a:rPr lang="da-DK" smtClean="0"/>
              <a:t>Suppleringsarv er også tvangsarv</a:t>
            </a:r>
          </a:p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590743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457200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Gyldigt testamente kræver:</a:t>
            </a:r>
          </a:p>
          <a:p>
            <a:pPr lvl="1"/>
            <a:r>
              <a:rPr lang="da-DK" smtClean="0"/>
              <a:t>At testator er fyldt 18 år (15 år for midler den umyndige selv kan råde over)</a:t>
            </a:r>
          </a:p>
          <a:p>
            <a:pPr lvl="1"/>
            <a:r>
              <a:rPr lang="da-DK" smtClean="0"/>
              <a:t>At testator kan handle fornuftsmæssigt</a:t>
            </a:r>
          </a:p>
          <a:p>
            <a:pPr lvl="1"/>
            <a:r>
              <a:rPr lang="da-DK" smtClean="0"/>
              <a:t>At testamentet opfylder kravene til:</a:t>
            </a:r>
          </a:p>
          <a:p>
            <a:pPr lvl="2"/>
            <a:r>
              <a:rPr lang="da-DK" smtClean="0"/>
              <a:t>Notartestamente</a:t>
            </a:r>
          </a:p>
          <a:p>
            <a:pPr lvl="2"/>
            <a:r>
              <a:rPr lang="da-DK" smtClean="0"/>
              <a:t>Vidnetestamente</a:t>
            </a:r>
          </a:p>
          <a:p>
            <a:pPr lvl="2"/>
            <a:r>
              <a:rPr lang="da-DK" smtClean="0"/>
              <a:t>Nødtestamente</a:t>
            </a:r>
          </a:p>
          <a:p>
            <a:pPr lvl="1"/>
            <a:endParaRPr lang="da-DK" smtClean="0"/>
          </a:p>
          <a:p>
            <a:endParaRPr lang="da-DK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003800" y="4149725"/>
            <a:ext cx="2736850" cy="1584325"/>
          </a:xfrm>
          <a:prstGeom prst="cloudCallout">
            <a:avLst>
              <a:gd name="adj1" fmla="val -77958"/>
              <a:gd name="adj2" fmla="val -32866"/>
            </a:avLst>
          </a:prstGeom>
          <a:solidFill>
            <a:srgbClr val="4A7B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>
              <a:solidFill>
                <a:schemeClr val="bg1"/>
              </a:solidFill>
            </a:endParaRPr>
          </a:p>
          <a:p>
            <a:pPr algn="ctr"/>
            <a:r>
              <a:rPr lang="da-DK" b="1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2920110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2684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200" b="1" dirty="0" smtClean="0"/>
              <a:t>Notartestamente:</a:t>
            </a:r>
          </a:p>
          <a:p>
            <a:pPr lvl="1"/>
            <a:r>
              <a:rPr lang="da-DK" sz="2200" dirty="0" smtClean="0"/>
              <a:t>Notaren (i Byretten) påtegner testamentet og kontrollerer testators identitet, fornuft, mv.</a:t>
            </a:r>
          </a:p>
          <a:p>
            <a:pPr lvl="1"/>
            <a:r>
              <a:rPr lang="da-DK" sz="2200" dirty="0" smtClean="0"/>
              <a:t>Registrerer testamentet i Centralregistret for testamenter</a:t>
            </a:r>
          </a:p>
          <a:p>
            <a:pPr lvl="1"/>
            <a:r>
              <a:rPr lang="da-DK" sz="2200" dirty="0" smtClean="0"/>
              <a:t>Notartestamentet er svært at anfægte</a:t>
            </a:r>
          </a:p>
          <a:p>
            <a:r>
              <a:rPr lang="da-DK" sz="2200" b="1" dirty="0" smtClean="0"/>
              <a:t>Vidnetestamente:</a:t>
            </a:r>
          </a:p>
          <a:p>
            <a:pPr lvl="1"/>
            <a:r>
              <a:rPr lang="da-DK" sz="2200" dirty="0" smtClean="0"/>
              <a:t>To vitterlighedsvidner, som ikke selv må være begunstiget i testamentet</a:t>
            </a:r>
          </a:p>
          <a:p>
            <a:pPr lvl="1"/>
            <a:r>
              <a:rPr lang="da-DK" sz="2200" dirty="0" smtClean="0"/>
              <a:t>Vidnerne kontrollerer testators underskrift, fornuft mv.</a:t>
            </a:r>
          </a:p>
          <a:p>
            <a:r>
              <a:rPr lang="da-DK" sz="2200" b="1" dirty="0" smtClean="0"/>
              <a:t>Nødtestamente:</a:t>
            </a:r>
          </a:p>
          <a:p>
            <a:pPr lvl="1"/>
            <a:r>
              <a:rPr lang="da-DK" sz="2200" dirty="0" smtClean="0"/>
              <a:t>Kræver en nødsituation</a:t>
            </a:r>
          </a:p>
          <a:p>
            <a:pPr lvl="1"/>
            <a:r>
              <a:rPr lang="da-DK" sz="2200" dirty="0" smtClean="0"/>
              <a:t>Ingen formkrav</a:t>
            </a:r>
          </a:p>
          <a:p>
            <a:pPr lvl="1"/>
            <a:r>
              <a:rPr lang="da-DK" sz="2200" dirty="0" smtClean="0"/>
              <a:t>Bortfalder efter tre måneder</a:t>
            </a:r>
          </a:p>
        </p:txBody>
      </p:sp>
    </p:spTree>
    <p:extLst>
      <p:ext uri="{BB962C8B-B14F-4D97-AF65-F5344CB8AC3E}">
        <p14:creationId xmlns:p14="http://schemas.microsoft.com/office/powerpoint/2010/main" val="3536781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 smtClean="0"/>
              <a:t>Udvidet samlevertestamente:</a:t>
            </a:r>
          </a:p>
          <a:p>
            <a:pPr lvl="1"/>
            <a:r>
              <a:rPr lang="da-DK" dirty="0" smtClean="0"/>
              <a:t>Samlevende har ingen legal arveret, kræver oprettelse af testamente</a:t>
            </a:r>
          </a:p>
          <a:p>
            <a:pPr lvl="1"/>
            <a:r>
              <a:rPr lang="da-DK" dirty="0" smtClean="0"/>
              <a:t>Samleverne kan arve hinanden – maksimalt 7/8 af formuen i konkurrence med børn (se fig. 12.15)</a:t>
            </a:r>
          </a:p>
          <a:p>
            <a:pPr lvl="1"/>
            <a:r>
              <a:rPr lang="da-DK" dirty="0" smtClean="0"/>
              <a:t>Samleveren kan udtage suppleringsarv</a:t>
            </a:r>
          </a:p>
          <a:p>
            <a:pPr lvl="1"/>
            <a:r>
              <a:rPr lang="da-DK" dirty="0" smtClean="0"/>
              <a:t>Der kan udloddes svogerskabsarv efter længstlevende samlever</a:t>
            </a:r>
          </a:p>
          <a:p>
            <a:pPr lvl="1"/>
            <a:r>
              <a:rPr lang="da-DK" dirty="0" smtClean="0"/>
              <a:t>Samlevende kan ikke sidde i uskiftet bo</a:t>
            </a:r>
          </a:p>
          <a:p>
            <a:pPr lvl="1"/>
            <a:r>
              <a:rPr lang="da-DK" dirty="0" smtClean="0"/>
              <a:t>Udvidet samlevertestamente skal ændres ved nyt testamente</a:t>
            </a:r>
          </a:p>
          <a:p>
            <a:pPr lvl="1"/>
            <a:r>
              <a:rPr lang="da-DK" dirty="0" smtClean="0"/>
              <a:t>Udvidet samlevertestamente bortfalder ved indgåelse af ægteskab</a:t>
            </a:r>
          </a:p>
        </p:txBody>
      </p:sp>
    </p:spTree>
    <p:extLst>
      <p:ext uri="{BB962C8B-B14F-4D97-AF65-F5344CB8AC3E}">
        <p14:creationId xmlns:p14="http://schemas.microsoft.com/office/powerpoint/2010/main" val="3554689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Betingelser for at oprette udvidet samlevertestamente:</a:t>
            </a:r>
          </a:p>
          <a:p>
            <a:pPr lvl="1"/>
            <a:r>
              <a:rPr lang="da-DK" dirty="0" smtClean="0"/>
              <a:t>De to parter skal have mulighed for at indgå ægteskab </a:t>
            </a:r>
          </a:p>
          <a:p>
            <a:pPr lvl="1"/>
            <a:r>
              <a:rPr lang="da-DK" dirty="0" smtClean="0"/>
              <a:t>Parterne må ikke have oprettet udvidet samlevertestamente til fordel for en anden</a:t>
            </a:r>
          </a:p>
          <a:p>
            <a:pPr lvl="1"/>
            <a:r>
              <a:rPr lang="da-DK" dirty="0" smtClean="0"/>
              <a:t>Parterne skal have samme bopæl på tidspunktet for dødsfaldet</a:t>
            </a:r>
          </a:p>
          <a:p>
            <a:pPr lvl="1"/>
            <a:r>
              <a:rPr lang="da-DK" dirty="0" smtClean="0"/>
              <a:t>Parterne skal enten vente, have eller have haft et fælles barn alternativt have boet sammen i to år</a:t>
            </a:r>
          </a:p>
        </p:txBody>
      </p:sp>
    </p:spTree>
    <p:extLst>
      <p:ext uri="{BB962C8B-B14F-4D97-AF65-F5344CB8AC3E}">
        <p14:creationId xmlns:p14="http://schemas.microsoft.com/office/powerpoint/2010/main" val="501264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/>
          </a:p>
          <a:p>
            <a:r>
              <a:rPr lang="da-DK" dirty="0" smtClean="0"/>
              <a:t>Hvis et testamente skal ændres eller tilbagekaldes, skal ændringen overholde formkravene til testamenter, jf. AL § 67</a:t>
            </a:r>
          </a:p>
          <a:p>
            <a:r>
              <a:rPr lang="da-DK" dirty="0" smtClean="0"/>
              <a:t>Et uigenkaldeligt testamente indskrænker testators testationskompetence – arvelader har ikke mulighed for at ændre testamentet</a:t>
            </a:r>
          </a:p>
          <a:p>
            <a:r>
              <a:rPr lang="da-DK" dirty="0" smtClean="0"/>
              <a:t>Hvis forudsætningerne for at oprette et uigenkaldeligt testamente brister eller var urigtige, kan testamentet være ugyldigt, jf. AL § 77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4998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Familieret </a:t>
            </a:r>
            <a:b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da-DK" sz="28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 Ægtefællernes rådighed under ægteskabet</a:t>
            </a:r>
            <a:br>
              <a:rPr lang="da-DK" sz="28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da-DK" sz="2800" dirty="0" smtClean="0">
              <a:solidFill>
                <a:schemeClr val="accent1"/>
              </a:solidFill>
            </a:endParaRPr>
          </a:p>
        </p:txBody>
      </p:sp>
      <p:sp>
        <p:nvSpPr>
          <p:cNvPr id="9" name="Pladsholder til indhold 5"/>
          <p:cNvSpPr txBox="1">
            <a:spLocks/>
          </p:cNvSpPr>
          <p:nvPr/>
        </p:nvSpPr>
        <p:spPr>
          <a:xfrm>
            <a:off x="734888" y="1988840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 smtClean="0"/>
              <a:t>Lov om ægteskabets retsvirkninger – gælder for ægtefæller – ikke for ugifte samlevende</a:t>
            </a:r>
          </a:p>
          <a:p>
            <a:r>
              <a:rPr lang="da-DK" sz="2600" dirty="0" smtClean="0"/>
              <a:t>Under ægteskabet er ægtefællerne to selvstændige personer med hver sin økonomi</a:t>
            </a:r>
          </a:p>
          <a:p>
            <a:r>
              <a:rPr lang="da-DK" sz="2600" dirty="0" smtClean="0"/>
              <a:t>Ægtefællerne har </a:t>
            </a:r>
            <a:r>
              <a:rPr lang="da-DK" sz="2600" dirty="0" err="1" smtClean="0"/>
              <a:t>særråden</a:t>
            </a:r>
            <a:r>
              <a:rPr lang="da-DK" sz="2600" dirty="0" smtClean="0"/>
              <a:t> og </a:t>
            </a:r>
            <a:r>
              <a:rPr lang="da-DK" sz="2600" dirty="0" err="1" smtClean="0"/>
              <a:t>særhæften</a:t>
            </a:r>
            <a:endParaRPr lang="da-DK" sz="2600" dirty="0" smtClean="0"/>
          </a:p>
          <a:p>
            <a:endParaRPr lang="da-DK" sz="2600" dirty="0" smtClean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859338" y="4581128"/>
            <a:ext cx="2520950" cy="1655762"/>
          </a:xfrm>
          <a:prstGeom prst="cloudCallout">
            <a:avLst>
              <a:gd name="adj1" fmla="val -72231"/>
              <a:gd name="adj2" fmla="val -69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5829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2.1 </a:t>
            </a:r>
            <a:r>
              <a:rPr lang="da-DK" sz="3600" b="1" dirty="0" err="1" smtClean="0">
                <a:solidFill>
                  <a:schemeClr val="accent1"/>
                </a:solidFill>
                <a:latin typeface="Arial" charset="0"/>
                <a:cs typeface="Arial" charset="0"/>
              </a:rPr>
              <a:t>Særråden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Ægtefællen kan selv råde over egne aktiver, jf. RVL § 16, stk. 1</a:t>
            </a:r>
          </a:p>
          <a:p>
            <a:r>
              <a:rPr lang="da-DK" sz="2400" dirty="0" smtClean="0"/>
              <a:t>Ægtefællerne må ikke uden at have fået lov disponere over hinandens aktiver fx hæve på hinandens konti, sælge konens cykel mm.</a:t>
            </a:r>
          </a:p>
          <a:p>
            <a:r>
              <a:rPr lang="da-DK" sz="2400" dirty="0" smtClean="0"/>
              <a:t>Den frie rådighed er begrænset af </a:t>
            </a:r>
          </a:p>
          <a:p>
            <a:pPr lvl="1"/>
            <a:r>
              <a:rPr lang="da-DK" sz="2200" dirty="0" smtClean="0"/>
              <a:t>gensidig forsørgelsespligt</a:t>
            </a:r>
          </a:p>
          <a:p>
            <a:pPr lvl="1"/>
            <a:r>
              <a:rPr lang="da-DK" sz="2200" dirty="0" smtClean="0"/>
              <a:t>Ikke utilbørlig forringelse af fælleseje jf. RVL § 17</a:t>
            </a:r>
            <a:br>
              <a:rPr lang="da-DK" sz="2200" dirty="0" smtClean="0"/>
            </a:br>
            <a:r>
              <a:rPr lang="da-DK" sz="2200" dirty="0" smtClean="0"/>
              <a:t>Kan medføre vederlagskrav, jf. RVL § 23</a:t>
            </a:r>
          </a:p>
          <a:p>
            <a:pPr lvl="1"/>
            <a:r>
              <a:rPr lang="da-DK" sz="2200" dirty="0" smtClean="0"/>
              <a:t>Beskyttelse af familiens bolig, jf. RVL § 18 </a:t>
            </a:r>
          </a:p>
          <a:p>
            <a:pPr lvl="1"/>
            <a:r>
              <a:rPr lang="da-DK" sz="2200" dirty="0" smtClean="0"/>
              <a:t>Beskyttelse af familiens indbo, jf. RVL § 19</a:t>
            </a:r>
          </a:p>
          <a:p>
            <a:pPr lvl="1"/>
            <a:r>
              <a:rPr lang="da-DK" sz="2200" dirty="0" smtClean="0"/>
              <a:t>Lejebolig er også beskyttet - muligvis også andelsbolig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0204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4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2.2 Dispositioner med virkning for ægtefællen</a:t>
            </a:r>
            <a:endParaRPr lang="da-DK" sz="4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dirty="0" smtClean="0"/>
              <a:t>Ægtefæller kan indgå retshandler med hinanden, jf. RVL § 29</a:t>
            </a:r>
          </a:p>
          <a:p>
            <a:r>
              <a:rPr lang="da-DK" sz="2800" dirty="0" smtClean="0"/>
              <a:t>Ægtefællerne kan give hinanden fuldmagt</a:t>
            </a:r>
          </a:p>
          <a:p>
            <a:r>
              <a:rPr lang="da-DK" sz="2800" dirty="0" smtClean="0"/>
              <a:t>Ægtefællen kan blive bundet af den anden ægtefælles retshandler ved passivitet</a:t>
            </a:r>
          </a:p>
          <a:p>
            <a:r>
              <a:rPr lang="da-DK" sz="2800" dirty="0" smtClean="0"/>
              <a:t>Hvis hustruen sælger mandens løsøre, er handlen bindende for manden, hvis løsøret anvendes i hustruens erhvervsvirksomhed (og omvendt), jf. RVL § 14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129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2.3 </a:t>
            </a:r>
            <a:r>
              <a:rPr lang="da-DK" sz="3600" b="1" dirty="0" err="1" smtClean="0">
                <a:solidFill>
                  <a:schemeClr val="accent1"/>
                </a:solidFill>
                <a:latin typeface="Arial" charset="0"/>
                <a:cs typeface="Arial" charset="0"/>
              </a:rPr>
              <a:t>Særhæften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 smtClean="0"/>
              <a:t>HR: </a:t>
            </a:r>
            <a:r>
              <a:rPr lang="da-DK" dirty="0" smtClean="0"/>
              <a:t>En ægtefælle hæfter for egen gæld med sin egen formue, jf. RVL § 25, og ægtefællen kan ikke ensidigt forpligte den anden ægtefælle</a:t>
            </a:r>
          </a:p>
          <a:p>
            <a:r>
              <a:rPr lang="da-DK" b="1" dirty="0" smtClean="0"/>
              <a:t>U1: </a:t>
            </a:r>
            <a:r>
              <a:rPr lang="da-DK" dirty="0" smtClean="0"/>
              <a:t>Ægtefællerne kan hæfte for den anden ægtefælles gæld, hvis de har accepteret at hæfte solidarisk eller har kautioneret for den anden ægtefælle</a:t>
            </a:r>
            <a:endParaRPr lang="da-DK" dirty="0"/>
          </a:p>
          <a:p>
            <a:r>
              <a:rPr lang="da-DK" b="1" dirty="0" smtClean="0"/>
              <a:t>U2: </a:t>
            </a:r>
            <a:r>
              <a:rPr lang="da-DK" dirty="0" smtClean="0"/>
              <a:t>Begge ægtefæller kan forpligte hinanden ved køb til husholdningen på kredit, jf. RVL § 11</a:t>
            </a:r>
          </a:p>
          <a:p>
            <a:r>
              <a:rPr lang="da-DK" b="1" dirty="0" smtClean="0"/>
              <a:t>U3:</a:t>
            </a:r>
            <a:r>
              <a:rPr lang="da-DK" dirty="0" smtClean="0"/>
              <a:t> Hustruen kan ensidigt forpligte manden ved køb på kredit til hustruens særlige behov, jf. RVL § 11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5522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2.4 Gaver mellem ægtefæller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 smtClean="0"/>
              <a:t>HR: </a:t>
            </a:r>
            <a:r>
              <a:rPr lang="da-DK" sz="2400" dirty="0" smtClean="0"/>
              <a:t>Gaver mellem ægtefæller kræver gaveægtepagt, jf. RVL § 30. Gaveægtepagt skal tinglyses</a:t>
            </a:r>
          </a:p>
          <a:p>
            <a:r>
              <a:rPr lang="da-DK" sz="2400" b="1" dirty="0" smtClean="0"/>
              <a:t>U: </a:t>
            </a:r>
            <a:r>
              <a:rPr lang="da-DK" sz="2400" dirty="0" smtClean="0"/>
              <a:t>Lejlighedsgaver kræver ikke ægtepagt, det er gaver</a:t>
            </a:r>
          </a:p>
          <a:p>
            <a:pPr lvl="1"/>
            <a:r>
              <a:rPr lang="da-DK" sz="2000" dirty="0" smtClean="0"/>
              <a:t>som ikke står i misforhold til gavegivers levevilkår</a:t>
            </a:r>
          </a:p>
          <a:p>
            <a:r>
              <a:rPr lang="da-DK" sz="2400" dirty="0" smtClean="0"/>
              <a:t>Kreditorer kan have et krav på modtagerægtefælle, jf. RVL § 33, hvis:</a:t>
            </a:r>
          </a:p>
          <a:p>
            <a:pPr lvl="1"/>
            <a:r>
              <a:rPr lang="da-DK" sz="2000" dirty="0" smtClean="0"/>
              <a:t>Gaven er gyldig med gaveægtepagt</a:t>
            </a:r>
          </a:p>
          <a:p>
            <a:pPr lvl="1"/>
            <a:r>
              <a:rPr lang="da-DK" sz="2000" dirty="0" smtClean="0"/>
              <a:t>Gælden ikke kan betales af giverægtefællen</a:t>
            </a:r>
          </a:p>
          <a:p>
            <a:pPr lvl="1"/>
            <a:r>
              <a:rPr lang="da-DK" sz="2000" dirty="0" smtClean="0"/>
              <a:t>Kreditor skal have et krav på giverægtefællen på det tidspunkt gaveægtepagtens tinglyses</a:t>
            </a:r>
          </a:p>
          <a:p>
            <a:pPr lvl="1"/>
            <a:r>
              <a:rPr lang="da-DK" sz="2000" dirty="0" smtClean="0"/>
              <a:t>Ægtefællerne kan ikke dokumentere, at giverægtefællen har beholdt tilstrækkelige midler til at betale sine forpligtelser</a:t>
            </a:r>
          </a:p>
          <a:p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36237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 Formueordninger i ægteskabet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I forbindelse med ægteskabets indgåelse stiftes formuefællesskab (fælleseje), jf. RVL § 15</a:t>
            </a:r>
          </a:p>
          <a:p>
            <a:r>
              <a:rPr lang="da-DK" dirty="0" smtClean="0"/>
              <a:t>Hvis ægtefællerne opretter ægtepagt kan ægtefællerne vælge mellem følgende formueordninger:</a:t>
            </a:r>
          </a:p>
          <a:p>
            <a:pPr lvl="1"/>
            <a:r>
              <a:rPr lang="da-DK" dirty="0" smtClean="0"/>
              <a:t>Fælleseje</a:t>
            </a:r>
          </a:p>
          <a:p>
            <a:pPr lvl="1"/>
            <a:r>
              <a:rPr lang="da-DK" dirty="0" smtClean="0"/>
              <a:t>Fuldstændigt særeje</a:t>
            </a:r>
          </a:p>
          <a:p>
            <a:pPr lvl="1"/>
            <a:r>
              <a:rPr lang="da-DK" dirty="0" smtClean="0"/>
              <a:t>Skilsmissesæreje</a:t>
            </a:r>
          </a:p>
          <a:p>
            <a:pPr lvl="1"/>
            <a:r>
              <a:rPr lang="da-DK" dirty="0" smtClean="0"/>
              <a:t>Kombinationssæreje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8536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3.1 Fælleseje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723775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Fælleseje er et delingsprincip, når formuen skal deles – det betyder ikke, at ægtefællerne ejer noget fælles</a:t>
            </a:r>
          </a:p>
          <a:p>
            <a:pPr algn="ctr">
              <a:buFont typeface="Arial" charset="0"/>
              <a:buNone/>
            </a:pPr>
            <a:r>
              <a:rPr lang="da-DK" b="1" dirty="0" smtClean="0"/>
              <a:t>Fælleseje ≠ Sameje</a:t>
            </a:r>
          </a:p>
          <a:p>
            <a:r>
              <a:rPr lang="da-DK" sz="2400" dirty="0" smtClean="0"/>
              <a:t>Fælleseje stiftes i forbindelse med ægteskabets indgåelse</a:t>
            </a:r>
          </a:p>
          <a:p>
            <a:r>
              <a:rPr lang="da-DK" sz="2400" dirty="0" err="1" smtClean="0"/>
              <a:t>Surrogation</a:t>
            </a:r>
            <a:r>
              <a:rPr lang="da-DK" sz="2400" dirty="0" smtClean="0"/>
              <a:t>: Hvis et aktiv fra fælleseje erstattes, er det nye aktiv omfattet af fællesejet</a:t>
            </a:r>
          </a:p>
          <a:p>
            <a:r>
              <a:rPr lang="da-DK" sz="2400" dirty="0" smtClean="0"/>
              <a:t>Indtægter, fx renter eller udbytte er også omfattet</a:t>
            </a:r>
          </a:p>
          <a:p>
            <a:r>
              <a:rPr lang="da-DK" sz="2400" dirty="0" smtClean="0"/>
              <a:t>Personlige rettigheder er ikke en del af fællesejet, jf. RVL § 15, stk. 2</a:t>
            </a:r>
          </a:p>
          <a:p>
            <a:r>
              <a:rPr lang="da-DK" sz="2400" dirty="0" smtClean="0"/>
              <a:t>Formuefællesskab ophører i forbindelse med separation, skilsmisse, dødsfald eller bosondring</a:t>
            </a:r>
          </a:p>
          <a:p>
            <a:endParaRPr lang="da-DK" sz="2400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353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1905</Words>
  <Application>Microsoft Office PowerPoint</Application>
  <PresentationFormat>Skærmshow (4:3)</PresentationFormat>
  <Paragraphs>213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29</vt:i4>
      </vt:variant>
    </vt:vector>
  </HeadingPairs>
  <TitlesOfParts>
    <vt:vector size="3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Gade, Mette</cp:lastModifiedBy>
  <cp:revision>21</cp:revision>
  <dcterms:created xsi:type="dcterms:W3CDTF">2013-07-10T16:41:00Z</dcterms:created>
  <dcterms:modified xsi:type="dcterms:W3CDTF">2014-07-22T12:54:34Z</dcterms:modified>
</cp:coreProperties>
</file>