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24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Rådgiveransvar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5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123553"/>
            <a:ext cx="8003232" cy="482500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Årsagsforbindelse og påregnelighed</a:t>
            </a:r>
          </a:p>
          <a:p>
            <a:pPr eaLnBrk="1" hangingPunct="1"/>
            <a:r>
              <a:rPr lang="da-DK" sz="2400" dirty="0"/>
              <a:t>Der skal være sammenhæng mellem den mangelfulde rådgivning og det økonomiske tab</a:t>
            </a:r>
          </a:p>
          <a:p>
            <a:pPr eaLnBrk="1" hangingPunct="1"/>
            <a:r>
              <a:rPr lang="da-DK" sz="2400" dirty="0"/>
              <a:t>Det skal være muligt for rådgiveren at forudse det økonomiske tab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Ansvarsfrihedsgrunde</a:t>
            </a:r>
          </a:p>
          <a:p>
            <a:pPr eaLnBrk="1" hangingPunct="1"/>
            <a:r>
              <a:rPr lang="da-DK" sz="2400" dirty="0"/>
              <a:t>Hvis kunden udviser egen skyld kan erstatningen nedsættes eller bortfalde</a:t>
            </a:r>
          </a:p>
          <a:p>
            <a:pPr eaLnBrk="1" hangingPunct="1"/>
            <a:r>
              <a:rPr lang="da-DK" sz="2400" dirty="0"/>
              <a:t>Fx hvis kunden let kunne have set en regnefejl, ikke har kontrolleret kontoudtog eller udtrykkeligt har bedt om den mest risikofyldte investering</a:t>
            </a:r>
          </a:p>
        </p:txBody>
      </p:sp>
    </p:spTree>
    <p:extLst>
      <p:ext uri="{BB962C8B-B14F-4D97-AF65-F5344CB8AC3E}">
        <p14:creationId xmlns:p14="http://schemas.microsoft.com/office/powerpoint/2010/main" val="132002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448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70831" y="980257"/>
            <a:ext cx="8003232" cy="5185047"/>
          </a:xfrm>
        </p:spPr>
        <p:txBody>
          <a:bodyPr/>
          <a:lstStyle/>
          <a:p>
            <a:pPr eaLnBrk="1" hangingPunct="1"/>
            <a:r>
              <a:rPr lang="da-DK" sz="2600" dirty="0"/>
              <a:t>Bekendtgørelse nr. 330  af 7. april 2016 om god skik for finansielle virksomheder</a:t>
            </a:r>
          </a:p>
          <a:p>
            <a:pPr eaLnBrk="1" hangingPunct="1"/>
            <a:r>
              <a:rPr lang="da-DK" sz="2600" dirty="0"/>
              <a:t>Beskytter primært forbrugere</a:t>
            </a:r>
          </a:p>
          <a:p>
            <a:pPr eaLnBrk="1" hangingPunct="1"/>
            <a:r>
              <a:rPr lang="da-DK" sz="2600" dirty="0"/>
              <a:t>Virksomheden skal handle redeligt og loyalt overfor sine kunder i overensstemmelse med god forretningsskik</a:t>
            </a:r>
          </a:p>
          <a:p>
            <a:pPr eaLnBrk="1" hangingPunct="1"/>
            <a:r>
              <a:rPr lang="da-DK" sz="2600" dirty="0"/>
              <a:t>Alle væsentlige aftaler skal indgås på papir eller andet varigt medie, jf. Bek. § 6</a:t>
            </a:r>
          </a:p>
          <a:p>
            <a:pPr eaLnBrk="1" hangingPunct="1"/>
            <a:r>
              <a:rPr lang="da-DK" sz="2600" dirty="0"/>
              <a:t>Krav til rådgivning er beskrevet i Bek. § 8 ff.</a:t>
            </a:r>
          </a:p>
          <a:p>
            <a:pPr eaLnBrk="1" hangingPunct="1"/>
            <a:r>
              <a:rPr lang="da-DK" sz="2600" dirty="0"/>
              <a:t>Rådgivning skal bl.a. tage udgangspunkt i den enkelte kunde – ”kend din kunde”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6498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907653"/>
            <a:ext cx="8003232" cy="496889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Fast ejendom:</a:t>
            </a:r>
          </a:p>
          <a:p>
            <a:pPr eaLnBrk="1" hangingPunct="1"/>
            <a:r>
              <a:rPr lang="da-DK" sz="2400" dirty="0"/>
              <a:t>Bekendtgørelse om god skik for boligkredit</a:t>
            </a:r>
          </a:p>
          <a:p>
            <a:pPr eaLnBrk="1" hangingPunct="1"/>
            <a:r>
              <a:rPr lang="da-DK" sz="2400" dirty="0"/>
              <a:t>Skærpet krav til rådgivning i forbindelse med finansiering af fast ejendom</a:t>
            </a:r>
          </a:p>
          <a:p>
            <a:pPr eaLnBrk="1" hangingPunct="1"/>
            <a:r>
              <a:rPr lang="da-DK" sz="2400" dirty="0"/>
              <a:t>Krav om at oplyse om de forskellige typer af lån og fordele/ulemper ved lånene inklusive kurssikring</a:t>
            </a:r>
          </a:p>
          <a:p>
            <a:pPr eaLnBrk="1" hangingPunct="1"/>
            <a:r>
              <a:rPr lang="da-DK" sz="2400" dirty="0"/>
              <a:t>Kreditvurdering skal være positiv og køber skal kunne betale en passende udbetaling</a:t>
            </a:r>
          </a:p>
          <a:p>
            <a:pPr eaLnBrk="1" hangingPunct="1"/>
            <a:r>
              <a:rPr lang="da-DK" sz="2400" dirty="0"/>
              <a:t>Der skal udfyldes et ”god skik-skema” for at sikre en god rådgivning som indeholder alle elementer</a:t>
            </a:r>
          </a:p>
          <a:p>
            <a:pPr eaLnBrk="1" hangingPunct="1"/>
            <a:r>
              <a:rPr lang="da-DK" sz="2400" dirty="0"/>
              <a:t>Manglende skema medfører ikke altid, at der er erstatningsansvar, der kan være givet en god rådgivning alligevel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44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12429"/>
            <a:ext cx="8003232" cy="4824883"/>
          </a:xfrm>
        </p:spPr>
        <p:txBody>
          <a:bodyPr/>
          <a:lstStyle/>
          <a:p>
            <a:pPr eaLnBrk="1" hangingPunct="1"/>
            <a:r>
              <a:rPr lang="da-DK" sz="2400" dirty="0"/>
              <a:t>Bekendtgørelse nr. 623 af 24. april 2015 om investorbeskyttelse ved værdipapirhandel</a:t>
            </a:r>
          </a:p>
          <a:p>
            <a:pPr eaLnBrk="1" hangingPunct="1"/>
            <a:r>
              <a:rPr lang="da-DK" sz="2400" dirty="0"/>
              <a:t>Kunder skal opdeles i:</a:t>
            </a:r>
          </a:p>
          <a:p>
            <a:pPr lvl="1" eaLnBrk="1" hangingPunct="1"/>
            <a:r>
              <a:rPr lang="da-DK" sz="2400" dirty="0"/>
              <a:t>Professionelle kunder (større virksomheder)</a:t>
            </a:r>
          </a:p>
          <a:p>
            <a:pPr lvl="1" eaLnBrk="1" hangingPunct="1"/>
            <a:r>
              <a:rPr lang="da-DK" sz="2400" dirty="0"/>
              <a:t>Godkendte modparter (andre finansielle virksomheder fx pensionsinstitut)</a:t>
            </a:r>
          </a:p>
          <a:p>
            <a:pPr lvl="1" eaLnBrk="1" hangingPunct="1"/>
            <a:r>
              <a:rPr lang="da-DK" sz="2400" dirty="0"/>
              <a:t>Detailkunder (resten – dvs. de fleste kunder)</a:t>
            </a:r>
          </a:p>
          <a:p>
            <a:pPr eaLnBrk="1" hangingPunct="1"/>
            <a:r>
              <a:rPr lang="da-DK" sz="2400" dirty="0"/>
              <a:t>Store krav til information om investeringen, jf. </a:t>
            </a:r>
            <a:r>
              <a:rPr lang="da-DK" sz="2400" dirty="0" err="1"/>
              <a:t>bek</a:t>
            </a:r>
            <a:r>
              <a:rPr lang="da-DK" sz="2400" dirty="0"/>
              <a:t>. § 8, så kunden selv kan træffe beslutning på et oplyst grundlag</a:t>
            </a:r>
          </a:p>
          <a:p>
            <a:pPr eaLnBrk="1" hangingPunct="1"/>
            <a:r>
              <a:rPr lang="da-DK" sz="2400" dirty="0"/>
              <a:t>Informationskravet størst for detailkunder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521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23318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/>
              <a:t>Detailkunder skal i forbindelse med investeringsrådgivning have oplyst om </a:t>
            </a:r>
            <a:r>
              <a:rPr lang="da-DK" sz="2400" b="1" dirty="0"/>
              <a:t>risikomærkningen</a:t>
            </a:r>
            <a:r>
              <a:rPr lang="da-DK" sz="2400" dirty="0"/>
              <a:t>:</a:t>
            </a:r>
          </a:p>
          <a:p>
            <a:pPr lvl="1" eaLnBrk="1" hangingPunct="1"/>
            <a:r>
              <a:rPr lang="da-DK" sz="2400" b="1" dirty="0"/>
              <a:t>Grøn</a:t>
            </a:r>
            <a:r>
              <a:rPr lang="da-DK" sz="2400" dirty="0"/>
              <a:t>: Risiko for at tabe hele det investerede beløb er lille</a:t>
            </a:r>
          </a:p>
          <a:p>
            <a:pPr lvl="1" eaLnBrk="1" hangingPunct="1"/>
            <a:r>
              <a:rPr lang="da-DK" sz="2400" b="1" dirty="0"/>
              <a:t>Gul</a:t>
            </a:r>
            <a:r>
              <a:rPr lang="da-DK" sz="2400" dirty="0"/>
              <a:t>: Risiko for at tabe hele det investerede beløb, men produktet er gennemskueligt</a:t>
            </a:r>
          </a:p>
          <a:p>
            <a:pPr lvl="1" eaLnBrk="1" hangingPunct="1"/>
            <a:r>
              <a:rPr lang="da-DK" sz="2400" b="1" dirty="0"/>
              <a:t>Rød</a:t>
            </a:r>
            <a:r>
              <a:rPr lang="da-DK" sz="2400" dirty="0"/>
              <a:t>: Risiko for at tabe mere end det investerede beløb eller vanskeligt at gennemskue produktet</a:t>
            </a:r>
          </a:p>
          <a:p>
            <a:pPr eaLnBrk="1" hangingPunct="1"/>
            <a:r>
              <a:rPr lang="da-DK" sz="2400" dirty="0"/>
              <a:t>Investeringsrådgivere, der skal rådgive om grønne og gule produkter skal have gennemgået en uddannelse</a:t>
            </a:r>
          </a:p>
          <a:p>
            <a:pPr eaLnBrk="1" hangingPunct="1"/>
            <a:r>
              <a:rPr lang="da-DK" sz="2400" dirty="0"/>
              <a:t>Investeringsrådgivere, der skal rådgive om røde produkter skal bestå en prøve</a:t>
            </a:r>
          </a:p>
          <a:p>
            <a:pPr eaLnBrk="1" hangingPunct="1"/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3049553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43608" y="1268413"/>
            <a:ext cx="8003232" cy="5040907"/>
          </a:xfrm>
        </p:spPr>
        <p:txBody>
          <a:bodyPr/>
          <a:lstStyle/>
          <a:p>
            <a:pPr eaLnBrk="1" hangingPunct="1"/>
            <a:r>
              <a:rPr lang="da-DK" sz="2400" dirty="0"/>
              <a:t>Kend din kunde – gælder også for investeringsrådgivning</a:t>
            </a:r>
          </a:p>
          <a:p>
            <a:pPr eaLnBrk="1" hangingPunct="1"/>
            <a:r>
              <a:rPr lang="da-DK" sz="2400" dirty="0"/>
              <a:t>Investeringsrådgivning forudsætter at der er foretaget en egnethedstest</a:t>
            </a:r>
          </a:p>
          <a:p>
            <a:pPr eaLnBrk="1" hangingPunct="1"/>
            <a:r>
              <a:rPr lang="da-DK" sz="2400" b="1" dirty="0"/>
              <a:t>Egnethedstesten</a:t>
            </a:r>
            <a:r>
              <a:rPr lang="da-DK" sz="2400" dirty="0"/>
              <a:t> indebærer at investeringsrådgiveren vurderer om produktet er egnet for kunden og giver kunden personlig anbefaling, jf. </a:t>
            </a:r>
            <a:r>
              <a:rPr lang="da-DK" sz="2400" dirty="0" err="1"/>
              <a:t>bek</a:t>
            </a:r>
            <a:r>
              <a:rPr lang="da-DK" sz="2400" dirty="0"/>
              <a:t>. § 16</a:t>
            </a:r>
          </a:p>
          <a:p>
            <a:pPr eaLnBrk="1" hangingPunct="1"/>
            <a:r>
              <a:rPr lang="da-DK" sz="2400" dirty="0"/>
              <a:t>Kan egnethedstest ikke gennemføres på grund af manglende oplysninger om kunden, eller kunden ikke ønsker personlige anbefalinger, skal gennemføres en </a:t>
            </a:r>
            <a:r>
              <a:rPr lang="da-DK" sz="2400" b="1" dirty="0"/>
              <a:t>hensigtsmæssighedstest</a:t>
            </a:r>
            <a:r>
              <a:rPr lang="da-DK" sz="2400" dirty="0"/>
              <a:t> (er det pågældende produkt hensigtsmæssigt for kunden?)</a:t>
            </a:r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652239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39045"/>
            <a:ext cx="8003232" cy="3805460"/>
          </a:xfrm>
        </p:spPr>
        <p:txBody>
          <a:bodyPr/>
          <a:lstStyle/>
          <a:p>
            <a:pPr eaLnBrk="1" hangingPunct="1"/>
            <a:r>
              <a:rPr lang="da-DK" sz="2800" dirty="0"/>
              <a:t>Hvis produktet ikke er hensigtsmæssigt for kunden eller rådgiveren ikke kan få tilstrækkelige oplysninger til at gennemføre en hensigtsmæssighedstest, skal rådgiveren tydeligt gøre kunden opmærksom på det, jf. </a:t>
            </a:r>
            <a:r>
              <a:rPr lang="da-DK" sz="2800" dirty="0" err="1"/>
              <a:t>bek</a:t>
            </a:r>
            <a:r>
              <a:rPr lang="da-DK" sz="2800" dirty="0"/>
              <a:t>. § 17</a:t>
            </a:r>
          </a:p>
          <a:p>
            <a:pPr eaLnBrk="1" hangingPunct="1"/>
            <a:r>
              <a:rPr lang="da-DK" sz="2800" dirty="0"/>
              <a:t>”</a:t>
            </a:r>
            <a:r>
              <a:rPr lang="da-DK" sz="2800" dirty="0" err="1"/>
              <a:t>Execution</a:t>
            </a:r>
            <a:r>
              <a:rPr lang="da-DK" sz="2800" dirty="0"/>
              <a:t> </a:t>
            </a:r>
            <a:r>
              <a:rPr lang="da-DK" sz="2800" dirty="0" err="1"/>
              <a:t>only</a:t>
            </a:r>
            <a:r>
              <a:rPr lang="da-DK" sz="2800" dirty="0"/>
              <a:t>” er ordreudførelse uden rådgivning og anbefaling fra investeringsrådgiver. Kunden skal orienteres om, at han ikke er beskyttet af </a:t>
            </a:r>
            <a:r>
              <a:rPr lang="da-DK" sz="2800" dirty="0" err="1"/>
              <a:t>bek</a:t>
            </a:r>
            <a:r>
              <a:rPr lang="da-DK" sz="2800" dirty="0"/>
              <a:t>. §§ 16 og 17, jf. </a:t>
            </a:r>
            <a:r>
              <a:rPr lang="da-DK" sz="2800" dirty="0" err="1"/>
              <a:t>bek</a:t>
            </a:r>
            <a:r>
              <a:rPr lang="da-DK" sz="2800" dirty="0"/>
              <a:t>. </a:t>
            </a:r>
            <a:r>
              <a:rPr lang="da-DK" sz="2800"/>
              <a:t>§ 19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8199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Rådgiveransvar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24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38175" y="1783357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24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Regler og definitioner</a:t>
            </a:r>
          </a:p>
          <a:p>
            <a:pPr eaLnBrk="1" hangingPunct="1"/>
            <a:r>
              <a:rPr lang="da-DK" dirty="0"/>
              <a:t>Professionsansvar</a:t>
            </a:r>
          </a:p>
          <a:p>
            <a:pPr eaLnBrk="1" hangingPunct="1"/>
            <a:r>
              <a:rPr lang="da-DK" dirty="0"/>
              <a:t>Erstatning for dårlig rådgivning</a:t>
            </a:r>
          </a:p>
          <a:p>
            <a:pPr eaLnBrk="1" hangingPunct="1"/>
            <a:r>
              <a:rPr lang="da-DK" dirty="0"/>
              <a:t>God skik</a:t>
            </a:r>
          </a:p>
          <a:p>
            <a:pPr eaLnBrk="1" hangingPunct="1"/>
            <a:r>
              <a:rPr lang="da-DK" dirty="0"/>
              <a:t>Investering i værdipapirer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(Erstatning - se kapitel 6)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261367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783357"/>
            <a:ext cx="7931224" cy="416592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Lov om finansiel virksomhed § 43</a:t>
            </a:r>
          </a:p>
          <a:p>
            <a:pPr eaLnBrk="1" hangingPunct="1"/>
            <a:r>
              <a:rPr lang="da-DK" sz="2400" dirty="0"/>
              <a:t>Bekendtgørelse om god skik for finansielle virksomheder</a:t>
            </a:r>
          </a:p>
          <a:p>
            <a:pPr eaLnBrk="1" hangingPunct="1"/>
            <a:r>
              <a:rPr lang="da-DK" sz="2400" dirty="0"/>
              <a:t>Bekendtgørelse om god skik for boligkredit</a:t>
            </a:r>
          </a:p>
          <a:p>
            <a:pPr eaLnBrk="1" hangingPunct="1"/>
            <a:r>
              <a:rPr lang="da-DK" sz="2400" dirty="0"/>
              <a:t>Bekendtgørelse om investorbeskyttelse ved værdipapirhandel</a:t>
            </a:r>
          </a:p>
          <a:p>
            <a:pPr eaLnBrk="1" hangingPunct="1"/>
            <a:r>
              <a:rPr lang="da-DK" sz="2400" dirty="0"/>
              <a:t>Bekendtgørelse om risikomærkning af investeringsprodukter</a:t>
            </a:r>
          </a:p>
          <a:p>
            <a:pPr eaLnBrk="1" hangingPunct="1"/>
            <a:r>
              <a:rPr lang="da-DK" sz="2400" dirty="0"/>
              <a:t>Bekendtgørelse om kompetencekrav til personer, der yder rådgivning om visse investeringsprodukter</a:t>
            </a:r>
          </a:p>
          <a:p>
            <a:pPr eaLnBrk="1" hangingPunct="1"/>
            <a:r>
              <a:rPr lang="da-DK" sz="2400" dirty="0"/>
              <a:t>Bekendtgørelse om værdipapirhandleres udførelse af ordrer</a:t>
            </a:r>
          </a:p>
        </p:txBody>
      </p:sp>
    </p:spTree>
    <p:extLst>
      <p:ext uri="{BB962C8B-B14F-4D97-AF65-F5344CB8AC3E}">
        <p14:creationId xmlns:p14="http://schemas.microsoft.com/office/powerpoint/2010/main" val="206518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38175" y="1350963"/>
            <a:ext cx="7931224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Erstatningsansvar for rådgivning kræver at almindelige erstatningsansvarsbetingelser er opfyldt, jf. kapitel 6</a:t>
            </a:r>
          </a:p>
          <a:p>
            <a:pPr eaLnBrk="1" hangingPunct="1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7037" y="2362200"/>
            <a:ext cx="302418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037" y="5337175"/>
            <a:ext cx="3024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717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340768"/>
            <a:ext cx="7931224" cy="4021931"/>
          </a:xfrm>
        </p:spPr>
        <p:txBody>
          <a:bodyPr/>
          <a:lstStyle/>
          <a:p>
            <a:pPr eaLnBrk="1" hangingPunct="1"/>
            <a:r>
              <a:rPr lang="da-DK" sz="2800" dirty="0"/>
              <a:t>Hvis en rådgiver ikke overholder love og bekendtgørelse har det indflydelse på vurderingen af ansvarsgrundlaget, jf. FIL § 43a</a:t>
            </a:r>
          </a:p>
          <a:p>
            <a:pPr eaLnBrk="1" hangingPunct="1"/>
            <a:r>
              <a:rPr lang="da-DK" sz="2800" dirty="0"/>
              <a:t>Manglende overholdelse af reglerne betyder ikke nødvendigvis, at rådgiveren er erstatningsansvarlig</a:t>
            </a:r>
          </a:p>
          <a:p>
            <a:pPr eaLnBrk="1" hangingPunct="1"/>
            <a:r>
              <a:rPr lang="da-DK" sz="2800" dirty="0"/>
              <a:t>Manglende overholdelse af reglerne vil have en afsmittende effekt på culpa-bedømmelsen</a:t>
            </a:r>
          </a:p>
          <a:p>
            <a:pPr eaLnBrk="1" hangingPunct="1"/>
            <a:r>
              <a:rPr lang="da-DK" sz="2800" dirty="0"/>
              <a:t>Men husk at alle erstatningsansvarsbetingelserne skal være opfyldt</a:t>
            </a:r>
          </a:p>
        </p:txBody>
      </p:sp>
    </p:spTree>
    <p:extLst>
      <p:ext uri="{BB962C8B-B14F-4D97-AF65-F5344CB8AC3E}">
        <p14:creationId xmlns:p14="http://schemas.microsoft.com/office/powerpoint/2010/main" val="57223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022151" y="1711325"/>
            <a:ext cx="7931224" cy="41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professionel part kan pådrage sig professionsansvar – indenfor alle brancher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Ikke et resultatansvar men bestræbelsesansvar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Skærpet culpa-bedømmelse og sammenligningsgrundlag er branchenormen (god pengeinstitutpraksis, god advokatskik osv.)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Konflikt mellem den professionelle og en forbruger kan ofte afgøres i et ankenævn (fx Pengeinstitutankenævnet)</a:t>
            </a:r>
          </a:p>
        </p:txBody>
      </p:sp>
    </p:spTree>
    <p:extLst>
      <p:ext uri="{BB962C8B-B14F-4D97-AF65-F5344CB8AC3E}">
        <p14:creationId xmlns:p14="http://schemas.microsoft.com/office/powerpoint/2010/main" val="128465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094159" y="1278558"/>
            <a:ext cx="8003232" cy="45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af betingelserne for erstatningsansvar er, at skadelidte skal have lidt et økonomisk tab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Tabet kan opgøres som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positiv opfyldelsesinteresse – skadelidte stilles som om der var givet rigtig rådgivning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Negativ kontraktsinteresse – skadelidte stilles som før rådgivningen fandt sted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Der er ingen erstatning for skuffede forventninger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da-DK" sz="2600" dirty="0">
              <a:latin typeface="Calibri" pitchFamily="34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 rot="6155968">
            <a:off x="6091834" y="4297190"/>
            <a:ext cx="1511300" cy="2303463"/>
          </a:xfrm>
          <a:prstGeom prst="cloudCallout">
            <a:avLst>
              <a:gd name="adj1" fmla="val -28815"/>
              <a:gd name="adj2" fmla="val 71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Mere om skuffede forventninger senere</a:t>
            </a:r>
          </a:p>
        </p:txBody>
      </p:sp>
    </p:spTree>
    <p:extLst>
      <p:ext uri="{BB962C8B-B14F-4D97-AF65-F5344CB8AC3E}">
        <p14:creationId xmlns:p14="http://schemas.microsoft.com/office/powerpoint/2010/main" val="330849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196033"/>
            <a:ext cx="8003232" cy="496800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Ansvar for resultatet:</a:t>
            </a:r>
          </a:p>
          <a:p>
            <a:pPr eaLnBrk="1" hangingPunct="1"/>
            <a:r>
              <a:rPr lang="da-DK" sz="2400" dirty="0"/>
              <a:t>Risikoen for at opnå et bestemt resultat er kundens</a:t>
            </a:r>
          </a:p>
          <a:p>
            <a:pPr eaLnBrk="1" hangingPunct="1"/>
            <a:r>
              <a:rPr lang="da-DK" sz="2400" dirty="0"/>
              <a:t>Hvis rådgiver har tilsikret et bestemt resultat, er rådgiveren resultatansvarlig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Ansvarsgrundlag:</a:t>
            </a:r>
          </a:p>
          <a:p>
            <a:pPr eaLnBrk="1" hangingPunct="1"/>
            <a:r>
              <a:rPr lang="da-DK" sz="2400" dirty="0"/>
              <a:t>Skærpet culpa-bedømmelse</a:t>
            </a:r>
          </a:p>
          <a:p>
            <a:pPr eaLnBrk="1" hangingPunct="1"/>
            <a:r>
              <a:rPr lang="da-DK" sz="2400" dirty="0"/>
              <a:t>Sammenligningsgrundlag er den gode rådgiver</a:t>
            </a:r>
          </a:p>
          <a:p>
            <a:pPr eaLnBrk="1" hangingPunct="1"/>
            <a:r>
              <a:rPr lang="da-DK" sz="2400" dirty="0"/>
              <a:t>Bliver sammenlignet med rådgiver indenfor emnet – rådgiver man om arveret er sammenligningsgrundlaget en advokat</a:t>
            </a:r>
          </a:p>
          <a:p>
            <a:pPr eaLnBrk="1" hangingPunct="1"/>
            <a:r>
              <a:rPr lang="da-DK" sz="2400" dirty="0"/>
              <a:t>Det har indflydelse på bedømmelsen, om god-skik regler er overholdt – men det er ikke afgørende</a:t>
            </a:r>
          </a:p>
        </p:txBody>
      </p:sp>
    </p:spTree>
    <p:extLst>
      <p:ext uri="{BB962C8B-B14F-4D97-AF65-F5344CB8AC3E}">
        <p14:creationId xmlns:p14="http://schemas.microsoft.com/office/powerpoint/2010/main" val="170673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980232"/>
            <a:ext cx="8075240" cy="511234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Økonomisk tab:</a:t>
            </a:r>
          </a:p>
          <a:p>
            <a:pPr eaLnBrk="1" hangingPunct="1"/>
            <a:r>
              <a:rPr lang="da-DK" sz="2400" dirty="0"/>
              <a:t>Kunden skal have et realiseret økonomisk tab for at få erstatning</a:t>
            </a:r>
          </a:p>
          <a:p>
            <a:pPr eaLnBrk="1" hangingPunct="1"/>
            <a:r>
              <a:rPr lang="da-DK" sz="2400" dirty="0"/>
              <a:t>Skuffede forventninger erstattes ikke,</a:t>
            </a:r>
          </a:p>
          <a:p>
            <a:pPr lvl="1" eaLnBrk="1" hangingPunct="1"/>
            <a:r>
              <a:rPr lang="da-DK" sz="2000" dirty="0"/>
              <a:t>Fx forventninger om et bestemt låneprovenu (kunden skulle have lånt et større beløb for at få det ønskede provenu)</a:t>
            </a:r>
          </a:p>
          <a:p>
            <a:pPr lvl="1" eaLnBrk="1" hangingPunct="1"/>
            <a:r>
              <a:rPr lang="da-DK" sz="2000" dirty="0"/>
              <a:t>Forventninger om et bestemt rådighedsbeløb (kunden har ikke fået færre penge af det manglende rådighedsbeløb)</a:t>
            </a:r>
          </a:p>
          <a:p>
            <a:pPr lvl="1" eaLnBrk="1" hangingPunct="1"/>
            <a:r>
              <a:rPr lang="da-DK" sz="2000" dirty="0"/>
              <a:t>Forventninger til at værdipapirernes kurs stiger</a:t>
            </a:r>
          </a:p>
          <a:p>
            <a:pPr eaLnBrk="1" hangingPunct="1"/>
            <a:r>
              <a:rPr lang="da-DK" sz="2400" dirty="0"/>
              <a:t>Men hvis rådgiveren har garanteret et bestemt rådighedsbeløb, vil kunden have et økonomisk tab</a:t>
            </a:r>
          </a:p>
          <a:p>
            <a:pPr eaLnBrk="1" hangingPunct="1"/>
            <a:r>
              <a:rPr lang="da-DK" sz="2400" dirty="0"/>
              <a:t>Ejendomsmægler kan være erstatningsansvarlig for skuffede forventninger, jf. LOFE § 47, se mere i kapitel 23</a:t>
            </a:r>
          </a:p>
          <a:p>
            <a:pPr eaLnBrk="1" hangingPunct="1">
              <a:buFont typeface="Arial" charset="0"/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15199456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981</Words>
  <Application>Microsoft Office PowerPoint</Application>
  <PresentationFormat>Skærmshow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12</cp:revision>
  <dcterms:created xsi:type="dcterms:W3CDTF">2015-07-14T11:20:10Z</dcterms:created>
  <dcterms:modified xsi:type="dcterms:W3CDTF">2017-08-13T18:00:24Z</dcterms:modified>
</cp:coreProperties>
</file>