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0" r:id="rId3"/>
    <p:sldId id="262" r:id="rId4"/>
    <p:sldId id="263" r:id="rId5"/>
    <p:sldId id="264" r:id="rId6"/>
    <p:sldId id="261" r:id="rId7"/>
    <p:sldId id="268" r:id="rId8"/>
    <p:sldId id="272" r:id="rId9"/>
    <p:sldId id="271" r:id="rId10"/>
    <p:sldId id="273" r:id="rId11"/>
    <p:sldId id="269" r:id="rId12"/>
    <p:sldId id="270" r:id="rId13"/>
    <p:sldId id="265" r:id="rId14"/>
    <p:sldId id="274" r:id="rId15"/>
    <p:sldId id="266" r:id="rId16"/>
    <p:sldId id="267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" y="0"/>
            <a:ext cx="5429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1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 og domstolene</a:t>
            </a:r>
            <a:endParaRPr lang="da-D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Lovgivning og forarbejder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Lovens forarbejder: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Al det materiale som har været inddraget under det </a:t>
            </a:r>
            <a:r>
              <a:rPr lang="da-DK" sz="2800" dirty="0" err="1" smtClean="0">
                <a:cs typeface="Arial" pitchFamily="34" charset="0"/>
              </a:rPr>
              <a:t>lovforberedende</a:t>
            </a:r>
            <a:r>
              <a:rPr lang="da-DK" sz="2800" dirty="0" smtClean="0">
                <a:cs typeface="Arial" pitchFamily="34" charset="0"/>
              </a:rPr>
              <a:t> arbejde inden lovens endelige vedtagelse fx: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Betænkninger, bemærkninger til lovforslaget, referater fra folketingets forhandlinger, udvalgsbehandlinger, bilagsmateriale fra interesseorganisationer mv.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err="1" smtClean="0">
                <a:cs typeface="Arial" pitchFamily="34" charset="0"/>
              </a:rPr>
              <a:t>Lovforarbejder</a:t>
            </a:r>
            <a:r>
              <a:rPr lang="da-DK" sz="2800" dirty="0" smtClean="0">
                <a:cs typeface="Arial" pitchFamily="34" charset="0"/>
              </a:rPr>
              <a:t> anvendes til tider som </a:t>
            </a:r>
            <a:r>
              <a:rPr lang="da-DK" sz="2800" dirty="0" err="1" smtClean="0">
                <a:cs typeface="Arial" pitchFamily="34" charset="0"/>
              </a:rPr>
              <a:t>fortolk-ningsbidrag</a:t>
            </a:r>
            <a:r>
              <a:rPr lang="da-DK" sz="2800" dirty="0" smtClean="0">
                <a:cs typeface="Arial" pitchFamily="34" charset="0"/>
              </a:rPr>
              <a:t> i retssager – se U2010.796H De ulovlige hobbyknive, s. 21.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1.2 Domme som retskilder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Ved siden af lovgivning, er afsagte domme en vigtig retskilde.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En dom kan skabe </a:t>
            </a:r>
            <a:r>
              <a:rPr lang="da-DK" sz="2800" b="1" dirty="0" smtClean="0">
                <a:cs typeface="Arial" pitchFamily="34" charset="0"/>
              </a:rPr>
              <a:t>præcedens</a:t>
            </a:r>
            <a:r>
              <a:rPr lang="da-DK" sz="2800" dirty="0" smtClean="0">
                <a:cs typeface="Arial" pitchFamily="34" charset="0"/>
              </a:rPr>
              <a:t>, hvis den har betydning for afgørelsen af fremtidige sager.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Domme afsagt af Højesteret, vægter tungere end domme afsagt af Landsretten, ligesom domme afsagt af Landsretten vægter tungere end domme afsagt af Byretten.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Nyere domme vægter tungere end ældre domme</a:t>
            </a:r>
          </a:p>
          <a:p>
            <a:pPr marL="266700" indent="-266700">
              <a:buFont typeface="Arial" pitchFamily="34" charset="0"/>
              <a:buChar char="•"/>
            </a:pP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1.3 Sædvane og forholdets natur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En </a:t>
            </a:r>
            <a:r>
              <a:rPr lang="da-DK" sz="3200" b="1" dirty="0" smtClean="0">
                <a:cs typeface="Arial" pitchFamily="34" charset="0"/>
              </a:rPr>
              <a:t>sædvane</a:t>
            </a:r>
            <a:r>
              <a:rPr lang="da-DK" sz="3200" dirty="0" smtClean="0">
                <a:cs typeface="Arial" pitchFamily="34" charset="0"/>
              </a:rPr>
              <a:t> eller </a:t>
            </a:r>
            <a:r>
              <a:rPr lang="da-DK" sz="3200" dirty="0" err="1" smtClean="0">
                <a:cs typeface="Arial" pitchFamily="34" charset="0"/>
              </a:rPr>
              <a:t>retssædvane</a:t>
            </a:r>
            <a:r>
              <a:rPr lang="da-DK" sz="3200" dirty="0" smtClean="0">
                <a:cs typeface="Arial" pitchFamily="34" charset="0"/>
              </a:rPr>
              <a:t> opstår, når en handlemåde er blevet fulgt og accepteret over en længere periode – U1984.525H Den ufrugtbare orne, s. 22.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En afgørelse efter </a:t>
            </a:r>
            <a:r>
              <a:rPr lang="da-DK" sz="3200" b="1" dirty="0" smtClean="0">
                <a:cs typeface="Arial" pitchFamily="34" charset="0"/>
              </a:rPr>
              <a:t>forholdets natur</a:t>
            </a:r>
            <a:r>
              <a:rPr lang="da-DK" sz="3200" dirty="0" smtClean="0">
                <a:cs typeface="Arial" pitchFamily="34" charset="0"/>
              </a:rPr>
              <a:t>, er motiveret af nogle friere overvejelser om retlige hensyn og almindelige retsprincipper – ”sidste livline”, når svaret ikke kan findes i andre retskilder – juridisk mavefornemmelse.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 Internationale retskilder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Internationale konventioner </a:t>
            </a:r>
            <a:r>
              <a:rPr lang="da-DK" sz="2800" dirty="0" smtClean="0">
                <a:cs typeface="Arial" pitchFamily="34" charset="0"/>
              </a:rPr>
              <a:t>ratificeret af Danmark er en del af dansk ret, fx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CISG (International købelov),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EMRK (Den Europæiske Menneskerettighedskonvention) – inddrages ind imellem som retskilde ved domstolene – se Christiania-sagen, s. 18.</a:t>
            </a:r>
          </a:p>
          <a:p>
            <a:pPr marL="266700" indent="-266700"/>
            <a:r>
              <a:rPr lang="da-DK" sz="2800" b="1" dirty="0" smtClean="0">
                <a:cs typeface="Arial" pitchFamily="34" charset="0"/>
              </a:rPr>
              <a:t>Internationale handelskutymer, fx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err="1" smtClean="0">
                <a:cs typeface="Arial" pitchFamily="34" charset="0"/>
              </a:rPr>
              <a:t>Incoterms</a:t>
            </a:r>
            <a:r>
              <a:rPr lang="da-DK" sz="2800" dirty="0" smtClean="0">
                <a:cs typeface="Arial" pitchFamily="34" charset="0"/>
              </a:rPr>
              <a:t> 2010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ICC Reklamekodeks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Internationale retskilder – EU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1.3)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cs typeface="Arial" pitchFamily="34" charset="0"/>
              </a:rPr>
              <a:t>EU-Traktater</a:t>
            </a:r>
            <a:r>
              <a:rPr lang="da-DK" sz="2400" b="1" dirty="0" smtClean="0">
                <a:cs typeface="Arial" pitchFamily="34" charset="0"/>
              </a:rPr>
              <a:t>: </a:t>
            </a:r>
            <a:r>
              <a:rPr lang="da-DK" sz="2400" dirty="0" err="1" smtClean="0">
                <a:cs typeface="Arial" pitchFamily="34" charset="0"/>
              </a:rPr>
              <a:t>EUs</a:t>
            </a:r>
            <a:r>
              <a:rPr lang="da-DK" sz="2400" dirty="0" smtClean="0">
                <a:cs typeface="Arial" pitchFamily="34" charset="0"/>
              </a:rPr>
              <a:t> ”grundlove” – bindende i de medlemsstater, som har tiltrådt traktaterne. </a:t>
            </a:r>
          </a:p>
          <a:p>
            <a:r>
              <a:rPr lang="da-DK" sz="2400" b="1" dirty="0" smtClean="0">
                <a:cs typeface="Arial" pitchFamily="34" charset="0"/>
              </a:rPr>
              <a:t>Forordninger</a:t>
            </a:r>
            <a:r>
              <a:rPr lang="da-DK" sz="2400" dirty="0" smtClean="0">
                <a:cs typeface="Arial" pitchFamily="34" charset="0"/>
              </a:rPr>
              <a:t> : Umiddelbart gældende i medlemsstaterne uden implementering.</a:t>
            </a:r>
          </a:p>
          <a:p>
            <a:r>
              <a:rPr lang="da-DK" sz="2400" b="1" dirty="0" smtClean="0">
                <a:cs typeface="Arial" pitchFamily="34" charset="0"/>
              </a:rPr>
              <a:t>Direktiver:</a:t>
            </a:r>
            <a:r>
              <a:rPr lang="da-DK" sz="2400" dirty="0" smtClean="0">
                <a:cs typeface="Arial" pitchFamily="34" charset="0"/>
              </a:rPr>
              <a:t> Bindende for medlemsstaterne, men kræver implementering, dvs. skal gøres til national lovgivning inden en hvis  frist.</a:t>
            </a:r>
          </a:p>
          <a:p>
            <a:r>
              <a:rPr lang="da-DK" sz="2400" b="1" dirty="0" smtClean="0">
                <a:cs typeface="Arial" pitchFamily="34" charset="0"/>
              </a:rPr>
              <a:t>Beslutninger:</a:t>
            </a:r>
            <a:r>
              <a:rPr lang="da-DK" sz="2400" dirty="0" smtClean="0">
                <a:cs typeface="Arial" pitchFamily="34" charset="0"/>
              </a:rPr>
              <a:t> Bindende for de medlemsstater beslutningen henvender sig til.</a:t>
            </a:r>
          </a:p>
          <a:p>
            <a:r>
              <a:rPr lang="da-DK" sz="2400" b="1" dirty="0" smtClean="0">
                <a:cs typeface="Arial" pitchFamily="34" charset="0"/>
              </a:rPr>
              <a:t>Henstillinger og udtalelser</a:t>
            </a:r>
            <a:r>
              <a:rPr lang="da-DK" sz="2400" dirty="0" smtClean="0">
                <a:cs typeface="Arial" pitchFamily="34" charset="0"/>
              </a:rPr>
              <a:t>: Ikke bindende – alene tale om vejledning.</a:t>
            </a:r>
          </a:p>
          <a:p>
            <a:endParaRPr lang="da-DK" sz="1200" dirty="0" smtClean="0">
              <a:cs typeface="Arial" pitchFamily="34" charset="0"/>
            </a:endParaRPr>
          </a:p>
          <a:p>
            <a:r>
              <a:rPr lang="da-DK" sz="2400" i="1" dirty="0" smtClean="0">
                <a:cs typeface="Arial" pitchFamily="34" charset="0"/>
              </a:rPr>
              <a:t>!! De danske domstole er forpligtet til at træffe afgørelser i overensstemmelse med EU-retten.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Domstolene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1.4)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cs typeface="Arial" pitchFamily="34" charset="0"/>
              </a:rPr>
              <a:t>Højesteret (København)</a:t>
            </a:r>
          </a:p>
          <a:p>
            <a:r>
              <a:rPr lang="da-DK" sz="2800" b="1" dirty="0" smtClean="0">
                <a:cs typeface="Arial" pitchFamily="34" charset="0"/>
              </a:rPr>
              <a:t>Landsret (Østre og Vestre Landsret)</a:t>
            </a:r>
          </a:p>
          <a:p>
            <a:r>
              <a:rPr lang="da-DK" sz="2800" b="1" dirty="0" smtClean="0">
                <a:cs typeface="Arial" pitchFamily="34" charset="0"/>
              </a:rPr>
              <a:t>Byret (24 retskredse i Danmark)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Byrettens afdelinger: Civilretten, Kriminalretten, Fogedretten, Skifteretten, Boligretten.</a:t>
            </a:r>
          </a:p>
          <a:p>
            <a:endParaRPr lang="da-DK" sz="2000" b="1" dirty="0" smtClean="0">
              <a:cs typeface="Arial" pitchFamily="34" charset="0"/>
            </a:endParaRPr>
          </a:p>
          <a:p>
            <a:r>
              <a:rPr lang="da-DK" sz="2600" b="1" dirty="0" err="1" smtClean="0">
                <a:cs typeface="Arial" pitchFamily="34" charset="0"/>
              </a:rPr>
              <a:t>Sø-</a:t>
            </a:r>
            <a:r>
              <a:rPr lang="da-DK" sz="2600" b="1" dirty="0" smtClean="0">
                <a:cs typeface="Arial" pitchFamily="34" charset="0"/>
              </a:rPr>
              <a:t> og Handelsretten</a:t>
            </a:r>
            <a:r>
              <a:rPr lang="da-DK" sz="2600" dirty="0" smtClean="0">
                <a:cs typeface="Arial" pitchFamily="34" charset="0"/>
              </a:rPr>
              <a:t>: Behandler særligt sager om immaterialret, markedsføringsret, søret og internationale erhvervsforhold. Sager anlagt ved S&amp;H kan ankes til Højesteret.</a:t>
            </a:r>
          </a:p>
          <a:p>
            <a:r>
              <a:rPr lang="da-DK" sz="2600" b="1" dirty="0" smtClean="0">
                <a:cs typeface="Arial" pitchFamily="34" charset="0"/>
              </a:rPr>
              <a:t>Specialdomstole</a:t>
            </a:r>
            <a:r>
              <a:rPr lang="da-DK" sz="2600" dirty="0" smtClean="0">
                <a:cs typeface="Arial" pitchFamily="34" charset="0"/>
              </a:rPr>
              <a:t>: Tinglysningsretten, Arbejdsretten, den særlige klageret, Rigsretten.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Domstolene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>
                <a:cs typeface="Arial" pitchFamily="34" charset="0"/>
              </a:rPr>
              <a:t>2-instansprincippet: </a:t>
            </a:r>
            <a:r>
              <a:rPr lang="da-DK" sz="2600" dirty="0" smtClean="0">
                <a:cs typeface="Arial" pitchFamily="34" charset="0"/>
              </a:rPr>
              <a:t>En retssag kan som udgangspunkt bedømmes ved 2 instanser. </a:t>
            </a:r>
          </a:p>
          <a:p>
            <a:pPr marL="266700" indent="-266700"/>
            <a:r>
              <a:rPr lang="da-DK" sz="2600" b="1" dirty="0" smtClean="0">
                <a:cs typeface="Arial" pitchFamily="34" charset="0"/>
              </a:rPr>
              <a:t>	Hovedregel</a:t>
            </a:r>
            <a:r>
              <a:rPr lang="da-DK" sz="2600" dirty="0" smtClean="0">
                <a:cs typeface="Arial" pitchFamily="34" charset="0"/>
              </a:rPr>
              <a:t>: Civile retssager starter i Byretten, og kan ankes til Landsretten.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Undtagelse</a:t>
            </a:r>
            <a:r>
              <a:rPr lang="da-DK" sz="2600" dirty="0" smtClean="0">
                <a:cs typeface="Arial" pitchFamily="34" charset="0"/>
              </a:rPr>
              <a:t>: Sager med påstandsbeløb under 10.000 kr. kan ikke ankes til Landsretten, medmindre </a:t>
            </a:r>
            <a:r>
              <a:rPr lang="da-DK" sz="2600" dirty="0" err="1" smtClean="0">
                <a:cs typeface="Arial" pitchFamily="34" charset="0"/>
              </a:rPr>
              <a:t>Procesbe-villingsnævnet</a:t>
            </a:r>
            <a:r>
              <a:rPr lang="da-DK" sz="2600" dirty="0" smtClean="0">
                <a:cs typeface="Arial" pitchFamily="34" charset="0"/>
              </a:rPr>
              <a:t> giver tilladelse.</a:t>
            </a:r>
          </a:p>
          <a:p>
            <a:pPr marL="266700" indent="-266700"/>
            <a:r>
              <a:rPr lang="da-DK" sz="2600" b="1" dirty="0" smtClean="0">
                <a:cs typeface="Arial" pitchFamily="34" charset="0"/>
              </a:rPr>
              <a:t>Tredjeinstansbevilling: </a:t>
            </a:r>
            <a:r>
              <a:rPr lang="da-DK" sz="2600" dirty="0" smtClean="0">
                <a:cs typeface="Arial" pitchFamily="34" charset="0"/>
              </a:rPr>
              <a:t>Procesbevillingsnævnet kan efter ansøgning, give tilladelse til at en sag kan bedømmes af Højesteret, selvom sagen har været behandlet i 2 under-instanser -  se U2010.796H De ulovlige hobbyknive.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Betingelse</a:t>
            </a:r>
            <a:r>
              <a:rPr lang="da-DK" sz="2600" dirty="0" smtClean="0">
                <a:cs typeface="Arial" pitchFamily="34" charset="0"/>
              </a:rPr>
              <a:t>: Sagen skal have principiel karakter.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3.1 Internationale domstole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>
                <a:cs typeface="Arial" pitchFamily="34" charset="0"/>
              </a:rPr>
              <a:t>EU-domstolen/Den Europæiske Unions Domstol: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Sager kan anlægges af medlemsstater, </a:t>
            </a:r>
            <a:r>
              <a:rPr lang="da-DK" sz="2600" dirty="0" err="1" smtClean="0">
                <a:cs typeface="Arial" pitchFamily="34" charset="0"/>
              </a:rPr>
              <a:t>EUs</a:t>
            </a:r>
            <a:r>
              <a:rPr lang="da-DK" sz="2600" dirty="0" smtClean="0">
                <a:cs typeface="Arial" pitchFamily="34" charset="0"/>
              </a:rPr>
              <a:t> institutioner, EU-borgere, virksomheder og andre juridiske personer fra medlemsstaterne.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De afsagte domme er bindende i medlemsstaterne, og kan give anledning til ændring af national lovgivning.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600" b="1" dirty="0" smtClean="0">
                <a:cs typeface="Arial" pitchFamily="34" charset="0"/>
              </a:rPr>
              <a:t>Præjudicielle spørgsmål</a:t>
            </a:r>
            <a:r>
              <a:rPr lang="da-DK" sz="2600" dirty="0" smtClean="0">
                <a:cs typeface="Arial" pitchFamily="34" charset="0"/>
              </a:rPr>
              <a:t>: Hvis en dansk domstol under en retssag, er i tvivl om fortolkningen af EU-retten kan </a:t>
            </a:r>
            <a:r>
              <a:rPr lang="da-DK" sz="2600" dirty="0" err="1" smtClean="0">
                <a:cs typeface="Arial" pitchFamily="34" charset="0"/>
              </a:rPr>
              <a:t>spørgs-målet</a:t>
            </a:r>
            <a:r>
              <a:rPr lang="da-DK" sz="2600" dirty="0" smtClean="0">
                <a:cs typeface="Arial" pitchFamily="34" charset="0"/>
              </a:rPr>
              <a:t> blive besvaret af Den Europæiske Unions Domstol – se U2002.2435/3H Den gravide vikar, s. 28.</a:t>
            </a:r>
          </a:p>
          <a:p>
            <a:pPr marL="266700" indent="-266700"/>
            <a:r>
              <a:rPr lang="da-DK" sz="2600" b="1" dirty="0" smtClean="0">
                <a:cs typeface="Arial" pitchFamily="34" charset="0"/>
              </a:rPr>
              <a:t>Menneskerettighedsdomstolen:</a:t>
            </a:r>
            <a:r>
              <a:rPr lang="da-DK" sz="2600" dirty="0" smtClean="0">
                <a:cs typeface="Arial" pitchFamily="34" charset="0"/>
              </a:rPr>
              <a:t> Behandler sager om overtrædelse af EMRK </a:t>
            </a:r>
            <a:r>
              <a:rPr lang="da-DK" sz="2400" dirty="0" smtClean="0">
                <a:cs typeface="Arial" pitchFamily="34" charset="0"/>
              </a:rPr>
              <a:t>(Menneskerettighedskonventionen)</a:t>
            </a:r>
            <a:r>
              <a:rPr lang="da-DK" sz="2800" dirty="0" smtClean="0"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Civile retssager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>
                <a:cs typeface="Arial" pitchFamily="34" charset="0"/>
              </a:rPr>
              <a:t>Saglig kompetence: </a:t>
            </a:r>
            <a:r>
              <a:rPr lang="da-DK" sz="2600" dirty="0" smtClean="0">
                <a:cs typeface="Arial" pitchFamily="34" charset="0"/>
              </a:rPr>
              <a:t>Hvilken ret/domstol skal behandle sagen?</a:t>
            </a:r>
          </a:p>
          <a:p>
            <a:r>
              <a:rPr lang="da-DK" sz="2600" b="1" dirty="0" smtClean="0">
                <a:cs typeface="Arial" pitchFamily="34" charset="0"/>
              </a:rPr>
              <a:t>Stedlig kompetence: </a:t>
            </a:r>
            <a:r>
              <a:rPr lang="da-DK" sz="2600" dirty="0" smtClean="0">
                <a:cs typeface="Arial" pitchFamily="34" charset="0"/>
              </a:rPr>
              <a:t>Værneting – Hvor i landet skal sagen anlægges?</a:t>
            </a:r>
          </a:p>
          <a:p>
            <a:r>
              <a:rPr lang="da-DK" sz="2600" dirty="0" smtClean="0">
                <a:cs typeface="Arial" pitchFamily="34" charset="0"/>
              </a:rPr>
              <a:t>Hvis der ikke er lavet en værnetingsaftale mellem de stridende parter, skal en retssag som </a:t>
            </a:r>
            <a:r>
              <a:rPr lang="da-DK" sz="2600" b="1" dirty="0" smtClean="0">
                <a:cs typeface="Arial" pitchFamily="34" charset="0"/>
              </a:rPr>
              <a:t>hovedregel </a:t>
            </a:r>
            <a:r>
              <a:rPr lang="da-DK" sz="2600" dirty="0" smtClean="0">
                <a:cs typeface="Arial" pitchFamily="34" charset="0"/>
              </a:rPr>
              <a:t>anlægges ved sagsøgtes hjemting (bopæl/kendt opholdssted)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400" b="1" dirty="0" smtClean="0">
                <a:cs typeface="Arial" pitchFamily="34" charset="0"/>
              </a:rPr>
              <a:t>Supplerende værneting, fx: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Virksomhedsværneting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Ejendomsværneting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Opfyldelsesværneting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 smtClean="0">
                <a:cs typeface="Arial" pitchFamily="34" charset="0"/>
              </a:rPr>
              <a:t>Forbrugerværneting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400" dirty="0" err="1" smtClean="0">
                <a:cs typeface="Arial" pitchFamily="34" charset="0"/>
              </a:rPr>
              <a:t>Deliktsværneting</a:t>
            </a:r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4.2 Procesretlige grundbegreber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da-DK" sz="3000" b="1" dirty="0" smtClean="0"/>
              <a:t>Forhandlingsprincippet</a:t>
            </a:r>
            <a:r>
              <a:rPr lang="da-DK" sz="3000" dirty="0" smtClean="0"/>
              <a:t>: Sagsøger og sagsøgte har selv ansvaret for sagens bevisførelse. Retten kan opfordre parterne til at føre et bestemt bevis, men parterne er ikke forpligtet til at følge rettens opfordring. </a:t>
            </a:r>
            <a:endParaRPr lang="da-DK" sz="3000" dirty="0" smtClean="0">
              <a:cs typeface="Arial" pitchFamily="34" charset="0"/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da-DK" sz="3000" b="1" dirty="0" smtClean="0"/>
              <a:t>Bevisumiddelbarhedsprincippet</a:t>
            </a:r>
            <a:r>
              <a:rPr lang="da-DK" sz="3000" dirty="0" smtClean="0"/>
              <a:t>: Beviser skal føres umiddelbart foran dommeren. </a:t>
            </a:r>
            <a:endParaRPr lang="da-DK" sz="3000" i="1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da-DK" sz="3000" b="1" dirty="0" smtClean="0"/>
              <a:t>Den frie bevisbedømmelse</a:t>
            </a:r>
            <a:r>
              <a:rPr lang="da-DK" sz="3000" dirty="0" smtClean="0"/>
              <a:t>: Retten har frihed til på objektivt grundlag, at vurdere og afgøre, hvad der findes bevist under sagen, og hvilke beviser der vægter tungere end andre.</a:t>
            </a:r>
            <a:endParaRPr lang="da-DK" sz="3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 og domstolene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cs typeface="Arial" pitchFamily="34" charset="0"/>
              </a:rPr>
              <a:t>I kapitel 1 gennemgås: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Danske retskilder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Internationale retskilder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Domstolene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Civile retssager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4.3 Retssagens forløb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1.7)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da-DK" sz="2800" dirty="0" smtClean="0"/>
              <a:t>Parterne: Sagsøger og sagsøgte</a:t>
            </a:r>
          </a:p>
          <a:p>
            <a:pPr marL="266700" indent="-266700"/>
            <a:endParaRPr lang="da-DK" sz="1400" dirty="0" smtClean="0"/>
          </a:p>
          <a:p>
            <a:pPr marL="266700" indent="-266700"/>
            <a:r>
              <a:rPr lang="da-DK" sz="2800" b="1" dirty="0" smtClean="0"/>
              <a:t>Sagens forberedelse: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/>
              <a:t>Stævning og svarskrift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/>
              <a:t>Evt. forberedende retsmøde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/>
              <a:t>Evt. syn og skøn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/>
              <a:t>Replik og duplik</a:t>
            </a:r>
          </a:p>
          <a:p>
            <a:pPr marL="266700" indent="-266700"/>
            <a:r>
              <a:rPr lang="da-DK" sz="2800" b="1" dirty="0" smtClean="0"/>
              <a:t>Hovedforhandling</a:t>
            </a:r>
          </a:p>
          <a:p>
            <a:pPr marL="266700" indent="-266700"/>
            <a:endParaRPr lang="da-DK" sz="1400" b="1" dirty="0" smtClean="0">
              <a:cs typeface="Arial" pitchFamily="34" charset="0"/>
            </a:endParaRPr>
          </a:p>
          <a:p>
            <a:pPr marL="266700" indent="-266700"/>
            <a:r>
              <a:rPr lang="da-DK" sz="2800" b="1" dirty="0" err="1" smtClean="0">
                <a:cs typeface="Arial" pitchFamily="34" charset="0"/>
              </a:rPr>
              <a:t>Småsagsprocessen</a:t>
            </a:r>
            <a:r>
              <a:rPr lang="da-DK" sz="2800" b="1" dirty="0" smtClean="0">
                <a:cs typeface="Arial" pitchFamily="34" charset="0"/>
              </a:rPr>
              <a:t>:</a:t>
            </a:r>
          </a:p>
          <a:p>
            <a:pPr marL="266700" indent="-266700"/>
            <a:r>
              <a:rPr lang="da-DK" sz="2800" dirty="0" smtClean="0">
                <a:cs typeface="Arial" pitchFamily="34" charset="0"/>
              </a:rPr>
              <a:t>Sager under 100.000 kr</a:t>
            </a:r>
            <a:r>
              <a:rPr lang="da-DK" sz="2800" b="1" dirty="0" smtClean="0">
                <a:cs typeface="Arial" pitchFamily="34" charset="0"/>
              </a:rPr>
              <a:t>.</a:t>
            </a:r>
          </a:p>
          <a:p>
            <a:pPr marL="266700" indent="-266700"/>
            <a:r>
              <a:rPr lang="da-DK" sz="2800" dirty="0" smtClean="0">
                <a:cs typeface="Arial" pitchFamily="34" charset="0"/>
              </a:rPr>
              <a:t>Formål: Enklere, hurtigere og billigere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4.3 Retssagens forløb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da-DK" sz="3600" b="1" dirty="0" smtClean="0"/>
              <a:t>Omkostninger: </a:t>
            </a:r>
            <a:r>
              <a:rPr lang="da-DK" sz="3600" dirty="0" smtClean="0"/>
              <a:t>”Taberen” betaler vinderens omkostninger, men retten bestemmer hvor meget.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600" dirty="0" smtClean="0"/>
              <a:t>Retshjælpsdækning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600" dirty="0" smtClean="0"/>
              <a:t>Fri proces</a:t>
            </a:r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4.4 Alternativ til domstolene</a:t>
            </a:r>
            <a:endParaRPr lang="da-DK" sz="2000" b="1" dirty="0" smtClean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/>
            <a:r>
              <a:rPr lang="da-DK" sz="3200" b="1" dirty="0" smtClean="0"/>
              <a:t>Klage- og ankenævn</a:t>
            </a:r>
          </a:p>
          <a:p>
            <a:pPr marL="266700" indent="-266700"/>
            <a:r>
              <a:rPr lang="da-DK" sz="3200" dirty="0" smtClean="0"/>
              <a:t>fx forbrugerklagenævn, pengeinstitutankenævnet</a:t>
            </a:r>
          </a:p>
          <a:p>
            <a:pPr marL="266700" indent="-266700"/>
            <a:r>
              <a:rPr lang="da-DK" sz="3200" b="1" dirty="0" err="1" smtClean="0"/>
              <a:t>Retsmægling</a:t>
            </a:r>
            <a:endParaRPr lang="da-DK" sz="3200" b="1" dirty="0" smtClean="0"/>
          </a:p>
          <a:p>
            <a:pPr marL="266700" indent="-266700"/>
            <a:r>
              <a:rPr lang="da-DK" sz="3200" b="1" dirty="0" smtClean="0"/>
              <a:t>Voldgift</a:t>
            </a:r>
            <a:r>
              <a:rPr lang="da-DK" sz="3200" dirty="0" smtClean="0"/>
              <a:t>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200" dirty="0" smtClean="0"/>
              <a:t>Voldgiftsloven – voldgiftsklausul i aftale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200" dirty="0" smtClean="0"/>
              <a:t>Ofte hurtigere sagsbehandling end alm. domstole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200" dirty="0" smtClean="0"/>
              <a:t>Dommere med særligt fagkundskab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200" dirty="0" smtClean="0"/>
              <a:t>Sagen er ikke offentlig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200" dirty="0" smtClean="0"/>
              <a:t>Ikke mulighed for anke til højere instans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 og domstolene</a:t>
            </a:r>
          </a:p>
          <a:p>
            <a:pPr algn="ctr"/>
            <a:r>
              <a:rPr lang="da-DK" sz="3600" b="1" dirty="0" err="1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Magtsadskillelseslæren</a:t>
            </a:r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2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(se fig. 1.1)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cs typeface="Arial" pitchFamily="34" charset="0"/>
              </a:rPr>
              <a:t>Grundlovens § 3: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Lovgivende magt: Folketinget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Dømmende magt: Domstolene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Udøvende magt: Regering/ministerier, forvaltningen, politiet m.fl.</a:t>
            </a:r>
          </a:p>
          <a:p>
            <a:pPr marL="263525" indent="-263525"/>
            <a:endParaRPr lang="da-DK" sz="3600" dirty="0" smtClean="0">
              <a:cs typeface="Arial" pitchFamily="34" charset="0"/>
            </a:endParaRPr>
          </a:p>
          <a:p>
            <a:pPr marL="263525" indent="-263525"/>
            <a:r>
              <a:rPr lang="da-DK" sz="3600" dirty="0" smtClean="0">
                <a:cs typeface="Arial" pitchFamily="34" charset="0"/>
              </a:rPr>
              <a:t>Gensidig kontrol</a:t>
            </a:r>
          </a:p>
          <a:p>
            <a:pPr marL="263525" indent="-263525"/>
            <a:r>
              <a:rPr lang="da-DK" sz="3600" dirty="0" smtClean="0">
                <a:cs typeface="Arial" pitchFamily="34" charset="0"/>
              </a:rPr>
              <a:t>Magtbalance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340768"/>
            <a:ext cx="83146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Gældende ret</a:t>
            </a:r>
            <a:r>
              <a:rPr lang="da-DK" sz="3200" dirty="0" smtClean="0">
                <a:cs typeface="Arial" pitchFamily="34" charset="0"/>
              </a:rPr>
              <a:t>: Retskilderne er de fortolknings-bidrag vi har til rådighed, når vi skal finde ud af, hvad der er gældende ret.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 retskilderne kan vi søge juridisk information om reglerne og retstilstanden på et område – hvad gælder?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Domstole og offentlige myndigheder anvender retskilderne til at træffe deres afgørelser.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Advokater, banker, forsikringsselskaber mv. bruger retskilderne i deres rådgivning og i det daglige arbejde.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endParaRPr lang="da-DK" sz="3600" dirty="0" smtClean="0">
              <a:cs typeface="Arial" pitchFamily="34" charset="0"/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Lovgivning og forarbejder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Domme/retspraksis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Sædvane og forholdets natur</a:t>
            </a:r>
          </a:p>
          <a:p>
            <a:r>
              <a:rPr lang="da-DK" sz="3600" dirty="0" smtClean="0"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Lovgivning og forarbejder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err="1" smtClean="0">
                <a:cs typeface="Arial" pitchFamily="34" charset="0"/>
              </a:rPr>
              <a:t>Lovhierarkiet</a:t>
            </a:r>
            <a:r>
              <a:rPr lang="da-DK" sz="3600" b="1" dirty="0" smtClean="0">
                <a:cs typeface="Arial" pitchFamily="34" charset="0"/>
              </a:rPr>
              <a:t>: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Grundlov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Lov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Bekendtgørelse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sz="3600" dirty="0" smtClean="0">
                <a:cs typeface="Arial" pitchFamily="34" charset="0"/>
              </a:rPr>
              <a:t>Vejledning/cirkulære</a:t>
            </a:r>
          </a:p>
          <a:p>
            <a:pPr marL="263525" indent="-263525">
              <a:buFont typeface="Arial" pitchFamily="34" charset="0"/>
              <a:buChar char="•"/>
            </a:pPr>
            <a:endParaRPr lang="da-DK" sz="2000" dirty="0" smtClean="0">
              <a:cs typeface="Arial" pitchFamily="34" charset="0"/>
            </a:endParaRPr>
          </a:p>
          <a:p>
            <a:r>
              <a:rPr lang="da-DK" sz="3600" dirty="0" smtClean="0">
                <a:cs typeface="Arial" pitchFamily="34" charset="0"/>
              </a:rPr>
              <a:t>En lavere retskilde(regelsæt), skal have hjemmel i en højere retskilde - højere oppe i </a:t>
            </a:r>
            <a:r>
              <a:rPr lang="da-DK" sz="3600" dirty="0" err="1" smtClean="0">
                <a:cs typeface="Arial" pitchFamily="34" charset="0"/>
              </a:rPr>
              <a:t>lovhierarkiet</a:t>
            </a:r>
            <a:r>
              <a:rPr lang="da-DK" sz="3600" dirty="0" smtClean="0"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Lovgivning og forarbejder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83568" y="1340768"/>
            <a:ext cx="838670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Grundloven 1849, med senere ændringer: </a:t>
            </a:r>
            <a:r>
              <a:rPr lang="da-DK" sz="2800" dirty="0" smtClean="0">
                <a:cs typeface="Arial" pitchFamily="34" charset="0"/>
              </a:rPr>
              <a:t>Lovgivning vedtaget i folketinget må ikke være i strid med Grundloven – Se  U1999.841H Tvind-loven, s. 16. </a:t>
            </a:r>
          </a:p>
          <a:p>
            <a:endParaRPr lang="da-DK" sz="1400" b="1" dirty="0" smtClean="0">
              <a:cs typeface="Arial" pitchFamily="34" charset="0"/>
            </a:endParaRPr>
          </a:p>
          <a:p>
            <a:r>
              <a:rPr lang="da-DK" sz="2800" b="1" dirty="0" smtClean="0">
                <a:cs typeface="Arial" pitchFamily="34" charset="0"/>
              </a:rPr>
              <a:t>Grundloven indeholder </a:t>
            </a:r>
            <a:r>
              <a:rPr lang="da-DK" sz="2800" dirty="0" smtClean="0">
                <a:cs typeface="Arial" pitchFamily="34" charset="0"/>
              </a:rPr>
              <a:t>bl.a. regler om: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Statsorganernes organisation og folketingets virke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Valgbarhed til folketinget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Folkekirken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Frihedsrettigheder, såsom ytringsfrihed, religionsfrihed, forenings- og forsamlingsfrihed, ejendomsrettens ukrænkelighed mv.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Lovgivning og forarbejder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da-DK" sz="2700" b="1" dirty="0" smtClean="0">
                <a:cs typeface="Arial" pitchFamily="34" charset="0"/>
              </a:rPr>
              <a:t>Lovforslag</a:t>
            </a:r>
            <a:r>
              <a:rPr lang="da-DK" sz="2700" dirty="0" smtClean="0">
                <a:cs typeface="Arial" pitchFamily="34" charset="0"/>
              </a:rPr>
              <a:t> kan fremsættes af ethvert medlem af folke-tinget.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700" dirty="0" smtClean="0">
                <a:cs typeface="Arial" pitchFamily="34" charset="0"/>
              </a:rPr>
              <a:t>Lovforslag skal behandles 3 gange i folketingssalen og vedtages med almindelig flertal.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700" b="1" dirty="0" smtClean="0">
                <a:cs typeface="Arial" pitchFamily="34" charset="0"/>
              </a:rPr>
              <a:t>Rammelovgivning</a:t>
            </a:r>
            <a:r>
              <a:rPr lang="da-DK" sz="2700" dirty="0" smtClean="0">
                <a:cs typeface="Arial" pitchFamily="34" charset="0"/>
              </a:rPr>
              <a:t>: Folketinget kan vedtage lovgivning, der fastsætter de overordnede regler/rammer på et område, hvorefter det fx overlades til en minister at fastsætte mere detaljerede regler – udstede bekendtgørelser.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2700" b="1" dirty="0" smtClean="0">
                <a:cs typeface="Arial" pitchFamily="34" charset="0"/>
              </a:rPr>
              <a:t>Bekendtgørelser </a:t>
            </a:r>
            <a:r>
              <a:rPr lang="da-DK" sz="2700" dirty="0" smtClean="0">
                <a:cs typeface="Arial" pitchFamily="34" charset="0"/>
              </a:rPr>
              <a:t>udspringer af love.</a:t>
            </a:r>
          </a:p>
          <a:p>
            <a:pPr marL="723900" lvl="1" indent="-266700">
              <a:buFont typeface="Arial" pitchFamily="34" charset="0"/>
              <a:buChar char="•"/>
            </a:pPr>
            <a:r>
              <a:rPr lang="da-DK" sz="2700" dirty="0" smtClean="0">
                <a:cs typeface="Arial" pitchFamily="34" charset="0"/>
              </a:rPr>
              <a:t>SU-bekendtgørelsen udspringer af SU-loven. SU-bekendtgørelsen er lavet af undervisningsministeren.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Retskilder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1.1 Lovgivning og forarbejder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11560" y="1340768"/>
            <a:ext cx="84587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cs typeface="Arial" pitchFamily="34" charset="0"/>
              </a:rPr>
              <a:t>Vejledninger og cirkulærer: 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Udspringer af bekendtgørelser (skal have hjemmel i en bekendtgørelse), og er ofte lavet af de myndigheder, som skal anvende reglerne i praksis – direkte overfor borgere og virksomheder.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Nogle vejledninger udgives i bogform, fx ligningsvejledningen, momsvejledningen.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1134</Words>
  <Application>Microsoft Office PowerPoint</Application>
  <PresentationFormat>Skærmshow (4:3)</PresentationFormat>
  <Paragraphs>163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22</vt:i4>
      </vt:variant>
    </vt:vector>
  </HeadingPairs>
  <TitlesOfParts>
    <vt:vector size="23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Peter Schmalz</cp:lastModifiedBy>
  <cp:revision>42</cp:revision>
  <dcterms:created xsi:type="dcterms:W3CDTF">2011-03-28T11:51:52Z</dcterms:created>
  <dcterms:modified xsi:type="dcterms:W3CDTF">2013-09-06T19:41:57Z</dcterms:modified>
</cp:coreProperties>
</file>