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62" r:id="rId4"/>
    <p:sldId id="259" r:id="rId5"/>
    <p:sldId id="258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100" d="100"/>
          <a:sy n="100" d="100"/>
        </p:scale>
        <p:origin x="-10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A9A48-1A43-7C43-B8B4-C5ABB7B70967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61D64-A309-DB47-B340-674CD217DB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3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6F0BF-B31D-5542-8198-B5C8A4AE2721}" type="datetimeFigureOut">
              <a:rPr lang="da-DK" smtClean="0"/>
              <a:t>14-08-2017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98B72-8C92-354F-B8A6-09406E24DA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33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8B72-8C92-354F-B8A6-09406E24DAD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964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8B72-8C92-354F-B8A6-09406E24DAD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52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8B72-8C92-354F-B8A6-09406E24DAD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pic>
        <p:nvPicPr>
          <p:cNvPr id="7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 smtClean="0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Kapitel 1</a:t>
            </a:r>
          </a:p>
          <a:p>
            <a:pPr marL="0" indent="0" algn="ctr">
              <a:buNone/>
            </a:pPr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Retskilder og 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domstolene</a:t>
            </a:r>
            <a:endParaRPr lang="da-D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40768"/>
            <a:ext cx="7355159" cy="5112568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Lovens forarbejder: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Al det materiale som har været inddraget under det lovforberedende arbejde inden lovens endelige vedtagelse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Betænkninger, bemærkninger til lovforslaget, referater fra folketingets forhandlinger, udvalgsbehandlinger, bilagsmateriale fra interesseorganisationer </a:t>
            </a:r>
            <a:r>
              <a:rPr lang="da-DK" sz="2400" dirty="0" smtClean="0">
                <a:cs typeface="Arial" pitchFamily="34" charset="0"/>
              </a:rPr>
              <a:t>mv.</a:t>
            </a:r>
          </a:p>
          <a:p>
            <a:pPr marL="457200" lvl="1" indent="0">
              <a:buNone/>
            </a:pPr>
            <a:r>
              <a:rPr lang="da-DK" sz="2400" dirty="0" smtClean="0">
                <a:cs typeface="Arial" pitchFamily="34" charset="0"/>
              </a:rPr>
              <a:t>Lovforarbejder </a:t>
            </a:r>
            <a:r>
              <a:rPr lang="da-DK" sz="2400" dirty="0">
                <a:cs typeface="Arial" pitchFamily="34" charset="0"/>
              </a:rPr>
              <a:t>anvendes til tider som fortolk-</a:t>
            </a:r>
            <a:r>
              <a:rPr lang="da-DK" sz="2400" dirty="0" err="1">
                <a:cs typeface="Arial" pitchFamily="34" charset="0"/>
              </a:rPr>
              <a:t>ningsbidrag</a:t>
            </a:r>
            <a:r>
              <a:rPr lang="da-DK" sz="2400" dirty="0">
                <a:cs typeface="Arial" pitchFamily="34" charset="0"/>
              </a:rPr>
              <a:t> i retssager – se U2010.796H De ulovlige hobbyknive, s. </a:t>
            </a:r>
            <a:r>
              <a:rPr lang="da-DK" sz="2400" dirty="0" smtClean="0">
                <a:cs typeface="Arial" pitchFamily="34" charset="0"/>
              </a:rPr>
              <a:t>23.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1.1 Lovgivning og lovens forarbejder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196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40768"/>
            <a:ext cx="7355159" cy="5112568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Ved siden af lovgivning, er afsagte domme en vigtig retskilde.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dom kan skabe </a:t>
            </a:r>
            <a:r>
              <a:rPr lang="da-DK" sz="2800" b="1" dirty="0">
                <a:cs typeface="Arial" pitchFamily="34" charset="0"/>
              </a:rPr>
              <a:t>præcedens</a:t>
            </a:r>
            <a:r>
              <a:rPr lang="da-DK" sz="2800" dirty="0">
                <a:cs typeface="Arial" pitchFamily="34" charset="0"/>
              </a:rPr>
              <a:t>, hvis den har betydning for afgørelsen af fremtidige sager.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Domme afsagt af Højesteret, vægter tungere end domme afsagt af Landsretten, ligesom domme afsagt af Landsretten vægter tungere end domme afsagt af Byretten.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Nyere domme vægter tungere end ældre domme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1.2 Domme som retskilder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819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40768"/>
            <a:ext cx="7355159" cy="5112568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En </a:t>
            </a:r>
            <a:r>
              <a:rPr lang="da-DK" b="1" dirty="0">
                <a:cs typeface="Arial" pitchFamily="34" charset="0"/>
              </a:rPr>
              <a:t>sædvane</a:t>
            </a:r>
            <a:r>
              <a:rPr lang="da-DK" dirty="0">
                <a:cs typeface="Arial" pitchFamily="34" charset="0"/>
              </a:rPr>
              <a:t> eller </a:t>
            </a:r>
            <a:r>
              <a:rPr lang="da-DK" dirty="0" err="1">
                <a:cs typeface="Arial" pitchFamily="34" charset="0"/>
              </a:rPr>
              <a:t>retssædvane</a:t>
            </a:r>
            <a:r>
              <a:rPr lang="da-DK" dirty="0">
                <a:cs typeface="Arial" pitchFamily="34" charset="0"/>
              </a:rPr>
              <a:t> opstår, når en handlemåde er blevet fulgt og accepteret over en længere periode – U1984.525H Den ufrugtbare orne, s. </a:t>
            </a:r>
            <a:r>
              <a:rPr lang="da-DK" dirty="0" smtClean="0">
                <a:cs typeface="Arial" pitchFamily="34" charset="0"/>
              </a:rPr>
              <a:t>26.</a:t>
            </a:r>
            <a:endParaRPr lang="da-DK" dirty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En afgørelse efter </a:t>
            </a:r>
            <a:r>
              <a:rPr lang="da-DK" b="1" dirty="0">
                <a:cs typeface="Arial" pitchFamily="34" charset="0"/>
              </a:rPr>
              <a:t>forholdets natur</a:t>
            </a:r>
            <a:r>
              <a:rPr lang="da-DK" dirty="0">
                <a:cs typeface="Arial" pitchFamily="34" charset="0"/>
              </a:rPr>
              <a:t>, er motiveret af nogle friere overvejelser om retlige hensyn og almindelige retsprincipper – ”sidste livline”, når svaret ikke kan findes i andre retskilder – juridisk mavefornemmelse.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1.3 Sædvane og forholdets natur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63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24744"/>
            <a:ext cx="7355159" cy="5328592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Internationale konventioner </a:t>
            </a:r>
            <a:r>
              <a:rPr lang="da-DK" dirty="0">
                <a:cs typeface="Arial" pitchFamily="34" charset="0"/>
              </a:rPr>
              <a:t>ratificeret af Danmark er en del af dansk ret, fx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CISG (International købelov</a:t>
            </a:r>
            <a:r>
              <a:rPr lang="da-DK" sz="2800" dirty="0" smtClean="0">
                <a:cs typeface="Arial" pitchFamily="34" charset="0"/>
              </a:rPr>
              <a:t>) </a:t>
            </a:r>
            <a:endParaRPr lang="da-DK" sz="2800" dirty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EMRK (Den Europæiske Menneskerettighedskonvention) – inddrages ind imellem som retskilde ved domstolene – se Christiania-sagen, s. 18.</a:t>
            </a:r>
          </a:p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Internationale handelskutymer, fx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err="1">
                <a:cs typeface="Arial" pitchFamily="34" charset="0"/>
              </a:rPr>
              <a:t>Incoterms</a:t>
            </a:r>
            <a:r>
              <a:rPr lang="da-DK" sz="2800" dirty="0">
                <a:cs typeface="Arial" pitchFamily="34" charset="0"/>
              </a:rPr>
              <a:t> 2010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ICC Reklamekodeks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smtClean="0">
                <a:solidFill>
                  <a:srgbClr val="7030A0"/>
                </a:solidFill>
                <a:cs typeface="Arial" pitchFamily="34" charset="0"/>
              </a:rPr>
              <a:t>2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. Internationale retskilder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18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16960"/>
            <a:ext cx="7355159" cy="5136375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Det Europæiske Råd</a:t>
            </a:r>
          </a:p>
          <a:p>
            <a:r>
              <a:rPr lang="da-DK" dirty="0" smtClean="0"/>
              <a:t>Rådet for den Europæiske Union</a:t>
            </a:r>
          </a:p>
          <a:p>
            <a:r>
              <a:rPr lang="da-DK" dirty="0" smtClean="0"/>
              <a:t>Europa-Parlamentet</a:t>
            </a:r>
          </a:p>
          <a:p>
            <a:r>
              <a:rPr lang="da-DK" dirty="0" smtClean="0"/>
              <a:t>Europa-Kommissionen</a:t>
            </a:r>
          </a:p>
          <a:p>
            <a:r>
              <a:rPr lang="da-DK" dirty="0" smtClean="0"/>
              <a:t>EU-Domstolen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EU’s institutioner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82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Retsakter </a:t>
            </a:r>
            <a:r>
              <a:rPr lang="da-DK" sz="2400" b="1" dirty="0" smtClean="0"/>
              <a:t>(se fig. 1.3)</a:t>
            </a:r>
          </a:p>
          <a:p>
            <a:r>
              <a:rPr lang="da-DK" sz="2000" b="1" dirty="0" smtClean="0"/>
              <a:t>Traktater</a:t>
            </a:r>
            <a:r>
              <a:rPr lang="da-DK" sz="2000" dirty="0" smtClean="0"/>
              <a:t> – ”E</a:t>
            </a:r>
            <a:r>
              <a:rPr lang="fr-FR" sz="2000" dirty="0"/>
              <a:t>U</a:t>
            </a:r>
            <a:r>
              <a:rPr lang="fr-FR" sz="2000" dirty="0" smtClean="0"/>
              <a:t>’</a:t>
            </a:r>
            <a:r>
              <a:rPr lang="da-DK" sz="2000" dirty="0" smtClean="0"/>
              <a:t>s grundlove” - direkte bindende for alle medlemsstater</a:t>
            </a:r>
          </a:p>
          <a:p>
            <a:r>
              <a:rPr lang="da-DK" sz="2000" b="1" dirty="0" smtClean="0"/>
              <a:t>Forordninger</a:t>
            </a:r>
            <a:r>
              <a:rPr lang="da-DK" sz="2000" dirty="0" smtClean="0"/>
              <a:t> – bindende direkte for alle medlemsstater uden implementering</a:t>
            </a:r>
          </a:p>
          <a:p>
            <a:r>
              <a:rPr lang="da-DK" sz="2000" b="1" dirty="0" smtClean="0"/>
              <a:t>Direktiver</a:t>
            </a:r>
            <a:r>
              <a:rPr lang="da-DK" sz="2000" dirty="0" smtClean="0"/>
              <a:t> - </a:t>
            </a:r>
            <a:r>
              <a:rPr lang="da-DK" sz="2000" dirty="0"/>
              <a:t>bindende for alle </a:t>
            </a:r>
            <a:r>
              <a:rPr lang="da-DK" sz="2000" dirty="0" smtClean="0"/>
              <a:t>medlemsstater og </a:t>
            </a:r>
            <a:r>
              <a:rPr lang="da-DK" sz="2000" dirty="0"/>
              <a:t>skal </a:t>
            </a:r>
            <a:r>
              <a:rPr lang="da-DK" sz="2000" dirty="0" smtClean="0"/>
              <a:t>implementeres (laves om til national lovgivning)</a:t>
            </a:r>
          </a:p>
          <a:p>
            <a:r>
              <a:rPr lang="da-DK" sz="2000" b="1" dirty="0" smtClean="0"/>
              <a:t>Beslutninger</a:t>
            </a:r>
            <a:r>
              <a:rPr lang="da-DK" sz="2000" dirty="0" smtClean="0"/>
              <a:t> -  bindende for de medlemsstater beslutningen vedrører</a:t>
            </a:r>
          </a:p>
          <a:p>
            <a:r>
              <a:rPr lang="da-DK" sz="2000" b="1" dirty="0" smtClean="0"/>
              <a:t>Henstillinger og udtalelser</a:t>
            </a:r>
            <a:r>
              <a:rPr lang="da-DK" sz="2000" dirty="0" smtClean="0"/>
              <a:t> – ikke bindende. Vejledning</a:t>
            </a:r>
          </a:p>
          <a:p>
            <a:pPr marL="0" indent="0">
              <a:buNone/>
            </a:pPr>
            <a:r>
              <a:rPr lang="da-DK" sz="2800" b="1" dirty="0" smtClean="0"/>
              <a:t>Internationale domme</a:t>
            </a:r>
          </a:p>
          <a:p>
            <a:r>
              <a:rPr lang="da-DK" sz="2000" dirty="0" smtClean="0"/>
              <a:t>Domme fra EU-domstolen er bindende i Danmark. Skal følges af danske domstole</a:t>
            </a:r>
            <a:endParaRPr lang="da-DK" sz="20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EU’s retskilder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63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Højesteret (København)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Landsret (Østre og Vestre Landsret)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Byret (24 retskredse i Danmark)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Byrettens afdelinger: Civilretten, Kriminalretten, Fogedretten, Skifteretten, Boligretten.</a:t>
            </a:r>
          </a:p>
          <a:p>
            <a:pPr marL="0" indent="0">
              <a:buNone/>
            </a:pPr>
            <a:r>
              <a:rPr lang="da-DK" sz="2400" b="1" dirty="0" smtClean="0">
                <a:cs typeface="Arial" pitchFamily="34" charset="0"/>
              </a:rPr>
              <a:t>Sø- </a:t>
            </a:r>
            <a:r>
              <a:rPr lang="da-DK" sz="2400" b="1" dirty="0">
                <a:cs typeface="Arial" pitchFamily="34" charset="0"/>
              </a:rPr>
              <a:t>og Handelsretten</a:t>
            </a:r>
            <a:r>
              <a:rPr lang="da-DK" sz="2400" dirty="0">
                <a:cs typeface="Arial" pitchFamily="34" charset="0"/>
              </a:rPr>
              <a:t>: Behandler særligt sager om immaterialret, markedsføringsret, søret og internationale erhvervsforhold. Sager anlagt ved S&amp;H kan ankes til Højesteret.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Specialdomstole</a:t>
            </a:r>
            <a:r>
              <a:rPr lang="da-DK" sz="2400" dirty="0">
                <a:cs typeface="Arial" pitchFamily="34" charset="0"/>
              </a:rPr>
              <a:t>: Tinglysningsretten, Arbejdsretten, </a:t>
            </a:r>
            <a:r>
              <a:rPr lang="da-DK" sz="2400" dirty="0" smtClean="0">
                <a:cs typeface="Arial" pitchFamily="34" charset="0"/>
              </a:rPr>
              <a:t>Den Særlige Klageret</a:t>
            </a:r>
            <a:r>
              <a:rPr lang="da-DK" sz="2400" dirty="0">
                <a:cs typeface="Arial" pitchFamily="34" charset="0"/>
              </a:rPr>
              <a:t>, Rigsretten.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3. Domstolene </a:t>
            </a:r>
            <a:r>
              <a:rPr lang="da-DK" sz="2800" b="1" dirty="0" smtClean="0">
                <a:solidFill>
                  <a:srgbClr val="7030A0"/>
                </a:solidFill>
                <a:cs typeface="Arial" pitchFamily="34" charset="0"/>
              </a:rPr>
              <a:t>(fig. 1.4.)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52686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2-instansprincippet: </a:t>
            </a:r>
            <a:r>
              <a:rPr lang="da-DK" sz="2400" dirty="0">
                <a:cs typeface="Arial" pitchFamily="34" charset="0"/>
              </a:rPr>
              <a:t>En retssag kan som udgangspunkt bedømmes ved 2 instanser. </a:t>
            </a:r>
          </a:p>
          <a:p>
            <a:pPr marL="266700" indent="-266700"/>
            <a:r>
              <a:rPr lang="da-DK" sz="2400" b="1" dirty="0" smtClean="0">
                <a:cs typeface="Arial" pitchFamily="34" charset="0"/>
              </a:rPr>
              <a:t>Hovedregel</a:t>
            </a:r>
            <a:r>
              <a:rPr lang="da-DK" sz="2400" dirty="0">
                <a:cs typeface="Arial" pitchFamily="34" charset="0"/>
              </a:rPr>
              <a:t>: Civile retssager starter i Byretten, og kan ankes til Landsretten.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Undtagelse</a:t>
            </a:r>
            <a:r>
              <a:rPr lang="da-DK" sz="2400" dirty="0">
                <a:cs typeface="Arial" pitchFamily="34" charset="0"/>
              </a:rPr>
              <a:t>: Sager med påstandsbeløb under </a:t>
            </a:r>
            <a:r>
              <a:rPr lang="da-DK" sz="2400" dirty="0" smtClean="0">
                <a:cs typeface="Arial" pitchFamily="34" charset="0"/>
              </a:rPr>
              <a:t>20.000 </a:t>
            </a:r>
            <a:r>
              <a:rPr lang="da-DK" sz="2400" dirty="0">
                <a:cs typeface="Arial" pitchFamily="34" charset="0"/>
              </a:rPr>
              <a:t>kr. kan ikke ankes til Landsretten, medmindre </a:t>
            </a:r>
            <a:r>
              <a:rPr lang="da-DK" sz="2400" dirty="0" smtClean="0">
                <a:cs typeface="Arial" pitchFamily="34" charset="0"/>
              </a:rPr>
              <a:t>Procesbevillingsnævnet </a:t>
            </a:r>
            <a:r>
              <a:rPr lang="da-DK" sz="2400" dirty="0">
                <a:cs typeface="Arial" pitchFamily="34" charset="0"/>
              </a:rPr>
              <a:t>giver tilladelse.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Tredjeinstansbevilling: </a:t>
            </a:r>
            <a:r>
              <a:rPr lang="da-DK" sz="2400" dirty="0">
                <a:cs typeface="Arial" pitchFamily="34" charset="0"/>
              </a:rPr>
              <a:t>Procesbevillingsnævnet kan efter ansøgning, give tilladelse til at en sag kan bedømmes af Højesteret, selvom sagen har været behandlet i 2 under-instanser -  se U2010.796H De ulovlige </a:t>
            </a:r>
            <a:r>
              <a:rPr lang="da-DK" sz="2400" dirty="0" smtClean="0">
                <a:cs typeface="Arial" pitchFamily="34" charset="0"/>
              </a:rPr>
              <a:t>hobbyknive.</a:t>
            </a:r>
          </a:p>
          <a:p>
            <a:r>
              <a:rPr lang="da-DK" sz="2400" b="1" dirty="0" smtClean="0">
                <a:cs typeface="Arial" pitchFamily="34" charset="0"/>
              </a:rPr>
              <a:t>Betingelse</a:t>
            </a:r>
            <a:r>
              <a:rPr lang="da-DK" sz="2400" dirty="0">
                <a:cs typeface="Arial" pitchFamily="34" charset="0"/>
              </a:rPr>
              <a:t>: Sagen skal have principiel karakter.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3. Domstolene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897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EU-domstolen/Den Europæiske Unions Domstol: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Sager kan anlægges af medlemsstater, </a:t>
            </a:r>
            <a:r>
              <a:rPr lang="da-DK" sz="2400" dirty="0" err="1">
                <a:cs typeface="Arial" pitchFamily="34" charset="0"/>
              </a:rPr>
              <a:t>EUs</a:t>
            </a:r>
            <a:r>
              <a:rPr lang="da-DK" sz="2400" dirty="0">
                <a:cs typeface="Arial" pitchFamily="34" charset="0"/>
              </a:rPr>
              <a:t> institutioner, EU-borgere, virksomheder og andre juridiske personer fra medlemsstaterne.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De afsagte domme er bindende i medlemsstaterne, og kan give anledning til ændring af national lovgivning.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Præjudicielle spørgsmål</a:t>
            </a:r>
            <a:r>
              <a:rPr lang="da-DK" sz="2400" dirty="0">
                <a:cs typeface="Arial" pitchFamily="34" charset="0"/>
              </a:rPr>
              <a:t>: Hvis en dansk domstol under en retssag, er i tvivl om fortolkningen af EU-retten kan </a:t>
            </a:r>
            <a:r>
              <a:rPr lang="da-DK" sz="2400" dirty="0" smtClean="0">
                <a:cs typeface="Arial" pitchFamily="34" charset="0"/>
              </a:rPr>
              <a:t>spørgsmålet </a:t>
            </a:r>
            <a:r>
              <a:rPr lang="da-DK" sz="2400" dirty="0">
                <a:cs typeface="Arial" pitchFamily="34" charset="0"/>
              </a:rPr>
              <a:t>blive besvaret af Den Europæiske Unions Domstol – se U2002.2435/3H Den gravide vikar, s. </a:t>
            </a:r>
            <a:r>
              <a:rPr lang="da-DK" sz="2400" dirty="0" smtClean="0">
                <a:cs typeface="Arial" pitchFamily="34" charset="0"/>
              </a:rPr>
              <a:t>34.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Menneskerettighedsdomstolen:</a:t>
            </a:r>
            <a:r>
              <a:rPr lang="da-DK" sz="2400" dirty="0">
                <a:cs typeface="Arial" pitchFamily="34" charset="0"/>
              </a:rPr>
              <a:t> Behandler sager om overtrædelse af EMRK </a:t>
            </a:r>
            <a:r>
              <a:rPr lang="da-DK" sz="2000" dirty="0">
                <a:cs typeface="Arial" pitchFamily="34" charset="0"/>
              </a:rPr>
              <a:t>(Menneskerettighedskonventionen)</a:t>
            </a:r>
            <a:r>
              <a:rPr lang="da-DK" sz="2400" dirty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3. Domstolene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Internationale domstole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52811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Saglig kompetence: </a:t>
            </a:r>
            <a:r>
              <a:rPr lang="da-DK" sz="2400" dirty="0">
                <a:cs typeface="Arial" pitchFamily="34" charset="0"/>
              </a:rPr>
              <a:t>Hvilken ret/domstol skal behandle sagen?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Stedlig kompetence: </a:t>
            </a:r>
            <a:r>
              <a:rPr lang="da-DK" sz="2400" dirty="0">
                <a:cs typeface="Arial" pitchFamily="34" charset="0"/>
              </a:rPr>
              <a:t>Værneting – Hvor i landet skal sagen anlægges?</a:t>
            </a:r>
          </a:p>
          <a:p>
            <a:r>
              <a:rPr lang="da-DK" sz="2200" dirty="0">
                <a:cs typeface="Arial" pitchFamily="34" charset="0"/>
              </a:rPr>
              <a:t>Hvis der ikke er lavet en værnetingsaftale mellem de stridende parter, skal en retssag som </a:t>
            </a:r>
            <a:r>
              <a:rPr lang="da-DK" sz="2200" b="1" dirty="0">
                <a:cs typeface="Arial" pitchFamily="34" charset="0"/>
              </a:rPr>
              <a:t>hovedregel </a:t>
            </a:r>
            <a:r>
              <a:rPr lang="da-DK" sz="2200" dirty="0">
                <a:cs typeface="Arial" pitchFamily="34" charset="0"/>
              </a:rPr>
              <a:t>anlægges ved sagsøgtes hjemting (bopæl/kendt opholdssted)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>
                <a:cs typeface="Arial" pitchFamily="34" charset="0"/>
              </a:rPr>
              <a:t>Supplerende værneting,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Virksomhedsværneting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Ejendomsværneting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Opfyldelsesværneting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Forbrugerværneting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Deliktsværneting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4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. Civile retssager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Værneting</a:t>
            </a:r>
          </a:p>
        </p:txBody>
      </p:sp>
    </p:spTree>
    <p:extLst>
      <p:ext uri="{BB962C8B-B14F-4D97-AF65-F5344CB8AC3E}">
        <p14:creationId xmlns:p14="http://schemas.microsoft.com/office/powerpoint/2010/main" val="97123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/>
          <a:p>
            <a:pPr marL="0" indent="0">
              <a:buNone/>
            </a:pPr>
            <a:endParaRPr lang="da-DK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da-DK" b="1" dirty="0" smtClean="0">
                <a:cs typeface="Arial" pitchFamily="34" charset="0"/>
              </a:rPr>
              <a:t>I </a:t>
            </a:r>
            <a:r>
              <a:rPr lang="da-DK" b="1" dirty="0">
                <a:cs typeface="Arial" pitchFamily="34" charset="0"/>
              </a:rPr>
              <a:t>kapitel 1 gennemgås</a:t>
            </a:r>
            <a:r>
              <a:rPr lang="da-DK" b="1" dirty="0" smtClean="0">
                <a:cs typeface="Arial" pitchFamily="34" charset="0"/>
              </a:rPr>
              <a:t>:</a:t>
            </a:r>
            <a:endParaRPr lang="da-DK" dirty="0" smtClean="0"/>
          </a:p>
          <a:p>
            <a:r>
              <a:rPr lang="da-DK" dirty="0" smtClean="0"/>
              <a:t>Danske retskilder</a:t>
            </a:r>
          </a:p>
          <a:p>
            <a:r>
              <a:rPr lang="da-DK" dirty="0" smtClean="0"/>
              <a:t>Internationale retskilder</a:t>
            </a:r>
          </a:p>
          <a:p>
            <a:r>
              <a:rPr lang="da-DK" dirty="0" smtClean="0"/>
              <a:t>Domstolene</a:t>
            </a:r>
          </a:p>
          <a:p>
            <a:r>
              <a:rPr lang="da-DK" dirty="0" smtClean="0"/>
              <a:t>Retssager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438825" y="500063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Retskilder og 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domstolene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2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400" b="1" dirty="0"/>
              <a:t>Forhandlingsprincippet</a:t>
            </a:r>
            <a:r>
              <a:rPr lang="da-DK" sz="2400" dirty="0"/>
              <a:t>: Sagsøger og sagsøgte har selv ansvaret for sagens bevisførelse. Retten kan opfordre parterne til at føre et bestemt bevis, men parterne er ikke forpligtet til at følge rettens opfordring. </a:t>
            </a:r>
            <a:endParaRPr lang="da-DK" sz="2400" dirty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/>
              <a:t>Bevisumiddelbarhedsprincippet</a:t>
            </a:r>
            <a:r>
              <a:rPr lang="da-DK" sz="2400" dirty="0"/>
              <a:t>: Beviser skal føres umiddelbart foran dommeren. </a:t>
            </a:r>
            <a:endParaRPr lang="da-DK" sz="2400" i="1" dirty="0"/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/>
              <a:t>Den frie bevisbedømmelse</a:t>
            </a:r>
            <a:r>
              <a:rPr lang="da-DK" sz="2400" dirty="0"/>
              <a:t>: Retten har frihed til på objektivt grundlag, at vurdere og afgøre, hvad der findes bevist under sagen, og hvilke beviser der vægter tungere end andre</a:t>
            </a:r>
            <a:r>
              <a:rPr lang="da-DK" sz="2400" dirty="0" smtClean="0"/>
              <a:t>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Bevisbyrde:</a:t>
            </a:r>
            <a:r>
              <a:rPr lang="da-DK" sz="2400" dirty="0" smtClean="0">
                <a:cs typeface="Arial" pitchFamily="34" charset="0"/>
              </a:rPr>
              <a:t> Den som påstår noget under en retssag, skal bevise at han har ret. Han har bevisbyrden for sin påstand.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4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. Civile retssager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Procesretlige grundbegreber</a:t>
            </a:r>
          </a:p>
        </p:txBody>
      </p:sp>
    </p:spTree>
    <p:extLst>
      <p:ext uri="{BB962C8B-B14F-4D97-AF65-F5344CB8AC3E}">
        <p14:creationId xmlns:p14="http://schemas.microsoft.com/office/powerpoint/2010/main" val="185694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Parterne</a:t>
            </a:r>
            <a:r>
              <a:rPr lang="da-DK" sz="2400" dirty="0"/>
              <a:t>: Sagsøger og sagsøgte</a:t>
            </a:r>
          </a:p>
          <a:p>
            <a:pPr marL="0" indent="0">
              <a:buNone/>
            </a:pPr>
            <a:r>
              <a:rPr lang="da-DK" sz="2400" b="1" dirty="0" smtClean="0"/>
              <a:t>Sagens </a:t>
            </a:r>
            <a:r>
              <a:rPr lang="da-DK" sz="2400" b="1" dirty="0"/>
              <a:t>forberedelse: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Stævning og svarskrift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Evt. forberedende retsmøde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Evt. syn og skøn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Replik og duplik</a:t>
            </a:r>
          </a:p>
          <a:p>
            <a:pPr marL="0" indent="0">
              <a:buNone/>
            </a:pPr>
            <a:r>
              <a:rPr lang="da-DK" sz="2400" b="1" dirty="0"/>
              <a:t>Hovedforhandling</a:t>
            </a:r>
          </a:p>
          <a:p>
            <a:pPr marL="266700" indent="-266700"/>
            <a:endParaRPr lang="da-DK" sz="12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 err="1">
                <a:cs typeface="Arial" pitchFamily="34" charset="0"/>
              </a:rPr>
              <a:t>Småsagsprocessen</a:t>
            </a:r>
            <a:r>
              <a:rPr lang="da-DK" sz="2400" b="1" dirty="0">
                <a:cs typeface="Arial" pitchFamily="34" charset="0"/>
              </a:rPr>
              <a:t>:</a:t>
            </a:r>
          </a:p>
          <a:p>
            <a:pPr marL="266700" indent="-266700"/>
            <a:r>
              <a:rPr lang="da-DK" sz="2400" dirty="0">
                <a:cs typeface="Arial" pitchFamily="34" charset="0"/>
              </a:rPr>
              <a:t>Sager under </a:t>
            </a:r>
            <a:r>
              <a:rPr lang="da-DK" sz="2400" dirty="0" smtClean="0">
                <a:cs typeface="Arial" pitchFamily="34" charset="0"/>
              </a:rPr>
              <a:t>50.000 </a:t>
            </a:r>
            <a:r>
              <a:rPr lang="da-DK" sz="2400" dirty="0">
                <a:cs typeface="Arial" pitchFamily="34" charset="0"/>
              </a:rPr>
              <a:t>kr</a:t>
            </a:r>
            <a:r>
              <a:rPr lang="da-DK" sz="2400" b="1" dirty="0">
                <a:cs typeface="Arial" pitchFamily="34" charset="0"/>
              </a:rPr>
              <a:t>.</a:t>
            </a:r>
          </a:p>
          <a:p>
            <a:pPr marL="266700" indent="-266700"/>
            <a:r>
              <a:rPr lang="da-DK" sz="2400" dirty="0">
                <a:cs typeface="Arial" pitchFamily="34" charset="0"/>
              </a:rPr>
              <a:t>Formål: Enklere, hurtigere og billigere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4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. Civile retssager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Retssagens forløb </a:t>
            </a:r>
            <a:r>
              <a:rPr lang="da-DK" sz="2400" b="1" dirty="0" smtClean="0">
                <a:solidFill>
                  <a:srgbClr val="7030A0"/>
                </a:solidFill>
                <a:cs typeface="Arial" pitchFamily="34" charset="0"/>
              </a:rPr>
              <a:t>(se fig. 1.7)</a:t>
            </a:r>
          </a:p>
        </p:txBody>
      </p:sp>
    </p:spTree>
    <p:extLst>
      <p:ext uri="{BB962C8B-B14F-4D97-AF65-F5344CB8AC3E}">
        <p14:creationId xmlns:p14="http://schemas.microsoft.com/office/powerpoint/2010/main" val="3832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r>
              <a:rPr lang="da-DK" sz="2800" b="1" dirty="0" smtClean="0"/>
              <a:t>Omkostninger</a:t>
            </a:r>
            <a:r>
              <a:rPr lang="da-DK" sz="2800" b="1" dirty="0"/>
              <a:t>: </a:t>
            </a:r>
            <a:r>
              <a:rPr lang="da-DK" sz="2800" dirty="0"/>
              <a:t>”Taberen” betaler vinderens omkostninger, men retten bestemmer hvor meget.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Retshjælpsdækning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Fri proces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4</a:t>
            </a:r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. Civile retssager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Retssagens forløb</a:t>
            </a:r>
            <a:endParaRPr lang="da-DK" sz="2400" b="1" dirty="0" smtClean="0">
              <a:solidFill>
                <a:srgbClr val="7030A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196752"/>
            <a:ext cx="7355159" cy="525658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 smtClean="0"/>
              <a:t>Klage- </a:t>
            </a:r>
            <a:r>
              <a:rPr lang="da-DK" sz="2400" b="1" dirty="0"/>
              <a:t>og ankenævn</a:t>
            </a:r>
          </a:p>
          <a:p>
            <a:pPr marL="266700" indent="-266700"/>
            <a:r>
              <a:rPr lang="da-DK" sz="2400" dirty="0"/>
              <a:t>fx forbrugerklagenævn, </a:t>
            </a:r>
            <a:r>
              <a:rPr lang="da-DK" sz="2400" dirty="0" smtClean="0"/>
              <a:t>pengeinstitutankenævnet</a:t>
            </a:r>
          </a:p>
          <a:p>
            <a:pPr marL="266700" indent="-266700"/>
            <a:r>
              <a:rPr lang="da-DK" sz="2400" dirty="0" smtClean="0"/>
              <a:t>Sagsbehandling efter officialmaksimen</a:t>
            </a:r>
            <a:endParaRPr lang="da-DK" sz="2400" dirty="0"/>
          </a:p>
          <a:p>
            <a:pPr marL="0" indent="0">
              <a:buNone/>
            </a:pPr>
            <a:r>
              <a:rPr lang="da-DK" sz="2400" b="1" dirty="0" err="1"/>
              <a:t>Retsmægling</a:t>
            </a: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Voldgift</a:t>
            </a:r>
            <a:r>
              <a:rPr lang="da-DK" sz="2400" dirty="0"/>
              <a:t>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Voldgiftsloven – voldgiftsklausul i aftale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Ofte hurtigere sagsbehandling end alm. domstole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Dommere med særligt fagkundskab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Sagen er ikke offentlig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Ikke mulighed for anke til højere instans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4.4 Alternativ til domstolene</a:t>
            </a:r>
            <a:endParaRPr lang="da-DK" sz="2400" b="1" dirty="0" smtClean="0">
              <a:solidFill>
                <a:srgbClr val="7030A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477328"/>
            <a:ext cx="7355159" cy="4543960"/>
          </a:xfrm>
        </p:spPr>
        <p:txBody>
          <a:bodyPr/>
          <a:lstStyle/>
          <a:p>
            <a:r>
              <a:rPr lang="da-DK" b="1" dirty="0" smtClean="0">
                <a:cs typeface="Arial" pitchFamily="34" charset="0"/>
              </a:rPr>
              <a:t>Grundlovens </a:t>
            </a:r>
            <a:r>
              <a:rPr lang="da-DK" b="1" dirty="0">
                <a:cs typeface="Arial" pitchFamily="34" charset="0"/>
              </a:rPr>
              <a:t>§ 3: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Lovgivende magt: Folketinget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Dømmende magt: 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Udøvende magt: Regering/ministerier, forvaltningen, politiet m.fl.</a:t>
            </a:r>
          </a:p>
          <a:p>
            <a:pPr marL="263525" indent="-263525"/>
            <a:endParaRPr lang="da-DK" dirty="0" smtClean="0">
              <a:cs typeface="Arial" pitchFamily="34" charset="0"/>
            </a:endParaRPr>
          </a:p>
          <a:p>
            <a:pPr marL="263525" indent="-263525"/>
            <a:r>
              <a:rPr lang="da-DK" dirty="0" smtClean="0">
                <a:cs typeface="Arial" pitchFamily="34" charset="0"/>
              </a:rPr>
              <a:t>Gensidig </a:t>
            </a:r>
            <a:r>
              <a:rPr lang="da-DK" dirty="0">
                <a:cs typeface="Arial" pitchFamily="34" charset="0"/>
              </a:rPr>
              <a:t>kontrol</a:t>
            </a:r>
          </a:p>
          <a:p>
            <a:pPr marL="263525" indent="-263525"/>
            <a:r>
              <a:rPr lang="da-DK" dirty="0">
                <a:cs typeface="Arial" pitchFamily="34" charset="0"/>
              </a:rPr>
              <a:t>Magtbalance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018698" y="0"/>
            <a:ext cx="6920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Magtadskillelseslæren </a:t>
            </a:r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(se fig. 1.1)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76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5226030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Gældende ret</a:t>
            </a:r>
            <a:r>
              <a:rPr lang="da-DK" dirty="0">
                <a:cs typeface="Arial" pitchFamily="34" charset="0"/>
              </a:rPr>
              <a:t>: Retskilderne </a:t>
            </a:r>
            <a:r>
              <a:rPr lang="da-DK" dirty="0" smtClean="0">
                <a:cs typeface="Arial" pitchFamily="34" charset="0"/>
              </a:rPr>
              <a:t>bruger vi, for at </a:t>
            </a:r>
            <a:r>
              <a:rPr lang="da-DK" dirty="0">
                <a:cs typeface="Arial" pitchFamily="34" charset="0"/>
              </a:rPr>
              <a:t>finde ud af, hvad der er gældende ret.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I retskilderne kan vi søge juridisk information om reglerne og retstilstanden på et område – hvad gælder?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Domstole og offentlige myndigheder anvender retskilderne til at træffe deres afgørelser.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Advokater, banker, forsikringsselskaber mv. bruger retskilderne i deres rådgivning og i det daglige arbejde.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0" y="188640"/>
            <a:ext cx="6552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02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715200" cy="4525959"/>
          </a:xfrm>
        </p:spPr>
        <p:txBody>
          <a:bodyPr/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Lovgivning og </a:t>
            </a:r>
            <a:r>
              <a:rPr lang="da-DK" dirty="0" smtClean="0">
                <a:cs typeface="Arial" pitchFamily="34" charset="0"/>
              </a:rPr>
              <a:t>lovens forarbejder</a:t>
            </a:r>
            <a:endParaRPr lang="da-DK" dirty="0">
              <a:cs typeface="Arial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Domme/retspraksis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Sædvane og forholdets natur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828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593960"/>
            <a:ext cx="7355159" cy="4643352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Lovhierarkiet: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Grundlov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Bekendtgørelse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Vejledning/cirkulære</a:t>
            </a:r>
          </a:p>
          <a:p>
            <a:pPr marL="0" indent="0">
              <a:buNone/>
            </a:pPr>
            <a:endParaRPr lang="da-DK" sz="2800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da-DK" sz="2800" dirty="0" smtClean="0">
                <a:cs typeface="Arial" pitchFamily="34" charset="0"/>
              </a:rPr>
              <a:t>En </a:t>
            </a:r>
            <a:r>
              <a:rPr lang="da-DK" sz="2800" dirty="0">
                <a:cs typeface="Arial" pitchFamily="34" charset="0"/>
              </a:rPr>
              <a:t>lavere retskilde(regelsæt), skal have hjemmel i en højere retskilde - højere oppe i lovhierarkiet.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1.1 Lovgivning og lovens forarbejder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380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412776"/>
            <a:ext cx="7355159" cy="5040560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>
                <a:cs typeface="Arial" pitchFamily="34" charset="0"/>
              </a:rPr>
              <a:t>Grundloven 1849, med senere ændringer: </a:t>
            </a:r>
            <a:r>
              <a:rPr lang="da-DK" sz="2400" dirty="0">
                <a:cs typeface="Arial" pitchFamily="34" charset="0"/>
              </a:rPr>
              <a:t>Lovgivning vedtaget i folketinget må ikke være i strid med Grundloven </a:t>
            </a:r>
          </a:p>
          <a:p>
            <a:pPr marL="0" indent="0">
              <a:buNone/>
            </a:pPr>
            <a:endParaRPr lang="da-DK" sz="2400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 smtClean="0">
                <a:cs typeface="Arial" pitchFamily="34" charset="0"/>
              </a:rPr>
              <a:t>Grundloven </a:t>
            </a:r>
            <a:r>
              <a:rPr lang="da-DK" sz="2400" b="1" dirty="0">
                <a:cs typeface="Arial" pitchFamily="34" charset="0"/>
              </a:rPr>
              <a:t>indeholder </a:t>
            </a:r>
            <a:r>
              <a:rPr lang="da-DK" sz="2400" dirty="0">
                <a:cs typeface="Arial" pitchFamily="34" charset="0"/>
              </a:rPr>
              <a:t>bl.a. regler om: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Statsorganernes organisation og folketingets virke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Valgbarhed til folketinget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Folkekirken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Frihedsrettigheder, såsom ytringsfrihed, religionsfrihed, forenings- og forsamlingsfrihed, ejendomsrettens ukrænkelighed mv.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1.1 Lovgivning og lovens forarbejder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573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40768"/>
            <a:ext cx="7355159" cy="5112568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Lovforslag</a:t>
            </a:r>
            <a:r>
              <a:rPr lang="da-DK" sz="2400" dirty="0">
                <a:cs typeface="Arial" pitchFamily="34" charset="0"/>
              </a:rPr>
              <a:t> kan fremsættes af ethvert medlem af F</a:t>
            </a:r>
            <a:r>
              <a:rPr lang="da-DK" sz="2400" dirty="0" smtClean="0">
                <a:cs typeface="Arial" pitchFamily="34" charset="0"/>
              </a:rPr>
              <a:t>olketinget</a:t>
            </a:r>
            <a:r>
              <a:rPr lang="da-DK" sz="2400" dirty="0">
                <a:cs typeface="Arial" pitchFamily="34" charset="0"/>
              </a:rPr>
              <a:t>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Lovforslag skal behandles 3 gange i folketingssalen og vedtages med </a:t>
            </a:r>
            <a:r>
              <a:rPr lang="da-DK" sz="2400" dirty="0" smtClean="0">
                <a:cs typeface="Arial" pitchFamily="34" charset="0"/>
              </a:rPr>
              <a:t>almindeligt </a:t>
            </a:r>
            <a:r>
              <a:rPr lang="da-DK" sz="2400" dirty="0">
                <a:cs typeface="Arial" pitchFamily="34" charset="0"/>
              </a:rPr>
              <a:t>flertal.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Rammelovgivning</a:t>
            </a:r>
            <a:r>
              <a:rPr lang="da-DK" sz="2400" dirty="0">
                <a:cs typeface="Arial" pitchFamily="34" charset="0"/>
              </a:rPr>
              <a:t>: Folketinget kan vedtage lovgivning, der fastsætter de overordnede regler/rammer på et område, hvorefter det fx overlades til en minister at fastsætte mere detaljerede regler – udstede bekendtgørelser.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Bekendtgørelser </a:t>
            </a:r>
            <a:r>
              <a:rPr lang="da-DK" sz="2400" dirty="0">
                <a:cs typeface="Arial" pitchFamily="34" charset="0"/>
              </a:rPr>
              <a:t>udspringer af love.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SU-bekendtgørelsen udspringer af SU-loven. SU-bekendtgørelsen er lavet af </a:t>
            </a:r>
            <a:r>
              <a:rPr lang="da-DK" sz="2400" dirty="0" smtClean="0">
                <a:cs typeface="Arial" pitchFamily="34" charset="0"/>
              </a:rPr>
              <a:t>ministeren. 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1.1 Lovgivning og lovens forarbejder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80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1" y="1340768"/>
            <a:ext cx="7355159" cy="5112568"/>
          </a:xfrm>
        </p:spPr>
        <p:txBody>
          <a:bodyPr/>
          <a:lstStyle/>
          <a:p>
            <a:pPr marL="0" indent="0">
              <a:buNone/>
            </a:pPr>
            <a:r>
              <a:rPr lang="da-DK" sz="3600" b="1" dirty="0">
                <a:cs typeface="Arial" pitchFamily="34" charset="0"/>
              </a:rPr>
              <a:t>Vejledninger og cirkulærer: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 smtClean="0">
                <a:cs typeface="Arial" pitchFamily="34" charset="0"/>
              </a:rPr>
              <a:t>Reglerne udspringer </a:t>
            </a:r>
            <a:r>
              <a:rPr lang="da-DK" dirty="0">
                <a:cs typeface="Arial" pitchFamily="34" charset="0"/>
              </a:rPr>
              <a:t>af </a:t>
            </a:r>
            <a:r>
              <a:rPr lang="da-DK" dirty="0" smtClean="0">
                <a:cs typeface="Arial" pitchFamily="34" charset="0"/>
              </a:rPr>
              <a:t>bekendtgørelser, og skal </a:t>
            </a:r>
            <a:r>
              <a:rPr lang="da-DK" dirty="0">
                <a:cs typeface="Arial" pitchFamily="34" charset="0"/>
              </a:rPr>
              <a:t>have hjemmel i en </a:t>
            </a:r>
            <a:r>
              <a:rPr lang="da-DK" dirty="0" smtClean="0">
                <a:cs typeface="Arial" pitchFamily="34" charset="0"/>
              </a:rPr>
              <a:t>bekendtgørelse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 smtClean="0">
                <a:cs typeface="Arial" pitchFamily="34" charset="0"/>
              </a:rPr>
              <a:t>Reglerne er ofte </a:t>
            </a:r>
            <a:r>
              <a:rPr lang="da-DK" dirty="0">
                <a:cs typeface="Arial" pitchFamily="34" charset="0"/>
              </a:rPr>
              <a:t>lavet af de myndigheder, som skal anvende reglerne i praksis – direkte overfor borgere og virksomheder.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Nogle vejledninger udgives i bogform, fx ligningsvejledningen, momsvejledningen.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1.1 Lovgivning og lovens forarbejder</a:t>
            </a:r>
            <a:endParaRPr lang="da-DK" sz="3600" b="1" dirty="0">
              <a:solidFill>
                <a:srgbClr val="7030A0"/>
              </a:solidFill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825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1243</Words>
  <Application>Microsoft Office PowerPoint</Application>
  <PresentationFormat>Skærmshow (4:3)</PresentationFormat>
  <Paragraphs>171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23</vt:i4>
      </vt:variant>
    </vt:vector>
  </HeadingPairs>
  <TitlesOfParts>
    <vt:vector size="24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16</cp:revision>
  <dcterms:created xsi:type="dcterms:W3CDTF">2015-07-14T11:20:10Z</dcterms:created>
  <dcterms:modified xsi:type="dcterms:W3CDTF">2017-08-14T15:51:17Z</dcterms:modified>
</cp:coreProperties>
</file>