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17"/>
  </p:notesMasterIdLst>
  <p:handoutMasterIdLst>
    <p:handoutMasterId r:id="rId18"/>
  </p:handoutMasterIdLst>
  <p:sldIdLst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41D9C14D-C858-4BA7-BB2B-A93E7FCBDC21}"/>
    <pc:docChg chg="modSld">
      <pc:chgData name="Andreas Bæksgaard Kotzareis" userId="66734be1-5795-40c6-be49-ecb929f3ccea" providerId="ADAL" clId="{41D9C14D-C858-4BA7-BB2B-A93E7FCBDC21}" dt="2022-07-29T07:58:27.394" v="6" actId="207"/>
      <pc:docMkLst>
        <pc:docMk/>
      </pc:docMkLst>
      <pc:sldChg chg="modSp mod">
        <pc:chgData name="Andreas Bæksgaard Kotzareis" userId="66734be1-5795-40c6-be49-ecb929f3ccea" providerId="ADAL" clId="{41D9C14D-C858-4BA7-BB2B-A93E7FCBDC21}" dt="2022-07-29T07:57:30.707" v="3" actId="465"/>
        <pc:sldMkLst>
          <pc:docMk/>
          <pc:sldMk cId="1211202378" sldId="259"/>
        </pc:sldMkLst>
        <pc:spChg chg="mod">
          <ac:chgData name="Andreas Bæksgaard Kotzareis" userId="66734be1-5795-40c6-be49-ecb929f3ccea" providerId="ADAL" clId="{41D9C14D-C858-4BA7-BB2B-A93E7FCBDC21}" dt="2022-07-29T07:57:30.707" v="3" actId="465"/>
          <ac:spMkLst>
            <pc:docMk/>
            <pc:sldMk cId="1211202378" sldId="259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41D9C14D-C858-4BA7-BB2B-A93E7FCBDC21}" dt="2022-07-29T07:58:27.394" v="6" actId="207"/>
        <pc:sldMkLst>
          <pc:docMk/>
          <pc:sldMk cId="2947670935" sldId="266"/>
        </pc:sldMkLst>
        <pc:spChg chg="mod">
          <ac:chgData name="Andreas Bæksgaard Kotzareis" userId="66734be1-5795-40c6-be49-ecb929f3ccea" providerId="ADAL" clId="{41D9C14D-C858-4BA7-BB2B-A93E7FCBDC21}" dt="2022-07-29T07:58:27.394" v="6" actId="207"/>
          <ac:spMkLst>
            <pc:docMk/>
            <pc:sldMk cId="2947670935" sldId="266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29-07-2022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660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907704" y="2559050"/>
            <a:ext cx="532859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13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Fordringer, gældsbreve og pantebreve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0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latin typeface="+mn-lt"/>
                <a:cs typeface="Arial" charset="0"/>
              </a:rPr>
              <a:t>Sikringsakter</a:t>
            </a:r>
            <a:endParaRPr lang="en-GB" sz="36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6400800" cy="175260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da-DK" sz="2000" dirty="0"/>
              <a:t>Sikringsakt foretages for at sikre erhververen mod overdragerens aftaleerhververe og kreditorer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b="1" dirty="0"/>
              <a:t>Simple fordringer</a:t>
            </a:r>
            <a:r>
              <a:rPr lang="da-DK" sz="2000" dirty="0"/>
              <a:t> – sikringsakten for overdragelse er </a:t>
            </a:r>
            <a:r>
              <a:rPr lang="da-DK" sz="2000" dirty="0" err="1"/>
              <a:t>denunciation</a:t>
            </a:r>
            <a:r>
              <a:rPr lang="da-DK" sz="2000" dirty="0"/>
              <a:t> (meddelelse)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b="1" dirty="0"/>
              <a:t>Omsætningsgældsbreve</a:t>
            </a:r>
            <a:r>
              <a:rPr lang="da-DK" sz="2000" dirty="0"/>
              <a:t> – sikringsakten for overdragelse er rådighedsberøvelse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b="1" dirty="0"/>
              <a:t>Pantebreve</a:t>
            </a:r>
            <a:r>
              <a:rPr lang="da-DK" sz="2000" dirty="0"/>
              <a:t> – sikringsakten for overdragelse er tinglysning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a-DK" sz="2000" b="1" dirty="0"/>
          </a:p>
          <a:p>
            <a:pPr marL="457200" lvl="1" indent="0">
              <a:buNone/>
            </a:pPr>
            <a:r>
              <a:rPr lang="da-DK" sz="2000" i="1" dirty="0"/>
              <a:t>Se oversigtskema over alle sikringsakterne i afsnit 4, side 384</a:t>
            </a:r>
          </a:p>
        </p:txBody>
      </p:sp>
    </p:spTree>
    <p:extLst>
      <p:ext uri="{BB962C8B-B14F-4D97-AF65-F5344CB8AC3E}">
        <p14:creationId xmlns:p14="http://schemas.microsoft.com/office/powerpoint/2010/main" val="234490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-99392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mm.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13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992888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I kapitel 13 gennemgås</a:t>
            </a:r>
            <a:r>
              <a:rPr lang="da-DK" sz="2000" dirty="0">
                <a:solidFill>
                  <a:schemeClr val="tx1"/>
                </a:solidFill>
              </a:rPr>
              <a:t>:</a:t>
            </a:r>
          </a:p>
          <a:p>
            <a:pPr algn="l" eaLnBrk="1" hangingPunct="1"/>
            <a:r>
              <a:rPr lang="da-DK" sz="2000" dirty="0">
                <a:solidFill>
                  <a:schemeClr val="tx1"/>
                </a:solidFill>
              </a:rPr>
              <a:t>Generelle regler for fordringer</a:t>
            </a:r>
          </a:p>
          <a:p>
            <a:pPr algn="l" eaLnBrk="1" hangingPunct="1"/>
            <a:r>
              <a:rPr lang="da-DK" sz="2000" dirty="0">
                <a:solidFill>
                  <a:schemeClr val="tx1"/>
                </a:solidFill>
              </a:rPr>
              <a:t>Forskellige typer af pengekrav</a:t>
            </a:r>
          </a:p>
          <a:p>
            <a:pPr algn="l" eaLnBrk="1" hangingPunct="1"/>
            <a:r>
              <a:rPr lang="da-DK" sz="2000" dirty="0">
                <a:solidFill>
                  <a:schemeClr val="tx1"/>
                </a:solidFill>
              </a:rPr>
              <a:t>Sikringsakter</a:t>
            </a:r>
          </a:p>
          <a:p>
            <a:pPr algn="l" eaLnBrk="1" hangingPunct="1"/>
            <a:endParaRPr lang="da-DK" sz="2000" dirty="0">
              <a:solidFill>
                <a:schemeClr val="tx1"/>
              </a:solidFill>
            </a:endParaRPr>
          </a:p>
          <a:p>
            <a:pPr marL="0" indent="0" algn="l" eaLnBrk="1" hangingPunct="1">
              <a:buNone/>
            </a:pPr>
            <a:r>
              <a:rPr lang="da-DK" sz="2000" dirty="0">
                <a:solidFill>
                  <a:schemeClr val="tx1"/>
                </a:solidFill>
              </a:rPr>
              <a:t>I </a:t>
            </a:r>
            <a:r>
              <a:rPr lang="da-DK" sz="2000" b="1" dirty="0">
                <a:solidFill>
                  <a:schemeClr val="tx1"/>
                </a:solidFill>
              </a:rPr>
              <a:t>kapitel 14</a:t>
            </a:r>
            <a:r>
              <a:rPr lang="da-DK" sz="2000" dirty="0">
                <a:solidFill>
                  <a:schemeClr val="tx1"/>
                </a:solidFill>
              </a:rPr>
              <a:t> gennemgås overdragelse af fordringer, og i </a:t>
            </a:r>
            <a:r>
              <a:rPr lang="da-DK" sz="2000" b="1" dirty="0">
                <a:solidFill>
                  <a:schemeClr val="tx1"/>
                </a:solidFill>
              </a:rPr>
              <a:t>kapitel 15 </a:t>
            </a:r>
            <a:r>
              <a:rPr lang="da-DK" sz="2000" dirty="0">
                <a:solidFill>
                  <a:schemeClr val="tx1"/>
                </a:solidFill>
              </a:rPr>
              <a:t>Ophør af fordringer</a:t>
            </a:r>
          </a:p>
          <a:p>
            <a:pPr algn="l" eaLnBrk="1" hangingPunct="1">
              <a:buFont typeface="Arial" charset="0"/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</a:pP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-243408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Generelle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for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fordringer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592796"/>
            <a:ext cx="6552728" cy="41404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eaLnBrk="1" hangingPunct="1"/>
            <a:r>
              <a:rPr lang="da-DK" sz="2000" dirty="0">
                <a:solidFill>
                  <a:schemeClr val="tx1"/>
                </a:solidFill>
              </a:rPr>
              <a:t>Principperne i gældsbrevsloven finder anvendelse både for gældsbreve og simple fordringer</a:t>
            </a:r>
          </a:p>
          <a:p>
            <a:pPr algn="l"/>
            <a:r>
              <a:rPr lang="da-DK" sz="2000" dirty="0">
                <a:solidFill>
                  <a:schemeClr val="tx1"/>
                </a:solidFill>
              </a:rPr>
              <a:t>Flere skyldnere hæfter solidarisk, hvis ikke andet er aftalt, GBL § 2:</a:t>
            </a:r>
          </a:p>
          <a:p>
            <a:pPr lvl="1"/>
            <a:r>
              <a:rPr lang="da-DK" sz="2000" dirty="0"/>
              <a:t>Kreditor kan vælge at kræve hele gælden betalt af hver enkelt solidarisk skyldner</a:t>
            </a:r>
          </a:p>
          <a:p>
            <a:pPr lvl="1"/>
            <a:r>
              <a:rPr lang="da-DK" sz="2000" dirty="0"/>
              <a:t>Har en solidarisk skyldner betalt hele gælden til kreditor, har han regresret mod de øvrige skyldnere</a:t>
            </a:r>
          </a:p>
          <a:p>
            <a:pPr algn="l" eaLnBrk="1" hangingPunct="1"/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Generelle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for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fordringer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416824" cy="388843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buFont typeface="Arial" charset="0"/>
              <a:buNone/>
            </a:pPr>
            <a:r>
              <a:rPr lang="da-DK" sz="2000" dirty="0">
                <a:solidFill>
                  <a:schemeClr val="tx1"/>
                </a:solidFill>
              </a:rPr>
              <a:t>En skyldner er forpligtet til at betale et bestemt beløb: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I rette tid</a:t>
            </a:r>
            <a:r>
              <a:rPr lang="da-DK" sz="20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da-DK" sz="2000" dirty="0"/>
              <a:t>Forfaldstid, seneste betalingstidspunkt</a:t>
            </a:r>
          </a:p>
          <a:p>
            <a:pPr lvl="1"/>
            <a:r>
              <a:rPr lang="da-DK" sz="2000" dirty="0"/>
              <a:t>Frigørelsestid, tidligste betalingstidspunkt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På rette sted</a:t>
            </a:r>
            <a:r>
              <a:rPr lang="da-DK" sz="20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da-DK" sz="2000" dirty="0"/>
              <a:t>pengeskyld er bringeskyld, pengene skal være kommet frem til kreditor inden forfaldstid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På rette måde</a:t>
            </a:r>
          </a:p>
          <a:p>
            <a:pPr lvl="1"/>
            <a:r>
              <a:rPr lang="da-DK" sz="2000" dirty="0"/>
              <a:t>betalingsmiddel – betalingskort, kontanter, bankoverførsel, sms afhængig af hvad der er aftalt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Til rette kreditor</a:t>
            </a:r>
          </a:p>
        </p:txBody>
      </p:sp>
    </p:spTree>
    <p:extLst>
      <p:ext uri="{BB962C8B-B14F-4D97-AF65-F5344CB8AC3E}">
        <p14:creationId xmlns:p14="http://schemas.microsoft.com/office/powerpoint/2010/main" val="91629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597138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1.3.1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Betaling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med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betalingskort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433496"/>
            <a:ext cx="6400800" cy="1752603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Betaling med betalingskort eller andre betalingstjenester (netbank, mobiltelefon mm.) er reguleret i lov om betalinger (BL)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En betalingstransaktion med kort går gennem betalingsmodtagers bank og kortholders bank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Bliver kortet brugt uberettiget skelnes mellem</a:t>
            </a:r>
          </a:p>
          <a:p>
            <a:pPr lvl="1" eaLnBrk="1" hangingPunct="1"/>
            <a:r>
              <a:rPr lang="da-DK" sz="2000" dirty="0"/>
              <a:t>Kortholders træk uden dækning (kortet kan måske spærres og transaktionen kan evt. tilbageføres)</a:t>
            </a:r>
          </a:p>
          <a:p>
            <a:pPr lvl="1" eaLnBrk="1" hangingPunct="1"/>
            <a:r>
              <a:rPr lang="da-DK" sz="2000" dirty="0"/>
              <a:t>Kortmisbrug begået af andre end kortholder</a:t>
            </a:r>
          </a:p>
          <a:p>
            <a:pPr algn="l" eaLnBrk="1" hangingPunct="1"/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5364088" y="4869160"/>
            <a:ext cx="1926837" cy="1268761"/>
          </a:xfrm>
          <a:prstGeom prst="cloudCallout">
            <a:avLst>
              <a:gd name="adj1" fmla="val -140079"/>
              <a:gd name="adj2" fmla="val -5889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800" dirty="0">
                <a:solidFill>
                  <a:schemeClr val="bg1"/>
                </a:solidFill>
              </a:rPr>
              <a:t>Se mere </a:t>
            </a:r>
          </a:p>
          <a:p>
            <a:pPr algn="ctr"/>
            <a:r>
              <a:rPr lang="da-DK" sz="1800" dirty="0">
                <a:solidFill>
                  <a:schemeClr val="bg1"/>
                </a:solidFill>
              </a:rPr>
              <a:t>næste side</a:t>
            </a:r>
          </a:p>
        </p:txBody>
      </p:sp>
    </p:spTree>
    <p:extLst>
      <p:ext uri="{BB962C8B-B14F-4D97-AF65-F5344CB8AC3E}">
        <p14:creationId xmlns:p14="http://schemas.microsoft.com/office/powerpoint/2010/main" val="24746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4"/>
          <p:cNvSpPr txBox="1">
            <a:spLocks/>
          </p:cNvSpPr>
          <p:nvPr/>
        </p:nvSpPr>
        <p:spPr>
          <a:xfrm>
            <a:off x="683568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Kortmisbrug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begået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af 3.mand</a:t>
            </a:r>
          </a:p>
          <a:p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hæftelse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928840" cy="44644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95300" indent="-495300"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Hvis kortholders betalingskort misbruges af </a:t>
            </a:r>
          </a:p>
          <a:p>
            <a:pPr marL="495300" indent="-495300"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tredjemand:</a:t>
            </a:r>
          </a:p>
          <a:p>
            <a:pPr marL="495300" indent="-495300"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HR:</a:t>
            </a:r>
            <a:r>
              <a:rPr lang="da-DK" sz="2000" dirty="0">
                <a:solidFill>
                  <a:schemeClr val="tx1"/>
                </a:solidFill>
              </a:rPr>
              <a:t> Banken hæfter for misbruget og skal dække kortholders tab, jf. BL § 100, stk. 1</a:t>
            </a:r>
          </a:p>
          <a:p>
            <a:pPr marL="495300" indent="-495300"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U1:</a:t>
            </a:r>
            <a:r>
              <a:rPr lang="da-DK" sz="2000" dirty="0">
                <a:solidFill>
                  <a:schemeClr val="tx1"/>
                </a:solidFill>
              </a:rPr>
              <a:t> Kortholder hæfter ubegrænset, hvis han har handlet svigagtigt eller med vilje ikke overholdt kortreglerne fx. omkring sikkerhed, jf. BL § 100, stk. 2</a:t>
            </a:r>
          </a:p>
          <a:p>
            <a:pPr marL="495300" indent="-495300"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U2:</a:t>
            </a:r>
            <a:r>
              <a:rPr lang="da-DK" sz="2000" dirty="0">
                <a:solidFill>
                  <a:schemeClr val="tx1"/>
                </a:solidFill>
              </a:rPr>
              <a:t> Har kort og pinkode været brugt, og har kortholder udvist simpel uagtsomhed, hæfter kortholder for 375 kr., jf. BL § 100, stk. 3</a:t>
            </a:r>
          </a:p>
          <a:p>
            <a:pPr marL="495300" indent="-495300" algn="l" eaLnBrk="1" hangingPunct="1">
              <a:lnSpc>
                <a:spcPct val="80000"/>
              </a:lnSpc>
              <a:buFont typeface="Arial" charset="0"/>
              <a:buNone/>
            </a:pPr>
            <a:endParaRPr lang="da-D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6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Kortmisbrug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-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fortsat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2952328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U3: </a:t>
            </a:r>
            <a:r>
              <a:rPr lang="da-DK" sz="2000" dirty="0">
                <a:solidFill>
                  <a:schemeClr val="tx1"/>
                </a:solidFill>
              </a:rPr>
              <a:t>Kortholder kan hæfte for op til 8.000 kr., jf. BL § 100, stk. 4, hvis kort og pinkode har været brugt og hvis en af følgende betingelser er opfyldt: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000" dirty="0"/>
              <a:t>Kortet ikke er spærret med det samme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000" dirty="0"/>
              <a:t>Kortholder selv har givet pinkoden til misbrugeren, og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000" dirty="0"/>
              <a:t>Kortholder ved groft uforsvarlig adfærd har gjort misbruget muligt</a:t>
            </a:r>
            <a:endParaRPr lang="da-DK" sz="2000" b="1" dirty="0"/>
          </a:p>
          <a:p>
            <a:pPr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U4:</a:t>
            </a:r>
            <a:r>
              <a:rPr lang="da-DK" sz="2000" dirty="0">
                <a:solidFill>
                  <a:schemeClr val="tx1"/>
                </a:solidFill>
              </a:rPr>
              <a:t> Kortholder hæfter ubegrænset, jf. BL § 100, stk. 5, hvis kort og pinkode er anvendt og (meget sjældent anvendt):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000" dirty="0"/>
              <a:t>Kortholder selv har oplyst koden til misbrugeren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000" dirty="0"/>
              <a:t>Kortholder burde have indset risikoen for misbrug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None/>
            </a:pPr>
            <a:endParaRPr lang="da-DK" sz="20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dirty="0">
                <a:solidFill>
                  <a:schemeClr val="tx1"/>
                </a:solidFill>
              </a:rPr>
              <a:t>Efter kortet er spærret hæfter banken for alt misbrug.</a:t>
            </a:r>
            <a:endParaRPr lang="da-DK" sz="2000" b="1" dirty="0">
              <a:solidFill>
                <a:schemeClr val="tx1"/>
              </a:solidFill>
            </a:endParaRPr>
          </a:p>
          <a:p>
            <a:pPr algn="l" eaLnBrk="1" hangingPunct="1"/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1496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Forskellige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typer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pengekrav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7632848" cy="3096344"/>
          </a:xfrm>
        </p:spPr>
        <p:txBody>
          <a:bodyPr>
            <a:normAutofit/>
          </a:bodyPr>
          <a:lstStyle/>
          <a:p>
            <a:pPr marL="495300" indent="-495300" algn="l" eaLnBrk="1" hangingPunct="1">
              <a:buFont typeface="Arial" charset="0"/>
              <a:buNone/>
            </a:pPr>
            <a:r>
              <a:rPr lang="da-DK" sz="2000" dirty="0">
                <a:solidFill>
                  <a:schemeClr val="tx1"/>
                </a:solidFill>
              </a:rPr>
              <a:t>Alle pengekrav eller fordringer kan deles op i 5 slags:</a:t>
            </a:r>
          </a:p>
          <a:p>
            <a:pPr marL="495300" indent="-495300" algn="l" eaLnBrk="1" hangingPunct="1">
              <a:buFont typeface="Arial" charset="0"/>
              <a:buAutoNum type="arabicPeriod"/>
            </a:pPr>
            <a:r>
              <a:rPr lang="da-DK" sz="2000" dirty="0">
                <a:solidFill>
                  <a:schemeClr val="tx1"/>
                </a:solidFill>
              </a:rPr>
              <a:t>Simple fordringer</a:t>
            </a:r>
          </a:p>
          <a:p>
            <a:pPr marL="495300" indent="-495300" algn="l" eaLnBrk="1" hangingPunct="1">
              <a:buFont typeface="Arial" charset="0"/>
              <a:buAutoNum type="arabicPeriod"/>
            </a:pPr>
            <a:r>
              <a:rPr lang="da-DK" sz="2000" dirty="0">
                <a:solidFill>
                  <a:schemeClr val="tx1"/>
                </a:solidFill>
              </a:rPr>
              <a:t>Simple gældsbreve</a:t>
            </a:r>
          </a:p>
          <a:p>
            <a:pPr marL="495300" indent="-495300" algn="l" eaLnBrk="1" hangingPunct="1">
              <a:buFont typeface="Arial" charset="0"/>
              <a:buAutoNum type="arabicPeriod"/>
            </a:pPr>
            <a:r>
              <a:rPr lang="da-DK" sz="2000" dirty="0">
                <a:solidFill>
                  <a:schemeClr val="tx1"/>
                </a:solidFill>
              </a:rPr>
              <a:t>Omsætningsgældsbreve</a:t>
            </a:r>
          </a:p>
          <a:p>
            <a:pPr marL="495300" indent="-495300" algn="l" eaLnBrk="1" hangingPunct="1">
              <a:buFont typeface="Arial" charset="0"/>
              <a:buAutoNum type="arabicPeriod"/>
            </a:pPr>
            <a:r>
              <a:rPr lang="da-DK" sz="2000" dirty="0">
                <a:solidFill>
                  <a:schemeClr val="tx1"/>
                </a:solidFill>
              </a:rPr>
              <a:t>Tinglyste negotiable pantebreve</a:t>
            </a:r>
          </a:p>
          <a:p>
            <a:pPr marL="495300" indent="-495300" algn="l" eaLnBrk="1" hangingPunct="1">
              <a:buFont typeface="Arial" charset="0"/>
              <a:buAutoNum type="arabicPeriod"/>
            </a:pPr>
            <a:r>
              <a:rPr lang="da-DK" sz="2000" dirty="0">
                <a:solidFill>
                  <a:schemeClr val="tx1"/>
                </a:solidFill>
              </a:rPr>
              <a:t>Tinglyste simple pantebreve</a:t>
            </a:r>
          </a:p>
          <a:p>
            <a:pPr marL="914400" lvl="1" indent="-457200" eaLnBrk="1" hangingPunct="1">
              <a:buFont typeface="Arial" charset="0"/>
              <a:buNone/>
            </a:pPr>
            <a:endParaRPr lang="da-DK" sz="16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771682" y="2745159"/>
            <a:ext cx="3364049" cy="3383905"/>
          </a:xfrm>
          <a:prstGeom prst="cloudCallout">
            <a:avLst>
              <a:gd name="adj1" fmla="val -72032"/>
              <a:gd name="adj2" fmla="val -48144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800" b="1" dirty="0">
                <a:solidFill>
                  <a:schemeClr val="bg1"/>
                </a:solidFill>
              </a:rPr>
              <a:t>Gældsbrev:</a:t>
            </a:r>
          </a:p>
          <a:p>
            <a:pPr>
              <a:buFontTx/>
              <a:buChar char="-"/>
            </a:pPr>
            <a:r>
              <a:rPr lang="da-DK" sz="1800" b="1" dirty="0">
                <a:solidFill>
                  <a:schemeClr val="bg1"/>
                </a:solidFill>
              </a:rPr>
              <a:t>Skriftlig</a:t>
            </a:r>
          </a:p>
          <a:p>
            <a:pPr>
              <a:buFontTx/>
              <a:buChar char="-"/>
            </a:pPr>
            <a:r>
              <a:rPr lang="da-DK" sz="1800" b="1" dirty="0">
                <a:solidFill>
                  <a:schemeClr val="bg1"/>
                </a:solidFill>
              </a:rPr>
              <a:t>Ensidig	</a:t>
            </a:r>
          </a:p>
          <a:p>
            <a:pPr>
              <a:buFontTx/>
              <a:buChar char="-"/>
            </a:pPr>
            <a:r>
              <a:rPr lang="da-DK" sz="1800" b="1" dirty="0">
                <a:solidFill>
                  <a:schemeClr val="bg1"/>
                </a:solidFill>
              </a:rPr>
              <a:t>Ubetinget</a:t>
            </a:r>
          </a:p>
          <a:p>
            <a:pPr>
              <a:buFontTx/>
              <a:buChar char="-"/>
            </a:pPr>
            <a:r>
              <a:rPr lang="da-DK" sz="1800" b="1" dirty="0">
                <a:solidFill>
                  <a:schemeClr val="bg1"/>
                </a:solidFill>
              </a:rPr>
              <a:t>Fordring	</a:t>
            </a:r>
          </a:p>
          <a:p>
            <a:pPr>
              <a:buFontTx/>
              <a:buChar char="-"/>
            </a:pPr>
            <a:r>
              <a:rPr lang="da-DK" sz="1800" b="1" dirty="0">
                <a:solidFill>
                  <a:schemeClr val="bg1"/>
                </a:solidFill>
              </a:rPr>
              <a:t>Bestemt beløb</a:t>
            </a:r>
          </a:p>
        </p:txBody>
      </p:sp>
    </p:spTree>
    <p:extLst>
      <p:ext uri="{BB962C8B-B14F-4D97-AF65-F5344CB8AC3E}">
        <p14:creationId xmlns:p14="http://schemas.microsoft.com/office/powerpoint/2010/main" val="294767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Forskellige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typer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pengekrav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6984776" cy="2976739"/>
          </a:xfrm>
        </p:spPr>
        <p:txBody>
          <a:bodyPr>
            <a:noAutofit/>
          </a:bodyPr>
          <a:lstStyle/>
          <a:p>
            <a:pPr lvl="1" eaLnBrk="1" hangingPunct="1">
              <a:buFont typeface="Arial" charset="0"/>
              <a:buNone/>
            </a:pPr>
            <a:r>
              <a:rPr lang="da-DK" sz="2000" b="1" dirty="0"/>
              <a:t>Simple fordringer </a:t>
            </a:r>
            <a:r>
              <a:rPr lang="da-DK" sz="2000" dirty="0"/>
              <a:t>er almindeligt pengekrav, hvor der ikke er lavet et gældsbrev, fx fakturakrav (regninger) eller en kassekredit</a:t>
            </a:r>
          </a:p>
          <a:p>
            <a:pPr lvl="1" eaLnBrk="1" hangingPunct="1">
              <a:buFont typeface="Arial" charset="0"/>
              <a:buNone/>
            </a:pPr>
            <a:r>
              <a:rPr lang="da-DK" sz="2000" b="1" dirty="0"/>
              <a:t>Simple gældsbreve</a:t>
            </a:r>
            <a:r>
              <a:rPr lang="da-DK" sz="2000" dirty="0"/>
              <a:t> er gældsbreve, som ikke er omsætningsgældsbreve, jf. GBL § 26, jf. GBL § 11, stk. 2, fx lånedokumenter (familielån og banklån)</a:t>
            </a:r>
          </a:p>
          <a:p>
            <a:pPr lvl="1" eaLnBrk="1" hangingPunct="1">
              <a:buFont typeface="Arial" charset="0"/>
              <a:buNone/>
            </a:pPr>
            <a:r>
              <a:rPr lang="da-DK" sz="2000" b="1" dirty="0"/>
              <a:t>Omsætningsgældsbreve</a:t>
            </a:r>
            <a:r>
              <a:rPr lang="da-DK" sz="2000" dirty="0"/>
              <a:t>, er gældsbreve som beskrevet i GBL § 11, stk. 2, fx hvis det tydeligt fremgår, at det er et omsætningsgældsbrev</a:t>
            </a:r>
          </a:p>
          <a:p>
            <a:pPr lvl="1" eaLnBrk="1" hangingPunct="1">
              <a:buFont typeface="Arial" charset="0"/>
              <a:buNone/>
            </a:pPr>
            <a:r>
              <a:rPr lang="da-DK" sz="2000" b="1" dirty="0"/>
              <a:t>Tinglyste negotiable pantebreve</a:t>
            </a:r>
            <a:r>
              <a:rPr lang="da-DK" sz="2000" dirty="0"/>
              <a:t> – typisk pantebreve med pant i fast ejendom</a:t>
            </a:r>
          </a:p>
          <a:p>
            <a:pPr lvl="1" eaLnBrk="1" hangingPunct="1">
              <a:buFont typeface="Arial" charset="0"/>
              <a:buNone/>
            </a:pPr>
            <a:r>
              <a:rPr lang="da-DK" sz="2000" b="1" dirty="0"/>
              <a:t>Tinglyste simple pantebreve – </a:t>
            </a:r>
            <a:r>
              <a:rPr lang="da-DK" sz="2000" dirty="0"/>
              <a:t>typisk pantebrev med pant i andet end fast ejendom</a:t>
            </a:r>
            <a:endParaRPr lang="da-DK" sz="2000" b="1" dirty="0"/>
          </a:p>
          <a:p>
            <a:pPr lvl="1" eaLnBrk="1" hangingPunct="1">
              <a:buFont typeface="Arial" charset="0"/>
              <a:buNone/>
            </a:pPr>
            <a:endParaRPr lang="da-DK" sz="2000" dirty="0"/>
          </a:p>
          <a:p>
            <a:pPr lvl="1" eaLnBrk="1" hangingPunct="1">
              <a:buFont typeface="Arial" charset="0"/>
              <a:buNone/>
            </a:pPr>
            <a:endParaRPr 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4230009969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Props1.xml><?xml version="1.0" encoding="utf-8"?>
<ds:datastoreItem xmlns:ds="http://schemas.openxmlformats.org/officeDocument/2006/customXml" ds:itemID="{ED40B80D-5EA5-459E-8494-29E382440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2CBAF5-B283-4A12-B6BF-F9FEDF66A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855951-AD39-4285-BCA8-41BBD243ED64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16328</TotalTime>
  <Words>653</Words>
  <Application>Microsoft Office PowerPoint</Application>
  <PresentationFormat>Skærmshow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234</cp:revision>
  <cp:lastPrinted>2022-03-08T16:56:00Z</cp:lastPrinted>
  <dcterms:created xsi:type="dcterms:W3CDTF">2012-08-31T07:41:01Z</dcterms:created>
  <dcterms:modified xsi:type="dcterms:W3CDTF">2022-07-29T07:58:33Z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