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014" r:id="rId5"/>
    <p:sldMasterId id="2147483989" r:id="rId6"/>
  </p:sldMasterIdLst>
  <p:notesMasterIdLst>
    <p:notesMasterId r:id="rId48"/>
  </p:notesMasterIdLst>
  <p:handoutMasterIdLst>
    <p:handoutMasterId r:id="rId49"/>
  </p:handoutMasterIdLst>
  <p:sldIdLst>
    <p:sldId id="838" r:id="rId7"/>
    <p:sldId id="839" r:id="rId8"/>
    <p:sldId id="840" r:id="rId9"/>
    <p:sldId id="841" r:id="rId10"/>
    <p:sldId id="842" r:id="rId11"/>
    <p:sldId id="843" r:id="rId12"/>
    <p:sldId id="844" r:id="rId13"/>
    <p:sldId id="845" r:id="rId14"/>
    <p:sldId id="846" r:id="rId15"/>
    <p:sldId id="847" r:id="rId16"/>
    <p:sldId id="848" r:id="rId17"/>
    <p:sldId id="849" r:id="rId18"/>
    <p:sldId id="850" r:id="rId19"/>
    <p:sldId id="851" r:id="rId20"/>
    <p:sldId id="852" r:id="rId21"/>
    <p:sldId id="853" r:id="rId22"/>
    <p:sldId id="854" r:id="rId23"/>
    <p:sldId id="877" r:id="rId24"/>
    <p:sldId id="878" r:id="rId25"/>
    <p:sldId id="855" r:id="rId26"/>
    <p:sldId id="856" r:id="rId27"/>
    <p:sldId id="857" r:id="rId28"/>
    <p:sldId id="858" r:id="rId29"/>
    <p:sldId id="859" r:id="rId30"/>
    <p:sldId id="860" r:id="rId31"/>
    <p:sldId id="861" r:id="rId32"/>
    <p:sldId id="862" r:id="rId33"/>
    <p:sldId id="863" r:id="rId34"/>
    <p:sldId id="864" r:id="rId35"/>
    <p:sldId id="865" r:id="rId36"/>
    <p:sldId id="866" r:id="rId37"/>
    <p:sldId id="867" r:id="rId38"/>
    <p:sldId id="868" r:id="rId39"/>
    <p:sldId id="869" r:id="rId40"/>
    <p:sldId id="870" r:id="rId41"/>
    <p:sldId id="871" r:id="rId42"/>
    <p:sldId id="872" r:id="rId43"/>
    <p:sldId id="873" r:id="rId44"/>
    <p:sldId id="874" r:id="rId45"/>
    <p:sldId id="875" r:id="rId46"/>
    <p:sldId id="876" r:id="rId47"/>
  </p:sldIdLst>
  <p:sldSz cx="9144000" cy="6858000" type="screen4x3"/>
  <p:notesSz cx="6797675" cy="9928225"/>
  <p:defaultTextStyle>
    <a:defPPr>
      <a:defRPr lang="da-DK"/>
    </a:defPPr>
    <a:lvl1pPr algn="l" rtl="0" fontAlgn="base">
      <a:spcBef>
        <a:spcPct val="0"/>
      </a:spcBef>
      <a:spcAft>
        <a:spcPct val="0"/>
      </a:spcAft>
      <a:defRPr sz="2800" b="1" kern="1200">
        <a:solidFill>
          <a:schemeClr val="tx1"/>
        </a:solidFill>
        <a:latin typeface="Arial" charset="0"/>
        <a:ea typeface="+mn-ea"/>
        <a:cs typeface="Arial" charset="0"/>
      </a:defRPr>
    </a:lvl1pPr>
    <a:lvl2pPr marL="457200" algn="l" rtl="0" fontAlgn="base">
      <a:spcBef>
        <a:spcPct val="0"/>
      </a:spcBef>
      <a:spcAft>
        <a:spcPct val="0"/>
      </a:spcAft>
      <a:defRPr sz="2800" b="1" kern="1200">
        <a:solidFill>
          <a:schemeClr val="tx1"/>
        </a:solidFill>
        <a:latin typeface="Arial" charset="0"/>
        <a:ea typeface="+mn-ea"/>
        <a:cs typeface="Arial" charset="0"/>
      </a:defRPr>
    </a:lvl2pPr>
    <a:lvl3pPr marL="914400" algn="l" rtl="0" fontAlgn="base">
      <a:spcBef>
        <a:spcPct val="0"/>
      </a:spcBef>
      <a:spcAft>
        <a:spcPct val="0"/>
      </a:spcAft>
      <a:defRPr sz="2800" b="1" kern="1200">
        <a:solidFill>
          <a:schemeClr val="tx1"/>
        </a:solidFill>
        <a:latin typeface="Arial" charset="0"/>
        <a:ea typeface="+mn-ea"/>
        <a:cs typeface="Arial" charset="0"/>
      </a:defRPr>
    </a:lvl3pPr>
    <a:lvl4pPr marL="1371600" algn="l" rtl="0" fontAlgn="base">
      <a:spcBef>
        <a:spcPct val="0"/>
      </a:spcBef>
      <a:spcAft>
        <a:spcPct val="0"/>
      </a:spcAft>
      <a:defRPr sz="2800" b="1" kern="1200">
        <a:solidFill>
          <a:schemeClr val="tx1"/>
        </a:solidFill>
        <a:latin typeface="Arial" charset="0"/>
        <a:ea typeface="+mn-ea"/>
        <a:cs typeface="Arial" charset="0"/>
      </a:defRPr>
    </a:lvl4pPr>
    <a:lvl5pPr marL="1828800" algn="l" rtl="0" fontAlgn="base">
      <a:spcBef>
        <a:spcPct val="0"/>
      </a:spcBef>
      <a:spcAft>
        <a:spcPct val="0"/>
      </a:spcAft>
      <a:defRPr sz="2800" b="1" kern="1200">
        <a:solidFill>
          <a:schemeClr val="tx1"/>
        </a:solidFill>
        <a:latin typeface="Arial" charset="0"/>
        <a:ea typeface="+mn-ea"/>
        <a:cs typeface="Arial" charset="0"/>
      </a:defRPr>
    </a:lvl5pPr>
    <a:lvl6pPr marL="2286000" algn="l" defTabSz="914400" rtl="0" eaLnBrk="1" latinLnBrk="0" hangingPunct="1">
      <a:defRPr sz="2800" b="1" kern="1200">
        <a:solidFill>
          <a:schemeClr val="tx1"/>
        </a:solidFill>
        <a:latin typeface="Arial" charset="0"/>
        <a:ea typeface="+mn-ea"/>
        <a:cs typeface="Arial" charset="0"/>
      </a:defRPr>
    </a:lvl6pPr>
    <a:lvl7pPr marL="2743200" algn="l" defTabSz="914400" rtl="0" eaLnBrk="1" latinLnBrk="0" hangingPunct="1">
      <a:defRPr sz="2800" b="1" kern="1200">
        <a:solidFill>
          <a:schemeClr val="tx1"/>
        </a:solidFill>
        <a:latin typeface="Arial" charset="0"/>
        <a:ea typeface="+mn-ea"/>
        <a:cs typeface="Arial" charset="0"/>
      </a:defRPr>
    </a:lvl7pPr>
    <a:lvl8pPr marL="3200400" algn="l" defTabSz="914400" rtl="0" eaLnBrk="1" latinLnBrk="0" hangingPunct="1">
      <a:defRPr sz="2800" b="1" kern="1200">
        <a:solidFill>
          <a:schemeClr val="tx1"/>
        </a:solidFill>
        <a:latin typeface="Arial" charset="0"/>
        <a:ea typeface="+mn-ea"/>
        <a:cs typeface="Arial" charset="0"/>
      </a:defRPr>
    </a:lvl8pPr>
    <a:lvl9pPr marL="3657600" algn="l" defTabSz="914400" rtl="0" eaLnBrk="1" latinLnBrk="0" hangingPunct="1">
      <a:defRPr sz="28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38">
          <p15:clr>
            <a:srgbClr val="A4A3A4"/>
          </p15:clr>
        </p15:guide>
        <p15:guide id="2" pos="768">
          <p15:clr>
            <a:srgbClr val="A4A3A4"/>
          </p15:clr>
        </p15:guide>
        <p15:guide id="3" pos="547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4"/>
    <a:srgbClr val="99CC00"/>
    <a:srgbClr val="669900"/>
    <a:srgbClr val="FF9900"/>
    <a:srgbClr val="FF5050"/>
    <a:srgbClr val="009900"/>
    <a:srgbClr val="FF0000"/>
    <a:srgbClr val="FF66CC"/>
    <a:srgbClr val="7A8FBA"/>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99DF91-E2B8-15CB-F8ED-1A71595B0046}" v="2" dt="2022-07-29T11:09:33.683"/>
    <p1510:client id="{674137CD-7805-4878-9C7B-3E60DAC2F689}" v="1" dt="2022-07-26T11:41:07.361"/>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8" autoAdjust="0"/>
    <p:restoredTop sz="94622" autoAdjust="0"/>
  </p:normalViewPr>
  <p:slideViewPr>
    <p:cSldViewPr>
      <p:cViewPr varScale="1">
        <p:scale>
          <a:sx n="77" d="100"/>
          <a:sy n="77" d="100"/>
        </p:scale>
        <p:origin x="980" y="56"/>
      </p:cViewPr>
      <p:guideLst>
        <p:guide orient="horz" pos="3838"/>
        <p:guide pos="76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5" d="100"/>
          <a:sy n="55" d="100"/>
        </p:scale>
        <p:origin x="2453" y="5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viewProps" Target="viewProps.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æksgaard Kotzareis" userId="66734be1-5795-40c6-be49-ecb929f3ccea" providerId="ADAL" clId="{674137CD-7805-4878-9C7B-3E60DAC2F689}"/>
    <pc:docChg chg="custSel modSld">
      <pc:chgData name="Andreas Bæksgaard Kotzareis" userId="66734be1-5795-40c6-be49-ecb929f3ccea" providerId="ADAL" clId="{674137CD-7805-4878-9C7B-3E60DAC2F689}" dt="2022-07-26T11:45:33.935" v="80" actId="1076"/>
      <pc:docMkLst>
        <pc:docMk/>
      </pc:docMkLst>
      <pc:sldChg chg="modSp mod">
        <pc:chgData name="Andreas Bæksgaard Kotzareis" userId="66734be1-5795-40c6-be49-ecb929f3ccea" providerId="ADAL" clId="{674137CD-7805-4878-9C7B-3E60DAC2F689}" dt="2022-07-26T11:40:26.794" v="7" actId="12788"/>
        <pc:sldMkLst>
          <pc:docMk/>
          <pc:sldMk cId="2630958869" sldId="838"/>
        </pc:sldMkLst>
        <pc:spChg chg="mod">
          <ac:chgData name="Andreas Bæksgaard Kotzareis" userId="66734be1-5795-40c6-be49-ecb929f3ccea" providerId="ADAL" clId="{674137CD-7805-4878-9C7B-3E60DAC2F689}" dt="2022-07-26T11:40:26.794" v="7" actId="12788"/>
          <ac:spMkLst>
            <pc:docMk/>
            <pc:sldMk cId="2630958869" sldId="838"/>
            <ac:spMk id="5" creationId="{79C875E4-CE50-9370-ABF5-24237783DAC8}"/>
          </ac:spMkLst>
        </pc:spChg>
      </pc:sldChg>
      <pc:sldChg chg="modSp mod">
        <pc:chgData name="Andreas Bæksgaard Kotzareis" userId="66734be1-5795-40c6-be49-ecb929f3ccea" providerId="ADAL" clId="{674137CD-7805-4878-9C7B-3E60DAC2F689}" dt="2022-07-26T11:45:33.935" v="80" actId="1076"/>
        <pc:sldMkLst>
          <pc:docMk/>
          <pc:sldMk cId="3773276263" sldId="839"/>
        </pc:sldMkLst>
        <pc:spChg chg="mod">
          <ac:chgData name="Andreas Bæksgaard Kotzareis" userId="66734be1-5795-40c6-be49-ecb929f3ccea" providerId="ADAL" clId="{674137CD-7805-4878-9C7B-3E60DAC2F689}" dt="2022-07-26T11:45:33.935" v="80" actId="1076"/>
          <ac:spMkLst>
            <pc:docMk/>
            <pc:sldMk cId="3773276263" sldId="839"/>
            <ac:spMk id="3" creationId="{3674A488-C03F-0193-B333-CAEF3C1A2CD0}"/>
          </ac:spMkLst>
        </pc:spChg>
        <pc:spChg chg="mod">
          <ac:chgData name="Andreas Bæksgaard Kotzareis" userId="66734be1-5795-40c6-be49-ecb929f3ccea" providerId="ADAL" clId="{674137CD-7805-4878-9C7B-3E60DAC2F689}" dt="2022-07-26T11:41:30.821" v="22" actId="14100"/>
          <ac:spMkLst>
            <pc:docMk/>
            <pc:sldMk cId="3773276263" sldId="839"/>
            <ac:spMk id="4" creationId="{BCFBAB89-1143-8968-A5C4-41A207730D9B}"/>
          </ac:spMkLst>
        </pc:spChg>
      </pc:sldChg>
      <pc:sldChg chg="modSp mod">
        <pc:chgData name="Andreas Bæksgaard Kotzareis" userId="66734be1-5795-40c6-be49-ecb929f3ccea" providerId="ADAL" clId="{674137CD-7805-4878-9C7B-3E60DAC2F689}" dt="2022-07-26T11:45:25.105" v="78" actId="14100"/>
        <pc:sldMkLst>
          <pc:docMk/>
          <pc:sldMk cId="754612662" sldId="840"/>
        </pc:sldMkLst>
        <pc:spChg chg="mod">
          <ac:chgData name="Andreas Bæksgaard Kotzareis" userId="66734be1-5795-40c6-be49-ecb929f3ccea" providerId="ADAL" clId="{674137CD-7805-4878-9C7B-3E60DAC2F689}" dt="2022-07-26T11:45:25.105" v="78" actId="14100"/>
          <ac:spMkLst>
            <pc:docMk/>
            <pc:sldMk cId="754612662" sldId="840"/>
            <ac:spMk id="3" creationId="{9980753F-2478-5400-0103-96D8D65DF7B2}"/>
          </ac:spMkLst>
        </pc:spChg>
        <pc:spChg chg="mod">
          <ac:chgData name="Andreas Bæksgaard Kotzareis" userId="66734be1-5795-40c6-be49-ecb929f3ccea" providerId="ADAL" clId="{674137CD-7805-4878-9C7B-3E60DAC2F689}" dt="2022-07-26T11:41:41.597" v="23" actId="255"/>
          <ac:spMkLst>
            <pc:docMk/>
            <pc:sldMk cId="754612662" sldId="840"/>
            <ac:spMk id="4" creationId="{83BF671D-9F14-0D22-4521-128C1C39834B}"/>
          </ac:spMkLst>
        </pc:spChg>
      </pc:sldChg>
      <pc:sldChg chg="modSp mod">
        <pc:chgData name="Andreas Bæksgaard Kotzareis" userId="66734be1-5795-40c6-be49-ecb929f3ccea" providerId="ADAL" clId="{674137CD-7805-4878-9C7B-3E60DAC2F689}" dt="2022-07-26T11:41:45.631" v="24" actId="255"/>
        <pc:sldMkLst>
          <pc:docMk/>
          <pc:sldMk cId="1438364505" sldId="841"/>
        </pc:sldMkLst>
        <pc:spChg chg="mod">
          <ac:chgData name="Andreas Bæksgaard Kotzareis" userId="66734be1-5795-40c6-be49-ecb929f3ccea" providerId="ADAL" clId="{674137CD-7805-4878-9C7B-3E60DAC2F689}" dt="2022-07-26T11:41:45.631" v="24" actId="255"/>
          <ac:spMkLst>
            <pc:docMk/>
            <pc:sldMk cId="1438364505" sldId="841"/>
            <ac:spMk id="4" creationId="{1128FF7F-4C60-1F0A-F45B-C0CDC11925F0}"/>
          </ac:spMkLst>
        </pc:spChg>
      </pc:sldChg>
      <pc:sldChg chg="modSp mod">
        <pc:chgData name="Andreas Bæksgaard Kotzareis" userId="66734be1-5795-40c6-be49-ecb929f3ccea" providerId="ADAL" clId="{674137CD-7805-4878-9C7B-3E60DAC2F689}" dt="2022-07-26T11:41:51.831" v="26" actId="27636"/>
        <pc:sldMkLst>
          <pc:docMk/>
          <pc:sldMk cId="3252433420" sldId="842"/>
        </pc:sldMkLst>
        <pc:spChg chg="mod">
          <ac:chgData name="Andreas Bæksgaard Kotzareis" userId="66734be1-5795-40c6-be49-ecb929f3ccea" providerId="ADAL" clId="{674137CD-7805-4878-9C7B-3E60DAC2F689}" dt="2022-07-26T11:41:51.831" v="26" actId="27636"/>
          <ac:spMkLst>
            <pc:docMk/>
            <pc:sldMk cId="3252433420" sldId="842"/>
            <ac:spMk id="4" creationId="{CC61F1D1-246D-07F7-C20B-FECBFD9C68ED}"/>
          </ac:spMkLst>
        </pc:spChg>
      </pc:sldChg>
      <pc:sldChg chg="modSp mod">
        <pc:chgData name="Andreas Bæksgaard Kotzareis" userId="66734be1-5795-40c6-be49-ecb929f3ccea" providerId="ADAL" clId="{674137CD-7805-4878-9C7B-3E60DAC2F689}" dt="2022-07-26T11:41:56.448" v="28" actId="27636"/>
        <pc:sldMkLst>
          <pc:docMk/>
          <pc:sldMk cId="4275994142" sldId="843"/>
        </pc:sldMkLst>
        <pc:spChg chg="mod">
          <ac:chgData name="Andreas Bæksgaard Kotzareis" userId="66734be1-5795-40c6-be49-ecb929f3ccea" providerId="ADAL" clId="{674137CD-7805-4878-9C7B-3E60DAC2F689}" dt="2022-07-26T11:41:56.448" v="28" actId="27636"/>
          <ac:spMkLst>
            <pc:docMk/>
            <pc:sldMk cId="4275994142" sldId="843"/>
            <ac:spMk id="4" creationId="{542B68A0-543A-3B02-19B4-C41923A84352}"/>
          </ac:spMkLst>
        </pc:spChg>
      </pc:sldChg>
      <pc:sldChg chg="modSp mod">
        <pc:chgData name="Andreas Bæksgaard Kotzareis" userId="66734be1-5795-40c6-be49-ecb929f3ccea" providerId="ADAL" clId="{674137CD-7805-4878-9C7B-3E60DAC2F689}" dt="2022-07-26T11:42:00.172" v="29" actId="255"/>
        <pc:sldMkLst>
          <pc:docMk/>
          <pc:sldMk cId="4216055268" sldId="844"/>
        </pc:sldMkLst>
        <pc:spChg chg="mod">
          <ac:chgData name="Andreas Bæksgaard Kotzareis" userId="66734be1-5795-40c6-be49-ecb929f3ccea" providerId="ADAL" clId="{674137CD-7805-4878-9C7B-3E60DAC2F689}" dt="2022-07-26T11:42:00.172" v="29" actId="255"/>
          <ac:spMkLst>
            <pc:docMk/>
            <pc:sldMk cId="4216055268" sldId="844"/>
            <ac:spMk id="4" creationId="{8B617950-85AB-8116-1418-CBCCD8CE60A9}"/>
          </ac:spMkLst>
        </pc:spChg>
      </pc:sldChg>
      <pc:sldChg chg="modSp mod">
        <pc:chgData name="Andreas Bæksgaard Kotzareis" userId="66734be1-5795-40c6-be49-ecb929f3ccea" providerId="ADAL" clId="{674137CD-7805-4878-9C7B-3E60DAC2F689}" dt="2022-07-26T11:42:04.931" v="31" actId="27636"/>
        <pc:sldMkLst>
          <pc:docMk/>
          <pc:sldMk cId="2514963826" sldId="845"/>
        </pc:sldMkLst>
        <pc:spChg chg="mod">
          <ac:chgData name="Andreas Bæksgaard Kotzareis" userId="66734be1-5795-40c6-be49-ecb929f3ccea" providerId="ADAL" clId="{674137CD-7805-4878-9C7B-3E60DAC2F689}" dt="2022-07-26T11:42:04.931" v="31" actId="27636"/>
          <ac:spMkLst>
            <pc:docMk/>
            <pc:sldMk cId="2514963826" sldId="845"/>
            <ac:spMk id="4" creationId="{A54A442B-ED1E-EA06-57B0-EDD664697744}"/>
          </ac:spMkLst>
        </pc:spChg>
      </pc:sldChg>
      <pc:sldChg chg="modSp mod">
        <pc:chgData name="Andreas Bæksgaard Kotzareis" userId="66734be1-5795-40c6-be49-ecb929f3ccea" providerId="ADAL" clId="{674137CD-7805-4878-9C7B-3E60DAC2F689}" dt="2022-07-26T11:42:14.214" v="33" actId="27636"/>
        <pc:sldMkLst>
          <pc:docMk/>
          <pc:sldMk cId="2061417872" sldId="846"/>
        </pc:sldMkLst>
        <pc:spChg chg="mod">
          <ac:chgData name="Andreas Bæksgaard Kotzareis" userId="66734be1-5795-40c6-be49-ecb929f3ccea" providerId="ADAL" clId="{674137CD-7805-4878-9C7B-3E60DAC2F689}" dt="2022-07-26T11:42:14.214" v="33" actId="27636"/>
          <ac:spMkLst>
            <pc:docMk/>
            <pc:sldMk cId="2061417872" sldId="846"/>
            <ac:spMk id="4" creationId="{9D6D5A36-82A6-0CBC-1668-7A7ABAF4FA27}"/>
          </ac:spMkLst>
        </pc:spChg>
      </pc:sldChg>
      <pc:sldChg chg="modSp mod">
        <pc:chgData name="Andreas Bæksgaard Kotzareis" userId="66734be1-5795-40c6-be49-ecb929f3ccea" providerId="ADAL" clId="{674137CD-7805-4878-9C7B-3E60DAC2F689}" dt="2022-07-26T11:42:19.755" v="34" actId="255"/>
        <pc:sldMkLst>
          <pc:docMk/>
          <pc:sldMk cId="3480249864" sldId="847"/>
        </pc:sldMkLst>
        <pc:spChg chg="mod">
          <ac:chgData name="Andreas Bæksgaard Kotzareis" userId="66734be1-5795-40c6-be49-ecb929f3ccea" providerId="ADAL" clId="{674137CD-7805-4878-9C7B-3E60DAC2F689}" dt="2022-07-26T11:42:19.755" v="34" actId="255"/>
          <ac:spMkLst>
            <pc:docMk/>
            <pc:sldMk cId="3480249864" sldId="847"/>
            <ac:spMk id="4" creationId="{0B671E7C-BD8D-E4B7-3C7F-6CD55E34FE2E}"/>
          </ac:spMkLst>
        </pc:spChg>
      </pc:sldChg>
      <pc:sldChg chg="modSp mod">
        <pc:chgData name="Andreas Bæksgaard Kotzareis" userId="66734be1-5795-40c6-be49-ecb929f3ccea" providerId="ADAL" clId="{674137CD-7805-4878-9C7B-3E60DAC2F689}" dt="2022-07-26T11:42:23.691" v="35" actId="255"/>
        <pc:sldMkLst>
          <pc:docMk/>
          <pc:sldMk cId="3620193062" sldId="848"/>
        </pc:sldMkLst>
        <pc:spChg chg="mod">
          <ac:chgData name="Andreas Bæksgaard Kotzareis" userId="66734be1-5795-40c6-be49-ecb929f3ccea" providerId="ADAL" clId="{674137CD-7805-4878-9C7B-3E60DAC2F689}" dt="2022-07-26T11:42:23.691" v="35" actId="255"/>
          <ac:spMkLst>
            <pc:docMk/>
            <pc:sldMk cId="3620193062" sldId="848"/>
            <ac:spMk id="4" creationId="{74D4A102-074A-E64D-6487-45A1173E8922}"/>
          </ac:spMkLst>
        </pc:spChg>
      </pc:sldChg>
      <pc:sldChg chg="modSp mod">
        <pc:chgData name="Andreas Bæksgaard Kotzareis" userId="66734be1-5795-40c6-be49-ecb929f3ccea" providerId="ADAL" clId="{674137CD-7805-4878-9C7B-3E60DAC2F689}" dt="2022-07-26T11:42:29.748" v="37" actId="27636"/>
        <pc:sldMkLst>
          <pc:docMk/>
          <pc:sldMk cId="3757919813" sldId="849"/>
        </pc:sldMkLst>
        <pc:spChg chg="mod">
          <ac:chgData name="Andreas Bæksgaard Kotzareis" userId="66734be1-5795-40c6-be49-ecb929f3ccea" providerId="ADAL" clId="{674137CD-7805-4878-9C7B-3E60DAC2F689}" dt="2022-07-26T11:42:29.748" v="37" actId="27636"/>
          <ac:spMkLst>
            <pc:docMk/>
            <pc:sldMk cId="3757919813" sldId="849"/>
            <ac:spMk id="4" creationId="{E1FF57A0-27A5-2DF7-2EAC-A180975C4A76}"/>
          </ac:spMkLst>
        </pc:spChg>
      </pc:sldChg>
      <pc:sldChg chg="modSp mod">
        <pc:chgData name="Andreas Bæksgaard Kotzareis" userId="66734be1-5795-40c6-be49-ecb929f3ccea" providerId="ADAL" clId="{674137CD-7805-4878-9C7B-3E60DAC2F689}" dt="2022-07-26T11:42:33.748" v="39" actId="27636"/>
        <pc:sldMkLst>
          <pc:docMk/>
          <pc:sldMk cId="2313978766" sldId="850"/>
        </pc:sldMkLst>
        <pc:spChg chg="mod">
          <ac:chgData name="Andreas Bæksgaard Kotzareis" userId="66734be1-5795-40c6-be49-ecb929f3ccea" providerId="ADAL" clId="{674137CD-7805-4878-9C7B-3E60DAC2F689}" dt="2022-07-26T11:42:33.748" v="39" actId="27636"/>
          <ac:spMkLst>
            <pc:docMk/>
            <pc:sldMk cId="2313978766" sldId="850"/>
            <ac:spMk id="7" creationId="{72AB9B63-3427-E618-A00C-507A54B2879A}"/>
          </ac:spMkLst>
        </pc:spChg>
      </pc:sldChg>
      <pc:sldChg chg="modSp mod">
        <pc:chgData name="Andreas Bæksgaard Kotzareis" userId="66734be1-5795-40c6-be49-ecb929f3ccea" providerId="ADAL" clId="{674137CD-7805-4878-9C7B-3E60DAC2F689}" dt="2022-07-26T11:42:38.454" v="41" actId="27636"/>
        <pc:sldMkLst>
          <pc:docMk/>
          <pc:sldMk cId="1979649889" sldId="851"/>
        </pc:sldMkLst>
        <pc:spChg chg="mod">
          <ac:chgData name="Andreas Bæksgaard Kotzareis" userId="66734be1-5795-40c6-be49-ecb929f3ccea" providerId="ADAL" clId="{674137CD-7805-4878-9C7B-3E60DAC2F689}" dt="2022-07-26T11:42:38.454" v="41" actId="27636"/>
          <ac:spMkLst>
            <pc:docMk/>
            <pc:sldMk cId="1979649889" sldId="851"/>
            <ac:spMk id="5" creationId="{9C8755CD-B5F8-85E4-68BA-CF5696BEB180}"/>
          </ac:spMkLst>
        </pc:spChg>
      </pc:sldChg>
      <pc:sldChg chg="modSp mod">
        <pc:chgData name="Andreas Bæksgaard Kotzareis" userId="66734be1-5795-40c6-be49-ecb929f3ccea" providerId="ADAL" clId="{674137CD-7805-4878-9C7B-3E60DAC2F689}" dt="2022-07-26T11:42:42.386" v="43" actId="27636"/>
        <pc:sldMkLst>
          <pc:docMk/>
          <pc:sldMk cId="91882321" sldId="852"/>
        </pc:sldMkLst>
        <pc:spChg chg="mod">
          <ac:chgData name="Andreas Bæksgaard Kotzareis" userId="66734be1-5795-40c6-be49-ecb929f3ccea" providerId="ADAL" clId="{674137CD-7805-4878-9C7B-3E60DAC2F689}" dt="2022-07-26T11:42:42.386" v="43" actId="27636"/>
          <ac:spMkLst>
            <pc:docMk/>
            <pc:sldMk cId="91882321" sldId="852"/>
            <ac:spMk id="5" creationId="{29E53FD3-6017-CC20-0BD5-FDBB1671CC62}"/>
          </ac:spMkLst>
        </pc:spChg>
      </pc:sldChg>
      <pc:sldChg chg="modSp mod">
        <pc:chgData name="Andreas Bæksgaard Kotzareis" userId="66734be1-5795-40c6-be49-ecb929f3ccea" providerId="ADAL" clId="{674137CD-7805-4878-9C7B-3E60DAC2F689}" dt="2022-07-26T11:42:54.091" v="46" actId="1076"/>
        <pc:sldMkLst>
          <pc:docMk/>
          <pc:sldMk cId="2844945685" sldId="853"/>
        </pc:sldMkLst>
        <pc:spChg chg="mod">
          <ac:chgData name="Andreas Bæksgaard Kotzareis" userId="66734be1-5795-40c6-be49-ecb929f3ccea" providerId="ADAL" clId="{674137CD-7805-4878-9C7B-3E60DAC2F689}" dt="2022-07-26T11:42:54.091" v="46" actId="1076"/>
          <ac:spMkLst>
            <pc:docMk/>
            <pc:sldMk cId="2844945685" sldId="853"/>
            <ac:spMk id="5" creationId="{EBB64920-9B3E-A045-C155-1FF2BAD4771A}"/>
          </ac:spMkLst>
        </pc:spChg>
      </pc:sldChg>
      <pc:sldChg chg="modSp mod">
        <pc:chgData name="Andreas Bæksgaard Kotzareis" userId="66734be1-5795-40c6-be49-ecb929f3ccea" providerId="ADAL" clId="{674137CD-7805-4878-9C7B-3E60DAC2F689}" dt="2022-07-26T11:43:00.506" v="47" actId="255"/>
        <pc:sldMkLst>
          <pc:docMk/>
          <pc:sldMk cId="2352993113" sldId="854"/>
        </pc:sldMkLst>
        <pc:spChg chg="mod">
          <ac:chgData name="Andreas Bæksgaard Kotzareis" userId="66734be1-5795-40c6-be49-ecb929f3ccea" providerId="ADAL" clId="{674137CD-7805-4878-9C7B-3E60DAC2F689}" dt="2022-07-26T11:43:00.506" v="47" actId="255"/>
          <ac:spMkLst>
            <pc:docMk/>
            <pc:sldMk cId="2352993113" sldId="854"/>
            <ac:spMk id="4" creationId="{AD52F0C0-D0DE-23F2-71D1-A32E723CF357}"/>
          </ac:spMkLst>
        </pc:spChg>
      </pc:sldChg>
      <pc:sldChg chg="modSp mod">
        <pc:chgData name="Andreas Bæksgaard Kotzareis" userId="66734be1-5795-40c6-be49-ecb929f3ccea" providerId="ADAL" clId="{674137CD-7805-4878-9C7B-3E60DAC2F689}" dt="2022-07-26T11:43:11.818" v="49" actId="255"/>
        <pc:sldMkLst>
          <pc:docMk/>
          <pc:sldMk cId="3633186704" sldId="855"/>
        </pc:sldMkLst>
        <pc:spChg chg="mod">
          <ac:chgData name="Andreas Bæksgaard Kotzareis" userId="66734be1-5795-40c6-be49-ecb929f3ccea" providerId="ADAL" clId="{674137CD-7805-4878-9C7B-3E60DAC2F689}" dt="2022-07-26T11:43:11.818" v="49" actId="255"/>
          <ac:spMkLst>
            <pc:docMk/>
            <pc:sldMk cId="3633186704" sldId="855"/>
            <ac:spMk id="4" creationId="{AF4C48B5-F5ED-F2BD-B5CF-B6D9B6EF6D4B}"/>
          </ac:spMkLst>
        </pc:spChg>
      </pc:sldChg>
      <pc:sldChg chg="modSp mod">
        <pc:chgData name="Andreas Bæksgaard Kotzareis" userId="66734be1-5795-40c6-be49-ecb929f3ccea" providerId="ADAL" clId="{674137CD-7805-4878-9C7B-3E60DAC2F689}" dt="2022-07-26T11:43:17.981" v="51" actId="27636"/>
        <pc:sldMkLst>
          <pc:docMk/>
          <pc:sldMk cId="2023198876" sldId="856"/>
        </pc:sldMkLst>
        <pc:spChg chg="mod">
          <ac:chgData name="Andreas Bæksgaard Kotzareis" userId="66734be1-5795-40c6-be49-ecb929f3ccea" providerId="ADAL" clId="{674137CD-7805-4878-9C7B-3E60DAC2F689}" dt="2022-07-26T11:43:17.981" v="51" actId="27636"/>
          <ac:spMkLst>
            <pc:docMk/>
            <pc:sldMk cId="2023198876" sldId="856"/>
            <ac:spMk id="4" creationId="{30D8214D-8517-880B-4B12-25678347ACE6}"/>
          </ac:spMkLst>
        </pc:spChg>
      </pc:sldChg>
      <pc:sldChg chg="modSp mod">
        <pc:chgData name="Andreas Bæksgaard Kotzareis" userId="66734be1-5795-40c6-be49-ecb929f3ccea" providerId="ADAL" clId="{674137CD-7805-4878-9C7B-3E60DAC2F689}" dt="2022-07-26T11:41:07.415" v="15" actId="27636"/>
        <pc:sldMkLst>
          <pc:docMk/>
          <pc:sldMk cId="2356325751" sldId="857"/>
        </pc:sldMkLst>
        <pc:spChg chg="mod">
          <ac:chgData name="Andreas Bæksgaard Kotzareis" userId="66734be1-5795-40c6-be49-ecb929f3ccea" providerId="ADAL" clId="{674137CD-7805-4878-9C7B-3E60DAC2F689}" dt="2022-07-26T11:41:07.415" v="15" actId="27636"/>
          <ac:spMkLst>
            <pc:docMk/>
            <pc:sldMk cId="2356325751" sldId="857"/>
            <ac:spMk id="5" creationId="{9D0EC997-6E1E-D9A3-D3F2-F830DF91D870}"/>
          </ac:spMkLst>
        </pc:spChg>
      </pc:sldChg>
      <pc:sldChg chg="modSp mod">
        <pc:chgData name="Andreas Bæksgaard Kotzareis" userId="66734be1-5795-40c6-be49-ecb929f3ccea" providerId="ADAL" clId="{674137CD-7805-4878-9C7B-3E60DAC2F689}" dt="2022-07-26T11:43:26.823" v="52" actId="255"/>
        <pc:sldMkLst>
          <pc:docMk/>
          <pc:sldMk cId="350873353" sldId="858"/>
        </pc:sldMkLst>
        <pc:spChg chg="mod">
          <ac:chgData name="Andreas Bæksgaard Kotzareis" userId="66734be1-5795-40c6-be49-ecb929f3ccea" providerId="ADAL" clId="{674137CD-7805-4878-9C7B-3E60DAC2F689}" dt="2022-07-26T11:43:26.823" v="52" actId="255"/>
          <ac:spMkLst>
            <pc:docMk/>
            <pc:sldMk cId="350873353" sldId="858"/>
            <ac:spMk id="4" creationId="{298D4FF6-3C2C-65E7-392A-60A1BC835BF3}"/>
          </ac:spMkLst>
        </pc:spChg>
      </pc:sldChg>
      <pc:sldChg chg="modSp mod">
        <pc:chgData name="Andreas Bæksgaard Kotzareis" userId="66734be1-5795-40c6-be49-ecb929f3ccea" providerId="ADAL" clId="{674137CD-7805-4878-9C7B-3E60DAC2F689}" dt="2022-07-26T11:43:33.678" v="53" actId="255"/>
        <pc:sldMkLst>
          <pc:docMk/>
          <pc:sldMk cId="695316288" sldId="859"/>
        </pc:sldMkLst>
        <pc:spChg chg="mod">
          <ac:chgData name="Andreas Bæksgaard Kotzareis" userId="66734be1-5795-40c6-be49-ecb929f3ccea" providerId="ADAL" clId="{674137CD-7805-4878-9C7B-3E60DAC2F689}" dt="2022-07-26T11:43:33.678" v="53" actId="255"/>
          <ac:spMkLst>
            <pc:docMk/>
            <pc:sldMk cId="695316288" sldId="859"/>
            <ac:spMk id="4" creationId="{86CF422D-2739-C121-EEB4-C5D65EE6F641}"/>
          </ac:spMkLst>
        </pc:spChg>
      </pc:sldChg>
      <pc:sldChg chg="modSp mod">
        <pc:chgData name="Andreas Bæksgaard Kotzareis" userId="66734be1-5795-40c6-be49-ecb929f3ccea" providerId="ADAL" clId="{674137CD-7805-4878-9C7B-3E60DAC2F689}" dt="2022-07-26T11:43:36.897" v="54" actId="255"/>
        <pc:sldMkLst>
          <pc:docMk/>
          <pc:sldMk cId="1019523875" sldId="860"/>
        </pc:sldMkLst>
        <pc:spChg chg="mod">
          <ac:chgData name="Andreas Bæksgaard Kotzareis" userId="66734be1-5795-40c6-be49-ecb929f3ccea" providerId="ADAL" clId="{674137CD-7805-4878-9C7B-3E60DAC2F689}" dt="2022-07-26T11:43:36.897" v="54" actId="255"/>
          <ac:spMkLst>
            <pc:docMk/>
            <pc:sldMk cId="1019523875" sldId="860"/>
            <ac:spMk id="4" creationId="{EB409DAD-7ABF-D877-1A32-C7697AC86E34}"/>
          </ac:spMkLst>
        </pc:spChg>
      </pc:sldChg>
      <pc:sldChg chg="modSp mod">
        <pc:chgData name="Andreas Bæksgaard Kotzareis" userId="66734be1-5795-40c6-be49-ecb929f3ccea" providerId="ADAL" clId="{674137CD-7805-4878-9C7B-3E60DAC2F689}" dt="2022-07-26T11:43:44.895" v="55" actId="255"/>
        <pc:sldMkLst>
          <pc:docMk/>
          <pc:sldMk cId="3067615654" sldId="862"/>
        </pc:sldMkLst>
        <pc:spChg chg="mod">
          <ac:chgData name="Andreas Bæksgaard Kotzareis" userId="66734be1-5795-40c6-be49-ecb929f3ccea" providerId="ADAL" clId="{674137CD-7805-4878-9C7B-3E60DAC2F689}" dt="2022-07-26T11:43:44.895" v="55" actId="255"/>
          <ac:spMkLst>
            <pc:docMk/>
            <pc:sldMk cId="3067615654" sldId="862"/>
            <ac:spMk id="4" creationId="{99F5EC03-47E4-2FD7-DD05-E356F30E087E}"/>
          </ac:spMkLst>
        </pc:spChg>
      </pc:sldChg>
      <pc:sldChg chg="modSp mod">
        <pc:chgData name="Andreas Bæksgaard Kotzareis" userId="66734be1-5795-40c6-be49-ecb929f3ccea" providerId="ADAL" clId="{674137CD-7805-4878-9C7B-3E60DAC2F689}" dt="2022-07-26T11:43:50.021" v="56" actId="255"/>
        <pc:sldMkLst>
          <pc:docMk/>
          <pc:sldMk cId="3048943108" sldId="863"/>
        </pc:sldMkLst>
        <pc:spChg chg="mod">
          <ac:chgData name="Andreas Bæksgaard Kotzareis" userId="66734be1-5795-40c6-be49-ecb929f3ccea" providerId="ADAL" clId="{674137CD-7805-4878-9C7B-3E60DAC2F689}" dt="2022-07-26T11:43:50.021" v="56" actId="255"/>
          <ac:spMkLst>
            <pc:docMk/>
            <pc:sldMk cId="3048943108" sldId="863"/>
            <ac:spMk id="4" creationId="{61CD7A84-7911-1C74-72C4-7CEC6E63AA19}"/>
          </ac:spMkLst>
        </pc:spChg>
      </pc:sldChg>
      <pc:sldChg chg="modSp mod">
        <pc:chgData name="Andreas Bæksgaard Kotzareis" userId="66734be1-5795-40c6-be49-ecb929f3ccea" providerId="ADAL" clId="{674137CD-7805-4878-9C7B-3E60DAC2F689}" dt="2022-07-26T11:43:54.531" v="58" actId="27636"/>
        <pc:sldMkLst>
          <pc:docMk/>
          <pc:sldMk cId="2218060599" sldId="864"/>
        </pc:sldMkLst>
        <pc:spChg chg="mod">
          <ac:chgData name="Andreas Bæksgaard Kotzareis" userId="66734be1-5795-40c6-be49-ecb929f3ccea" providerId="ADAL" clId="{674137CD-7805-4878-9C7B-3E60DAC2F689}" dt="2022-07-26T11:43:54.531" v="58" actId="27636"/>
          <ac:spMkLst>
            <pc:docMk/>
            <pc:sldMk cId="2218060599" sldId="864"/>
            <ac:spMk id="5" creationId="{03AC2CDF-D333-DB59-E451-5F3BD2ECFA5F}"/>
          </ac:spMkLst>
        </pc:spChg>
      </pc:sldChg>
      <pc:sldChg chg="modSp mod">
        <pc:chgData name="Andreas Bæksgaard Kotzareis" userId="66734be1-5795-40c6-be49-ecb929f3ccea" providerId="ADAL" clId="{674137CD-7805-4878-9C7B-3E60DAC2F689}" dt="2022-07-26T11:43:57.971" v="60" actId="27636"/>
        <pc:sldMkLst>
          <pc:docMk/>
          <pc:sldMk cId="1571072454" sldId="865"/>
        </pc:sldMkLst>
        <pc:spChg chg="mod">
          <ac:chgData name="Andreas Bæksgaard Kotzareis" userId="66734be1-5795-40c6-be49-ecb929f3ccea" providerId="ADAL" clId="{674137CD-7805-4878-9C7B-3E60DAC2F689}" dt="2022-07-26T11:43:57.971" v="60" actId="27636"/>
          <ac:spMkLst>
            <pc:docMk/>
            <pc:sldMk cId="1571072454" sldId="865"/>
            <ac:spMk id="4" creationId="{9A8340A9-9FB7-31DE-1779-E91BF17CC4A0}"/>
          </ac:spMkLst>
        </pc:spChg>
      </pc:sldChg>
      <pc:sldChg chg="modSp mod">
        <pc:chgData name="Andreas Bæksgaard Kotzareis" userId="66734be1-5795-40c6-be49-ecb929f3ccea" providerId="ADAL" clId="{674137CD-7805-4878-9C7B-3E60DAC2F689}" dt="2022-07-26T11:44:03.950" v="62" actId="27636"/>
        <pc:sldMkLst>
          <pc:docMk/>
          <pc:sldMk cId="2310976814" sldId="866"/>
        </pc:sldMkLst>
        <pc:spChg chg="mod">
          <ac:chgData name="Andreas Bæksgaard Kotzareis" userId="66734be1-5795-40c6-be49-ecb929f3ccea" providerId="ADAL" clId="{674137CD-7805-4878-9C7B-3E60DAC2F689}" dt="2022-07-26T11:44:03.950" v="62" actId="27636"/>
          <ac:spMkLst>
            <pc:docMk/>
            <pc:sldMk cId="2310976814" sldId="866"/>
            <ac:spMk id="4" creationId="{13E12C12-B3A5-D559-850D-5EECD866276E}"/>
          </ac:spMkLst>
        </pc:spChg>
      </pc:sldChg>
      <pc:sldChg chg="modSp mod">
        <pc:chgData name="Andreas Bæksgaard Kotzareis" userId="66734be1-5795-40c6-be49-ecb929f3ccea" providerId="ADAL" clId="{674137CD-7805-4878-9C7B-3E60DAC2F689}" dt="2022-07-26T11:44:07.259" v="63" actId="255"/>
        <pc:sldMkLst>
          <pc:docMk/>
          <pc:sldMk cId="2138749060" sldId="867"/>
        </pc:sldMkLst>
        <pc:spChg chg="mod">
          <ac:chgData name="Andreas Bæksgaard Kotzareis" userId="66734be1-5795-40c6-be49-ecb929f3ccea" providerId="ADAL" clId="{674137CD-7805-4878-9C7B-3E60DAC2F689}" dt="2022-07-26T11:44:07.259" v="63" actId="255"/>
          <ac:spMkLst>
            <pc:docMk/>
            <pc:sldMk cId="2138749060" sldId="867"/>
            <ac:spMk id="4" creationId="{89955C6C-5F84-071C-055F-B14F1CA0AA26}"/>
          </ac:spMkLst>
        </pc:spChg>
      </pc:sldChg>
      <pc:sldChg chg="modSp mod">
        <pc:chgData name="Andreas Bæksgaard Kotzareis" userId="66734be1-5795-40c6-be49-ecb929f3ccea" providerId="ADAL" clId="{674137CD-7805-4878-9C7B-3E60DAC2F689}" dt="2022-07-26T11:44:11.161" v="64" actId="255"/>
        <pc:sldMkLst>
          <pc:docMk/>
          <pc:sldMk cId="1241209409" sldId="868"/>
        </pc:sldMkLst>
        <pc:spChg chg="mod">
          <ac:chgData name="Andreas Bæksgaard Kotzareis" userId="66734be1-5795-40c6-be49-ecb929f3ccea" providerId="ADAL" clId="{674137CD-7805-4878-9C7B-3E60DAC2F689}" dt="2022-07-26T11:44:11.161" v="64" actId="255"/>
          <ac:spMkLst>
            <pc:docMk/>
            <pc:sldMk cId="1241209409" sldId="868"/>
            <ac:spMk id="4" creationId="{8C8A99C4-7AF4-9E5A-5699-16249120DCBB}"/>
          </ac:spMkLst>
        </pc:spChg>
      </pc:sldChg>
      <pc:sldChg chg="modSp mod">
        <pc:chgData name="Andreas Bæksgaard Kotzareis" userId="66734be1-5795-40c6-be49-ecb929f3ccea" providerId="ADAL" clId="{674137CD-7805-4878-9C7B-3E60DAC2F689}" dt="2022-07-26T11:44:15.142" v="65" actId="255"/>
        <pc:sldMkLst>
          <pc:docMk/>
          <pc:sldMk cId="914636608" sldId="869"/>
        </pc:sldMkLst>
        <pc:spChg chg="mod">
          <ac:chgData name="Andreas Bæksgaard Kotzareis" userId="66734be1-5795-40c6-be49-ecb929f3ccea" providerId="ADAL" clId="{674137CD-7805-4878-9C7B-3E60DAC2F689}" dt="2022-07-26T11:44:15.142" v="65" actId="255"/>
          <ac:spMkLst>
            <pc:docMk/>
            <pc:sldMk cId="914636608" sldId="869"/>
            <ac:spMk id="4" creationId="{87C961DF-0D13-7272-CF7B-E1EDA2D61492}"/>
          </ac:spMkLst>
        </pc:spChg>
      </pc:sldChg>
      <pc:sldChg chg="modSp mod">
        <pc:chgData name="Andreas Bæksgaard Kotzareis" userId="66734be1-5795-40c6-be49-ecb929f3ccea" providerId="ADAL" clId="{674137CD-7805-4878-9C7B-3E60DAC2F689}" dt="2022-07-26T11:44:18.394" v="66" actId="255"/>
        <pc:sldMkLst>
          <pc:docMk/>
          <pc:sldMk cId="2872781153" sldId="870"/>
        </pc:sldMkLst>
        <pc:spChg chg="mod">
          <ac:chgData name="Andreas Bæksgaard Kotzareis" userId="66734be1-5795-40c6-be49-ecb929f3ccea" providerId="ADAL" clId="{674137CD-7805-4878-9C7B-3E60DAC2F689}" dt="2022-07-26T11:44:18.394" v="66" actId="255"/>
          <ac:spMkLst>
            <pc:docMk/>
            <pc:sldMk cId="2872781153" sldId="870"/>
            <ac:spMk id="4" creationId="{D2168D25-C55C-3744-4DD0-A1F7F9D0D65B}"/>
          </ac:spMkLst>
        </pc:spChg>
      </pc:sldChg>
      <pc:sldChg chg="modSp mod">
        <pc:chgData name="Andreas Bæksgaard Kotzareis" userId="66734be1-5795-40c6-be49-ecb929f3ccea" providerId="ADAL" clId="{674137CD-7805-4878-9C7B-3E60DAC2F689}" dt="2022-07-26T11:44:22.720" v="67" actId="255"/>
        <pc:sldMkLst>
          <pc:docMk/>
          <pc:sldMk cId="3116459619" sldId="871"/>
        </pc:sldMkLst>
        <pc:spChg chg="mod">
          <ac:chgData name="Andreas Bæksgaard Kotzareis" userId="66734be1-5795-40c6-be49-ecb929f3ccea" providerId="ADAL" clId="{674137CD-7805-4878-9C7B-3E60DAC2F689}" dt="2022-07-26T11:44:22.720" v="67" actId="255"/>
          <ac:spMkLst>
            <pc:docMk/>
            <pc:sldMk cId="3116459619" sldId="871"/>
            <ac:spMk id="4" creationId="{6D7F15CA-4A5A-6D61-9373-AAF41BDE53A5}"/>
          </ac:spMkLst>
        </pc:spChg>
      </pc:sldChg>
      <pc:sldChg chg="modSp mod">
        <pc:chgData name="Andreas Bæksgaard Kotzareis" userId="66734be1-5795-40c6-be49-ecb929f3ccea" providerId="ADAL" clId="{674137CD-7805-4878-9C7B-3E60DAC2F689}" dt="2022-07-26T11:44:25.648" v="69" actId="27636"/>
        <pc:sldMkLst>
          <pc:docMk/>
          <pc:sldMk cId="1640581287" sldId="872"/>
        </pc:sldMkLst>
        <pc:spChg chg="mod">
          <ac:chgData name="Andreas Bæksgaard Kotzareis" userId="66734be1-5795-40c6-be49-ecb929f3ccea" providerId="ADAL" clId="{674137CD-7805-4878-9C7B-3E60DAC2F689}" dt="2022-07-26T11:44:25.648" v="69" actId="27636"/>
          <ac:spMkLst>
            <pc:docMk/>
            <pc:sldMk cId="1640581287" sldId="872"/>
            <ac:spMk id="4" creationId="{507C0B5C-2F19-0435-8193-E39D1542D86A}"/>
          </ac:spMkLst>
        </pc:spChg>
      </pc:sldChg>
      <pc:sldChg chg="modSp mod">
        <pc:chgData name="Andreas Bæksgaard Kotzareis" userId="66734be1-5795-40c6-be49-ecb929f3ccea" providerId="ADAL" clId="{674137CD-7805-4878-9C7B-3E60DAC2F689}" dt="2022-07-26T11:44:29.601" v="71" actId="27636"/>
        <pc:sldMkLst>
          <pc:docMk/>
          <pc:sldMk cId="207358828" sldId="873"/>
        </pc:sldMkLst>
        <pc:spChg chg="mod">
          <ac:chgData name="Andreas Bæksgaard Kotzareis" userId="66734be1-5795-40c6-be49-ecb929f3ccea" providerId="ADAL" clId="{674137CD-7805-4878-9C7B-3E60DAC2F689}" dt="2022-07-26T11:44:29.601" v="71" actId="27636"/>
          <ac:spMkLst>
            <pc:docMk/>
            <pc:sldMk cId="207358828" sldId="873"/>
            <ac:spMk id="4" creationId="{30CE9C30-4F75-D106-3B12-175DAA784226}"/>
          </ac:spMkLst>
        </pc:spChg>
      </pc:sldChg>
      <pc:sldChg chg="modSp mod">
        <pc:chgData name="Andreas Bæksgaard Kotzareis" userId="66734be1-5795-40c6-be49-ecb929f3ccea" providerId="ADAL" clId="{674137CD-7805-4878-9C7B-3E60DAC2F689}" dt="2022-07-26T11:44:33.481" v="73" actId="27636"/>
        <pc:sldMkLst>
          <pc:docMk/>
          <pc:sldMk cId="3290823095" sldId="874"/>
        </pc:sldMkLst>
        <pc:spChg chg="mod">
          <ac:chgData name="Andreas Bæksgaard Kotzareis" userId="66734be1-5795-40c6-be49-ecb929f3ccea" providerId="ADAL" clId="{674137CD-7805-4878-9C7B-3E60DAC2F689}" dt="2022-07-26T11:44:33.481" v="73" actId="27636"/>
          <ac:spMkLst>
            <pc:docMk/>
            <pc:sldMk cId="3290823095" sldId="874"/>
            <ac:spMk id="4" creationId="{BF77F3D4-860D-A0F6-EBBE-59D4B884E2A8}"/>
          </ac:spMkLst>
        </pc:spChg>
      </pc:sldChg>
      <pc:sldChg chg="modSp mod">
        <pc:chgData name="Andreas Bæksgaard Kotzareis" userId="66734be1-5795-40c6-be49-ecb929f3ccea" providerId="ADAL" clId="{674137CD-7805-4878-9C7B-3E60DAC2F689}" dt="2022-07-26T11:44:37.278" v="74" actId="255"/>
        <pc:sldMkLst>
          <pc:docMk/>
          <pc:sldMk cId="1818746892" sldId="875"/>
        </pc:sldMkLst>
        <pc:spChg chg="mod">
          <ac:chgData name="Andreas Bæksgaard Kotzareis" userId="66734be1-5795-40c6-be49-ecb929f3ccea" providerId="ADAL" clId="{674137CD-7805-4878-9C7B-3E60DAC2F689}" dt="2022-07-26T11:44:37.278" v="74" actId="255"/>
          <ac:spMkLst>
            <pc:docMk/>
            <pc:sldMk cId="1818746892" sldId="875"/>
            <ac:spMk id="4" creationId="{66276FF9-9688-FDD6-D41A-218102B0A1DA}"/>
          </ac:spMkLst>
        </pc:spChg>
      </pc:sldChg>
      <pc:sldChg chg="modSp mod">
        <pc:chgData name="Andreas Bæksgaard Kotzareis" userId="66734be1-5795-40c6-be49-ecb929f3ccea" providerId="ADAL" clId="{674137CD-7805-4878-9C7B-3E60DAC2F689}" dt="2022-07-26T11:44:42.596" v="76" actId="27636"/>
        <pc:sldMkLst>
          <pc:docMk/>
          <pc:sldMk cId="1271810728" sldId="876"/>
        </pc:sldMkLst>
        <pc:spChg chg="mod">
          <ac:chgData name="Andreas Bæksgaard Kotzareis" userId="66734be1-5795-40c6-be49-ecb929f3ccea" providerId="ADAL" clId="{674137CD-7805-4878-9C7B-3E60DAC2F689}" dt="2022-07-26T11:44:42.596" v="76" actId="27636"/>
          <ac:spMkLst>
            <pc:docMk/>
            <pc:sldMk cId="1271810728" sldId="876"/>
            <ac:spMk id="4" creationId="{07374CB6-2ACE-B10B-33DC-2199FC917955}"/>
          </ac:spMkLst>
        </pc:spChg>
      </pc:sldChg>
      <pc:sldChg chg="modSp mod">
        <pc:chgData name="Andreas Bæksgaard Kotzareis" userId="66734be1-5795-40c6-be49-ecb929f3ccea" providerId="ADAL" clId="{674137CD-7805-4878-9C7B-3E60DAC2F689}" dt="2022-07-26T11:43:03.677" v="48" actId="255"/>
        <pc:sldMkLst>
          <pc:docMk/>
          <pc:sldMk cId="355338823" sldId="877"/>
        </pc:sldMkLst>
        <pc:spChg chg="mod">
          <ac:chgData name="Andreas Bæksgaard Kotzareis" userId="66734be1-5795-40c6-be49-ecb929f3ccea" providerId="ADAL" clId="{674137CD-7805-4878-9C7B-3E60DAC2F689}" dt="2022-07-26T11:43:03.677" v="48" actId="255"/>
          <ac:spMkLst>
            <pc:docMk/>
            <pc:sldMk cId="355338823" sldId="877"/>
            <ac:spMk id="4" creationId="{D3F4A697-2850-9CA6-386F-4E67C96A2075}"/>
          </ac:spMkLst>
        </pc:spChg>
      </pc:sldChg>
    </pc:docChg>
  </pc:docChgLst>
  <pc:docChgLst>
    <pc:chgData name="Andreas Bæksgaard Kotzareis" userId="S::anb@360-lawfirm.com::66734be1-5795-40c6-be49-ecb929f3ccea" providerId="AD" clId="Web-{4E99DF91-E2B8-15CB-F8ED-1A71595B0046}"/>
    <pc:docChg chg="modSld">
      <pc:chgData name="Andreas Bæksgaard Kotzareis" userId="S::anb@360-lawfirm.com::66734be1-5795-40c6-be49-ecb929f3ccea" providerId="AD" clId="Web-{4E99DF91-E2B8-15CB-F8ED-1A71595B0046}" dt="2022-07-29T11:09:33.683" v="1" actId="1076"/>
      <pc:docMkLst>
        <pc:docMk/>
      </pc:docMkLst>
      <pc:sldChg chg="modSp">
        <pc:chgData name="Andreas Bæksgaard Kotzareis" userId="S::anb@360-lawfirm.com::66734be1-5795-40c6-be49-ecb929f3ccea" providerId="AD" clId="Web-{4E99DF91-E2B8-15CB-F8ED-1A71595B0046}" dt="2022-07-29T11:09:33.683" v="1" actId="1076"/>
        <pc:sldMkLst>
          <pc:docMk/>
          <pc:sldMk cId="2630958869" sldId="838"/>
        </pc:sldMkLst>
        <pc:spChg chg="mod">
          <ac:chgData name="Andreas Bæksgaard Kotzareis" userId="S::anb@360-lawfirm.com::66734be1-5795-40c6-be49-ecb929f3ccea" providerId="AD" clId="Web-{4E99DF91-E2B8-15CB-F8ED-1A71595B0046}" dt="2022-07-29T11:09:33.683" v="1" actId="1076"/>
          <ac:spMkLst>
            <pc:docMk/>
            <pc:sldMk cId="2630958869" sldId="838"/>
            <ac:spMk id="5" creationId="{79C875E4-CE50-9370-ABF5-24237783DAC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136195" name="Rectangle 3"/>
          <p:cNvSpPr>
            <a:spLocks noGrp="1" noChangeArrowheads="1"/>
          </p:cNvSpPr>
          <p:nvPr>
            <p:ph type="dt" sz="quarter"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136196" name="Rectangle 4"/>
          <p:cNvSpPr>
            <a:spLocks noGrp="1" noChangeArrowheads="1"/>
          </p:cNvSpPr>
          <p:nvPr>
            <p:ph type="ftr" sz="quarter" idx="2"/>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136197" name="Rectangle 5"/>
          <p:cNvSpPr>
            <a:spLocks noGrp="1" noChangeArrowheads="1"/>
          </p:cNvSpPr>
          <p:nvPr>
            <p:ph type="sldNum" sz="quarter" idx="3"/>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34B6A0B8-9EB3-4B3D-9968-23E3467E3CD4}" type="slidenum">
              <a:rPr lang="da-DK"/>
              <a:pPr>
                <a:defRPr/>
              </a:pPr>
              <a:t>‹#›</a:t>
            </a:fld>
            <a:endParaRPr lang="da-DK"/>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50179" name="Rectangle 3"/>
          <p:cNvSpPr>
            <a:spLocks noGrp="1" noChangeArrowheads="1"/>
          </p:cNvSpPr>
          <p:nvPr>
            <p:ph type="dt"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297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06890" y="4714956"/>
            <a:ext cx="4983903" cy="4468970"/>
          </a:xfrm>
          <a:prstGeom prst="rect">
            <a:avLst/>
          </a:prstGeom>
          <a:noFill/>
          <a:ln>
            <a:noFill/>
          </a:ln>
          <a:effectLst/>
        </p:spPr>
        <p:txBody>
          <a:bodyPr vert="horz" wrap="square" lIns="91525" tIns="45763" rIns="91525" bIns="45763"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50182" name="Rectangle 6"/>
          <p:cNvSpPr>
            <a:spLocks noGrp="1" noChangeArrowheads="1"/>
          </p:cNvSpPr>
          <p:nvPr>
            <p:ph type="ftr" sz="quarter" idx="4"/>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50183" name="Rectangle 7"/>
          <p:cNvSpPr>
            <a:spLocks noGrp="1" noChangeArrowheads="1"/>
          </p:cNvSpPr>
          <p:nvPr>
            <p:ph type="sldNum" sz="quarter" idx="5"/>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98E43643-EBDB-4162-9EF2-C969BED7B010}" type="slidenum">
              <a:rPr lang="da-DK"/>
              <a:pPr>
                <a:defRPr/>
              </a:pPr>
              <a:t>‹#›</a:t>
            </a:fld>
            <a:endParaRPr lang="da-DK"/>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EA18-EC2D-AB68-7F93-89A7AFD6A9C9}"/>
              </a:ext>
            </a:extLst>
          </p:cNvPr>
          <p:cNvSpPr>
            <a:spLocks noGrp="1"/>
          </p:cNvSpPr>
          <p:nvPr>
            <p:ph type="title"/>
          </p:nvPr>
        </p:nvSpPr>
        <p:spPr/>
        <p:txBody>
          <a:bodyPr/>
          <a:lstStyle>
            <a:lvl1pPr>
              <a:defRPr>
                <a:latin typeface="Gill Sans MT" panose="020B0502020104020203" pitchFamily="34" charset="0"/>
              </a:defRPr>
            </a:lvl1pPr>
          </a:lstStyle>
          <a:p>
            <a:r>
              <a:rPr lang="da-DK" dirty="0"/>
              <a:t>Klik for at redigere titeltypografien i masteren</a:t>
            </a:r>
          </a:p>
        </p:txBody>
      </p:sp>
    </p:spTree>
    <p:extLst>
      <p:ext uri="{BB962C8B-B14F-4D97-AF65-F5344CB8AC3E}">
        <p14:creationId xmlns:p14="http://schemas.microsoft.com/office/powerpoint/2010/main" val="74977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FCE74-DDD5-828D-7582-B7EEF9AA12A4}"/>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D757022-83E1-E367-7083-D4E8965C871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42E6E5E3-F6F6-80C3-0BF5-C3D74C05EA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B1FE55-0A84-2FBF-4415-0ADFA7F4CF22}"/>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6" name="Pladsholder til sidefod 5">
            <a:extLst>
              <a:ext uri="{FF2B5EF4-FFF2-40B4-BE49-F238E27FC236}">
                <a16:creationId xmlns:a16="http://schemas.microsoft.com/office/drawing/2014/main" id="{2BE21E2C-2A7E-9271-14ED-13C1CEACA57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0E51A51-1992-B41A-01FB-753C8A611B02}"/>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45650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111C8-D275-33F5-7CB7-2D23A94DBB76}"/>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26D22F6-BA59-28E1-BC72-7847D37285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9394FC5-4914-46C9-91C4-D614E93F02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417B19B-CBDF-3207-EFA8-A75E2D882300}"/>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6" name="Pladsholder til sidefod 5">
            <a:extLst>
              <a:ext uri="{FF2B5EF4-FFF2-40B4-BE49-F238E27FC236}">
                <a16:creationId xmlns:a16="http://schemas.microsoft.com/office/drawing/2014/main" id="{68298C78-5FE8-2267-ED97-54881A4FA7B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87D83E5-F8E5-F679-E4BA-E5471A695D4C}"/>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085626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4D724-4725-2975-2654-631733ECE8E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4CB978D-13D7-55DB-0ED9-E0721E47E73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3C3EE5-72C5-D575-957D-188F45B42A48}"/>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989B3706-4E0C-1957-DF01-B646ABA075C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C33852-3DC6-3836-503F-A48F4C79CEF9}"/>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613557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F0FCC6D-E824-09BF-57FE-025A310471F5}"/>
              </a:ext>
            </a:extLst>
          </p:cNvPr>
          <p:cNvSpPr>
            <a:spLocks noGrp="1"/>
          </p:cNvSpPr>
          <p:nvPr>
            <p:ph type="title" orient="vert"/>
          </p:nvPr>
        </p:nvSpPr>
        <p:spPr>
          <a:xfrm>
            <a:off x="6543675" y="365125"/>
            <a:ext cx="1971675"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64A407E-9EDC-0855-E008-9D324881116A}"/>
              </a:ext>
            </a:extLst>
          </p:cNvPr>
          <p:cNvSpPr>
            <a:spLocks noGrp="1"/>
          </p:cNvSpPr>
          <p:nvPr>
            <p:ph type="body" orient="vert" idx="1"/>
          </p:nvPr>
        </p:nvSpPr>
        <p:spPr>
          <a:xfrm>
            <a:off x="628650" y="365125"/>
            <a:ext cx="57626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BA52BF-4ACA-A866-A707-DB454041F478}"/>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6FB9EECB-BAB8-C031-4233-76193F0B0B7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40B415-5CEF-AC2B-F622-5D95C7D05CF5}"/>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254221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undertiteltypografien i masteren</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5331D0-875D-70CF-25C6-C2109A828D6B}"/>
              </a:ext>
            </a:extLst>
          </p:cNvPr>
          <p:cNvSpPr>
            <a:spLocks noGrp="1"/>
          </p:cNvSpPr>
          <p:nvPr>
            <p:ph type="title"/>
          </p:nvPr>
        </p:nvSpPr>
        <p:spPr/>
        <p:txBody>
          <a:bodyPr/>
          <a:lstStyle/>
          <a:p>
            <a:r>
              <a:rPr lang="da-DK"/>
              <a:t>Klik for at redigere titeltypografien i masteren</a:t>
            </a:r>
          </a:p>
        </p:txBody>
      </p:sp>
    </p:spTree>
    <p:extLst>
      <p:ext uri="{BB962C8B-B14F-4D97-AF65-F5344CB8AC3E}">
        <p14:creationId xmlns:p14="http://schemas.microsoft.com/office/powerpoint/2010/main" val="2346199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EB831-FB98-62BC-77C3-080073C3466E}"/>
              </a:ext>
            </a:extLst>
          </p:cNvPr>
          <p:cNvSpPr>
            <a:spLocks noGrp="1"/>
          </p:cNvSpPr>
          <p:nvPr>
            <p:ph type="ctrTitle"/>
          </p:nvPr>
        </p:nvSpPr>
        <p:spPr>
          <a:xfrm>
            <a:off x="1143000" y="1122363"/>
            <a:ext cx="6858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2F1B37E5-69A0-F60E-073C-3680D78C15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5FAFC7F-8A45-178B-D0B2-4018BD40BFA7}"/>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78A4C90A-7800-C355-249D-479DA73A24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DA23EA-401B-D95B-2232-72B308C44377}"/>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3391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8CC76-F76F-ABD8-FF85-0CADB625628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3C5A89B-417B-092D-6405-EF1ED7BBBD8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717331-6715-DCD5-9C8D-C83CB9BBEF87}"/>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9951A385-4F7F-246D-8693-1C3519EB0E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181E63A-8B2C-872C-FA5F-5FD7C43BF099}"/>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93522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9FF29-F489-D08D-A32A-E165C90A52E8}"/>
              </a:ext>
            </a:extLst>
          </p:cNvPr>
          <p:cNvSpPr>
            <a:spLocks noGrp="1"/>
          </p:cNvSpPr>
          <p:nvPr>
            <p:ph type="title"/>
          </p:nvPr>
        </p:nvSpPr>
        <p:spPr>
          <a:xfrm>
            <a:off x="623888" y="1709738"/>
            <a:ext cx="78867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F6A92B9-BC45-71B7-90B5-AE16D17BE50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86AFA97-5E59-0A7E-B92F-87B9E4430C4E}"/>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D02BD506-A7F5-2BE0-BFF1-724F155246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FA2327-0DC8-704B-658E-49E9CCE3DF2A}"/>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06666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CC8F8-812C-D2AB-4CED-9FA3DFA3DEB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412E265-033B-DCC3-1853-E6B2E197195E}"/>
              </a:ext>
            </a:extLst>
          </p:cNvPr>
          <p:cNvSpPr>
            <a:spLocks noGrp="1"/>
          </p:cNvSpPr>
          <p:nvPr>
            <p:ph sz="half" idx="1"/>
          </p:nvPr>
        </p:nvSpPr>
        <p:spPr>
          <a:xfrm>
            <a:off x="62865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15D0D3D-2DE5-9142-C495-7F87F6FD2DB9}"/>
              </a:ext>
            </a:extLst>
          </p:cNvPr>
          <p:cNvSpPr>
            <a:spLocks noGrp="1"/>
          </p:cNvSpPr>
          <p:nvPr>
            <p:ph sz="half" idx="2"/>
          </p:nvPr>
        </p:nvSpPr>
        <p:spPr>
          <a:xfrm>
            <a:off x="464820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2114CEA4-0FA9-543C-7D3A-860500EC1359}"/>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6" name="Pladsholder til sidefod 5">
            <a:extLst>
              <a:ext uri="{FF2B5EF4-FFF2-40B4-BE49-F238E27FC236}">
                <a16:creationId xmlns:a16="http://schemas.microsoft.com/office/drawing/2014/main" id="{A325B82B-B2F4-F5EF-EE2F-C7A8615A7B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C4DCD04-D746-5898-88D6-C94AD66F23B3}"/>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8326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8D6427-01A9-B1D0-9050-6C397C9558D1}"/>
              </a:ext>
            </a:extLst>
          </p:cNvPr>
          <p:cNvSpPr>
            <a:spLocks noGrp="1"/>
          </p:cNvSpPr>
          <p:nvPr>
            <p:ph type="title"/>
          </p:nvPr>
        </p:nvSpPr>
        <p:spPr>
          <a:xfrm>
            <a:off x="630238" y="365125"/>
            <a:ext cx="78867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1E24E8-1101-2E3D-C21A-A43A0CB4B76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2AF45898-0560-3BEF-0D8F-6FFECC0F4126}"/>
              </a:ext>
            </a:extLst>
          </p:cNvPr>
          <p:cNvSpPr>
            <a:spLocks noGrp="1"/>
          </p:cNvSpPr>
          <p:nvPr>
            <p:ph sz="half" idx="2"/>
          </p:nvPr>
        </p:nvSpPr>
        <p:spPr>
          <a:xfrm>
            <a:off x="630238" y="2505075"/>
            <a:ext cx="386873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76F4BFC-8E56-B71C-3B7B-F7188D13A6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1B16C43-9B78-2DF6-2756-0F6D3F4EE29E}"/>
              </a:ext>
            </a:extLst>
          </p:cNvPr>
          <p:cNvSpPr>
            <a:spLocks noGrp="1"/>
          </p:cNvSpPr>
          <p:nvPr>
            <p:ph sz="quarter" idx="4"/>
          </p:nvPr>
        </p:nvSpPr>
        <p:spPr>
          <a:xfrm>
            <a:off x="4629150" y="2505075"/>
            <a:ext cx="38877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E1011AF-822F-AF52-B8C9-33094BFB1901}"/>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8" name="Pladsholder til sidefod 7">
            <a:extLst>
              <a:ext uri="{FF2B5EF4-FFF2-40B4-BE49-F238E27FC236}">
                <a16:creationId xmlns:a16="http://schemas.microsoft.com/office/drawing/2014/main" id="{FA671A43-AAC0-234B-9F18-FFDC2EED998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EC4FC47-678B-D11A-A0AD-272B289D3C81}"/>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95591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D6E8FF-B2BA-E992-72F1-BBE135FA05F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7180AFD-0596-064D-48A6-DF471B2549BF}"/>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4" name="Pladsholder til sidefod 3">
            <a:extLst>
              <a:ext uri="{FF2B5EF4-FFF2-40B4-BE49-F238E27FC236}">
                <a16:creationId xmlns:a16="http://schemas.microsoft.com/office/drawing/2014/main" id="{A545862D-7312-ECEE-56E0-F3545BFB2795}"/>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D6A4C58-B34B-16EB-A58F-91C01D46E5A8}"/>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36305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1D0DA33-1EEA-B75F-D60C-364B35A2FD15}"/>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3" name="Pladsholder til sidefod 2">
            <a:extLst>
              <a:ext uri="{FF2B5EF4-FFF2-40B4-BE49-F238E27FC236}">
                <a16:creationId xmlns:a16="http://schemas.microsoft.com/office/drawing/2014/main" id="{C9E94ED5-EC0C-AEF9-3D08-ECF1CF70772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86A7723-8620-932B-AED1-A720587212F7}"/>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241316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9892B763-2AED-1D3C-F256-C1472C15884F}"/>
              </a:ext>
            </a:extLst>
          </p:cNvPr>
          <p:cNvPicPr>
            <a:picLocks noChangeAspect="1"/>
          </p:cNvPicPr>
          <p:nvPr userDrawn="1"/>
        </p:nvPicPr>
        <p:blipFill>
          <a:blip r:embed="rId4"/>
          <a:stretch>
            <a:fillRect/>
          </a:stretch>
        </p:blipFill>
        <p:spPr>
          <a:xfrm>
            <a:off x="-7806" y="6353157"/>
            <a:ext cx="4728711" cy="504863"/>
          </a:xfrm>
          <a:prstGeom prst="rect">
            <a:avLst/>
          </a:prstGeom>
        </p:spPr>
      </p:pic>
      <p:pic>
        <p:nvPicPr>
          <p:cNvPr id="5" name="Billede 4">
            <a:extLst>
              <a:ext uri="{FF2B5EF4-FFF2-40B4-BE49-F238E27FC236}">
                <a16:creationId xmlns:a16="http://schemas.microsoft.com/office/drawing/2014/main" id="{8975896A-F329-4FBD-4A29-4FD9CE4B03C9}"/>
              </a:ext>
            </a:extLst>
          </p:cNvPr>
          <p:cNvPicPr>
            <a:picLocks noChangeAspect="1"/>
          </p:cNvPicPr>
          <p:nvPr userDrawn="1"/>
        </p:nvPicPr>
        <p:blipFill>
          <a:blip r:embed="rId5"/>
          <a:stretch>
            <a:fillRect/>
          </a:stretch>
        </p:blipFill>
        <p:spPr>
          <a:xfrm>
            <a:off x="1065324" y="6353157"/>
            <a:ext cx="8078676" cy="504844"/>
          </a:xfrm>
          <a:prstGeom prst="rect">
            <a:avLst/>
          </a:prstGeom>
        </p:spPr>
      </p:pic>
      <p:sp>
        <p:nvSpPr>
          <p:cNvPr id="2" name="Pladsholder til titel 1">
            <a:extLst>
              <a:ext uri="{FF2B5EF4-FFF2-40B4-BE49-F238E27FC236}">
                <a16:creationId xmlns:a16="http://schemas.microsoft.com/office/drawing/2014/main" id="{65B523A9-28CC-1B5A-E701-95FDD0E53343}"/>
              </a:ext>
            </a:extLst>
          </p:cNvPr>
          <p:cNvSpPr>
            <a:spLocks noGrp="1"/>
          </p:cNvSpPr>
          <p:nvPr>
            <p:ph type="title"/>
          </p:nvPr>
        </p:nvSpPr>
        <p:spPr>
          <a:xfrm>
            <a:off x="899592" y="365125"/>
            <a:ext cx="7615758"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30DAD81D-E8AB-528A-1B5A-16CE63F1538A}"/>
              </a:ext>
            </a:extLst>
          </p:cNvPr>
          <p:cNvSpPr>
            <a:spLocks noGrp="1"/>
          </p:cNvSpPr>
          <p:nvPr>
            <p:ph type="body" idx="1"/>
          </p:nvPr>
        </p:nvSpPr>
        <p:spPr>
          <a:xfrm>
            <a:off x="899592" y="1825625"/>
            <a:ext cx="7615758"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Tekstfelt 8">
            <a:extLst>
              <a:ext uri="{FF2B5EF4-FFF2-40B4-BE49-F238E27FC236}">
                <a16:creationId xmlns:a16="http://schemas.microsoft.com/office/drawing/2014/main" id="{E7786579-5EBF-1942-BF8F-F13EA95ECA51}"/>
              </a:ext>
            </a:extLst>
          </p:cNvPr>
          <p:cNvSpPr txBox="1"/>
          <p:nvPr userDrawn="1"/>
        </p:nvSpPr>
        <p:spPr>
          <a:xfrm>
            <a:off x="602035" y="6453336"/>
            <a:ext cx="5423762" cy="338554"/>
          </a:xfrm>
          <a:prstGeom prst="rect">
            <a:avLst/>
          </a:prstGeom>
          <a:noFill/>
        </p:spPr>
        <p:txBody>
          <a:bodyPr wrap="square" rtlCol="0">
            <a:spAutoFit/>
          </a:bodyPr>
          <a:lstStyle/>
          <a:p>
            <a:r>
              <a:rPr lang="da-DK" sz="1600" b="0" dirty="0">
                <a:solidFill>
                  <a:schemeClr val="bg1"/>
                </a:solidFill>
                <a:latin typeface="Verdana" panose="020B0604030504040204" pitchFamily="34" charset="0"/>
                <a:ea typeface="Verdana" panose="020B0604030504040204" pitchFamily="34" charset="0"/>
              </a:rPr>
              <a:t>ERHVERVSRET finans 3. udgave</a:t>
            </a:r>
          </a:p>
        </p:txBody>
      </p:sp>
      <p:pic>
        <p:nvPicPr>
          <p:cNvPr id="12" name="Billede 11">
            <a:extLst>
              <a:ext uri="{FF2B5EF4-FFF2-40B4-BE49-F238E27FC236}">
                <a16:creationId xmlns:a16="http://schemas.microsoft.com/office/drawing/2014/main" id="{74FEECF0-A98F-0956-0DAA-0707C31A5D69}"/>
              </a:ext>
            </a:extLst>
          </p:cNvPr>
          <p:cNvPicPr>
            <a:picLocks noChangeAspect="1"/>
          </p:cNvPicPr>
          <p:nvPr userDrawn="1"/>
        </p:nvPicPr>
        <p:blipFill>
          <a:blip r:embed="rId4"/>
          <a:stretch>
            <a:fillRect/>
          </a:stretch>
        </p:blipFill>
        <p:spPr>
          <a:xfrm rot="5400000">
            <a:off x="-3016277" y="2996768"/>
            <a:ext cx="6722933" cy="704870"/>
          </a:xfrm>
          <a:prstGeom prst="rect">
            <a:avLst/>
          </a:prstGeom>
        </p:spPr>
      </p:pic>
      <p:pic>
        <p:nvPicPr>
          <p:cNvPr id="22" name="Billede 21">
            <a:extLst>
              <a:ext uri="{FF2B5EF4-FFF2-40B4-BE49-F238E27FC236}">
                <a16:creationId xmlns:a16="http://schemas.microsoft.com/office/drawing/2014/main" id="{A34DB368-9FF2-19D8-4C5F-0E0AD61C71B3}"/>
              </a:ext>
            </a:extLst>
          </p:cNvPr>
          <p:cNvPicPr>
            <a:picLocks noChangeAspect="1"/>
          </p:cNvPicPr>
          <p:nvPr userDrawn="1"/>
        </p:nvPicPr>
        <p:blipFill>
          <a:blip r:embed="rId6"/>
          <a:stretch>
            <a:fillRect/>
          </a:stretch>
        </p:blipFill>
        <p:spPr>
          <a:xfrm>
            <a:off x="-5079" y="1656234"/>
            <a:ext cx="702846" cy="3520745"/>
          </a:xfrm>
          <a:prstGeom prst="rect">
            <a:avLst/>
          </a:prstGeom>
        </p:spPr>
      </p:pic>
    </p:spTree>
    <p:extLst>
      <p:ext uri="{BB962C8B-B14F-4D97-AF65-F5344CB8AC3E}">
        <p14:creationId xmlns:p14="http://schemas.microsoft.com/office/powerpoint/2010/main" val="3849302572"/>
      </p:ext>
    </p:extLst>
  </p:cSld>
  <p:clrMap bg1="lt1" tx1="dk1" bg2="lt2" tx2="dk2" accent1="accent1" accent2="accent2" accent3="accent3" accent4="accent4" accent5="accent5" accent6="accent6" hlink="hlink" folHlink="folHlink"/>
  <p:sldLayoutIdLst>
    <p:sldLayoutId id="2147484042" r:id="rId1"/>
    <p:sldLayoutId id="21474840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24FE591-46FE-0323-0466-20EDA2615D3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91C6742-F64F-8FE8-2BAF-017FF04DD7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5F45558-EA6D-EB77-24B8-F2BB686CFE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A8C84DE8-6C0D-B1AF-D17A-61446995B4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4126EA9-A7B0-5856-9B94-FE70BF16251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1121E-A197-4B00-A155-6C70629EC44A}" type="slidenum">
              <a:rPr lang="da-DK" smtClean="0"/>
              <a:t>‹#›</a:t>
            </a:fld>
            <a:endParaRPr lang="da-DK"/>
          </a:p>
        </p:txBody>
      </p:sp>
    </p:spTree>
    <p:extLst>
      <p:ext uri="{BB962C8B-B14F-4D97-AF65-F5344CB8AC3E}">
        <p14:creationId xmlns:p14="http://schemas.microsoft.com/office/powerpoint/2010/main" val="3071145166"/>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t/>
            </a:r>
            <a:br>
              <a:rPr lang="da-DK"/>
            </a:br>
            <a:r>
              <a:rPr lang="da-DK"/>
              <a:t/>
            </a:r>
            <a:br>
              <a:rPr lang="da-DK"/>
            </a:br>
            <a:r>
              <a:rPr lang="da-DK"/>
              <a:t>Klik for at redigere titeltypografi i masteren</a:t>
            </a:r>
          </a:p>
        </p:txBody>
      </p:sp>
      <p:sp>
        <p:nvSpPr>
          <p:cNvPr id="1027"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pic>
        <p:nvPicPr>
          <p:cNvPr id="1028" name="Picture 8" descr="logo"/>
          <p:cNvPicPr>
            <a:picLocks noChangeAspect="1" noChangeArrowheads="1"/>
          </p:cNvPicPr>
          <p:nvPr/>
        </p:nvPicPr>
        <p:blipFill>
          <a:blip r:embed="rId14" cstate="print"/>
          <a:srcRect/>
          <a:stretch>
            <a:fillRect/>
          </a:stretch>
        </p:blipFill>
        <p:spPr bwMode="auto">
          <a:xfrm>
            <a:off x="6443663" y="5805488"/>
            <a:ext cx="2236787" cy="969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ransition spd="med"/>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Arial" charset="0"/>
        </a:defRPr>
      </a:lvl2pPr>
      <a:lvl3pPr algn="l" rtl="0" eaLnBrk="0" fontAlgn="base" hangingPunct="0">
        <a:spcBef>
          <a:spcPct val="0"/>
        </a:spcBef>
        <a:spcAft>
          <a:spcPct val="0"/>
        </a:spcAft>
        <a:defRPr sz="2400">
          <a:solidFill>
            <a:schemeClr val="tx1"/>
          </a:solidFill>
          <a:latin typeface="Arial" charset="0"/>
        </a:defRPr>
      </a:lvl3pPr>
      <a:lvl4pPr algn="l" rtl="0" eaLnBrk="0" fontAlgn="base" hangingPunct="0">
        <a:spcBef>
          <a:spcPct val="0"/>
        </a:spcBef>
        <a:spcAft>
          <a:spcPct val="0"/>
        </a:spcAft>
        <a:defRPr sz="2400">
          <a:solidFill>
            <a:schemeClr val="tx1"/>
          </a:solidFill>
          <a:latin typeface="Arial" charset="0"/>
        </a:defRPr>
      </a:lvl4pPr>
      <a:lvl5pPr algn="l" rtl="0" eaLnBrk="0" fontAlgn="base" hangingPunct="0">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a:extLst>
              <a:ext uri="{FF2B5EF4-FFF2-40B4-BE49-F238E27FC236}">
                <a16:creationId xmlns:a16="http://schemas.microsoft.com/office/drawing/2014/main" id="{79C875E4-CE50-9370-ABF5-24237783DAC8}"/>
              </a:ext>
            </a:extLst>
          </p:cNvPr>
          <p:cNvSpPr txBox="1"/>
          <p:nvPr/>
        </p:nvSpPr>
        <p:spPr>
          <a:xfrm>
            <a:off x="3494049" y="2829622"/>
            <a:ext cx="2160240" cy="1200329"/>
          </a:xfrm>
          <a:prstGeom prst="rect">
            <a:avLst/>
          </a:prstGeom>
          <a:noFill/>
        </p:spPr>
        <p:txBody>
          <a:bodyPr wrap="square" rtlCol="0">
            <a:spAutoFit/>
          </a:bodyPr>
          <a:lstStyle/>
          <a:p>
            <a:pPr algn="ctr"/>
            <a:r>
              <a:rPr lang="da-DK" sz="3600" dirty="0">
                <a:solidFill>
                  <a:schemeClr val="tx2"/>
                </a:solidFill>
                <a:latin typeface="Arial" panose="020B0604020202020204" pitchFamily="34" charset="0"/>
                <a:cs typeface="Arial" panose="020B0604020202020204" pitchFamily="34" charset="0"/>
              </a:rPr>
              <a:t>Kapitel 2</a:t>
            </a:r>
          </a:p>
          <a:p>
            <a:pPr algn="ctr"/>
            <a:r>
              <a:rPr lang="da-DK" sz="3600" dirty="0">
                <a:solidFill>
                  <a:schemeClr val="tx2"/>
                </a:solidFill>
                <a:latin typeface="Arial" panose="020B0604020202020204" pitchFamily="34" charset="0"/>
                <a:cs typeface="Arial" panose="020B0604020202020204" pitchFamily="34" charset="0"/>
              </a:rPr>
              <a:t>Aftaleret </a:t>
            </a:r>
            <a:endParaRPr lang="da-DK"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0958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F7F31BD0-D310-9430-D4E7-559428395B61}"/>
              </a:ext>
            </a:extLst>
          </p:cNvPr>
          <p:cNvSpPr txBox="1">
            <a:spLocks/>
          </p:cNvSpPr>
          <p:nvPr/>
        </p:nvSpPr>
        <p:spPr>
          <a:xfrm>
            <a:off x="454073"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Arial" pitchFamily="34" charset="0"/>
                <a:cs typeface="Arial" pitchFamily="34" charset="0"/>
              </a:rPr>
              <a:t/>
            </a:r>
            <a:br>
              <a:rPr lang="da-DK" sz="3600" b="1" dirty="0">
                <a:solidFill>
                  <a:schemeClr val="tx2"/>
                </a:solidFill>
                <a:latin typeface="Arial" pitchFamily="34" charset="0"/>
                <a:cs typeface="Arial" pitchFamily="34" charset="0"/>
              </a:rPr>
            </a:br>
            <a:r>
              <a:rPr lang="da-DK" sz="3600" b="1" dirty="0">
                <a:solidFill>
                  <a:schemeClr val="tx2"/>
                </a:solidFill>
                <a:latin typeface="+mn-lt"/>
                <a:cs typeface="Arial" pitchFamily="34" charset="0"/>
              </a:rPr>
              <a:t>Aftaleindgåelse</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1.4 Afslag på tilbud</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0B671E7C-BD8D-E4B7-3C7F-6CD55E34FE2E}"/>
              </a:ext>
            </a:extLst>
          </p:cNvPr>
          <p:cNvSpPr txBox="1">
            <a:spLocks/>
          </p:cNvSpPr>
          <p:nvPr/>
        </p:nvSpPr>
        <p:spPr>
          <a:xfrm>
            <a:off x="890635" y="1412776"/>
            <a:ext cx="7356475" cy="45259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indent="-266700" fontAlgn="auto">
              <a:spcAft>
                <a:spcPts val="0"/>
              </a:spcAft>
              <a:tabLst>
                <a:tab pos="0" algn="l"/>
              </a:tabLst>
            </a:pPr>
            <a:r>
              <a:rPr lang="da-DK" sz="2000" b="0" dirty="0"/>
              <a:t>Hvis tilbudsmodtager forholder sig </a:t>
            </a:r>
            <a:r>
              <a:rPr lang="da-DK" sz="2000" b="1" dirty="0"/>
              <a:t>passiv</a:t>
            </a:r>
            <a:r>
              <a:rPr lang="da-DK" sz="2000" b="0" dirty="0"/>
              <a:t>, bortfalder </a:t>
            </a:r>
            <a:r>
              <a:rPr lang="da-DK" sz="2000" b="0" dirty="0" smtClean="0"/>
              <a:t>tilbuddet, </a:t>
            </a:r>
            <a:r>
              <a:rPr lang="da-DK" sz="2000" b="0" dirty="0"/>
              <a:t>når acceptfristen er udløbet, og sælger kan frit sælge til anden side.	</a:t>
            </a:r>
          </a:p>
          <a:p>
            <a:pPr marL="266700" indent="-266700" fontAlgn="auto">
              <a:spcAft>
                <a:spcPts val="0"/>
              </a:spcAft>
              <a:tabLst>
                <a:tab pos="266700" algn="l"/>
              </a:tabLst>
            </a:pPr>
            <a:r>
              <a:rPr lang="da-DK" sz="2000" b="0" dirty="0"/>
              <a:t>Hvis tilbudsmodtager </a:t>
            </a:r>
            <a:r>
              <a:rPr lang="da-DK" sz="2000" b="1" dirty="0"/>
              <a:t>afslår tilbuddet</a:t>
            </a:r>
            <a:r>
              <a:rPr lang="da-DK" sz="2000" b="0" dirty="0"/>
              <a:t>, er det bortfaldet, selvom acceptfristen ikke er udløbet, jf. AFTL § 5. Sælger kan frit sælge til anden side.</a:t>
            </a:r>
            <a:endParaRPr lang="da-DK" sz="2000" b="1" dirty="0"/>
          </a:p>
          <a:p>
            <a:pPr fontAlgn="auto">
              <a:spcAft>
                <a:spcPts val="0"/>
              </a:spcAft>
              <a:buFont typeface="Arial" panose="020B0604020202020204" pitchFamily="34" charset="0"/>
              <a:buNone/>
            </a:pPr>
            <a:r>
              <a:rPr lang="da-DK" sz="2000" b="1" dirty="0" smtClean="0"/>
              <a:t>	Tilbagekaldelse</a:t>
            </a:r>
            <a:r>
              <a:rPr lang="da-DK" sz="2000" b="0" dirty="0" smtClean="0"/>
              <a:t> </a:t>
            </a:r>
            <a:r>
              <a:rPr lang="da-DK" sz="2000" b="0" dirty="0"/>
              <a:t>af afslag. Tilbudsmodtager (potentiel køber) sender et afslag til sælger, men </a:t>
            </a:r>
            <a:r>
              <a:rPr lang="da-DK" sz="2000" b="0" dirty="0" smtClean="0"/>
              <a:t>fortryder </a:t>
            </a:r>
            <a:r>
              <a:rPr lang="da-DK" sz="2000" b="0" dirty="0"/>
              <a:t>sit </a:t>
            </a:r>
            <a:r>
              <a:rPr lang="da-DK" sz="2000" b="0" dirty="0" smtClean="0"/>
              <a:t>afslag efter afsendelse. Tilbuddet </a:t>
            </a:r>
            <a:r>
              <a:rPr lang="da-DK" sz="2000" b="0" dirty="0"/>
              <a:t>er stadig bindende for sælger, hvis købers tilbagekaldelse kommer til tilbudsgivers (sælgers) </a:t>
            </a:r>
            <a:r>
              <a:rPr lang="da-DK" sz="2000" b="0" dirty="0" smtClean="0"/>
              <a:t>kundskab </a:t>
            </a:r>
            <a:r>
              <a:rPr lang="da-DK" sz="2000" b="0" dirty="0"/>
              <a:t>senest samtidig med at sælger læser </a:t>
            </a:r>
            <a:r>
              <a:rPr lang="da-DK" sz="2000" b="0" dirty="0" smtClean="0"/>
              <a:t>afslaget (kundskab).</a:t>
            </a:r>
            <a:endParaRPr lang="da-DK" sz="2000" b="0" dirty="0"/>
          </a:p>
        </p:txBody>
      </p:sp>
    </p:spTree>
    <p:extLst>
      <p:ext uri="{BB962C8B-B14F-4D97-AF65-F5344CB8AC3E}">
        <p14:creationId xmlns:p14="http://schemas.microsoft.com/office/powerpoint/2010/main" val="3480249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B2D78463-50AC-A784-9F72-CB79DAF7E593}"/>
              </a:ext>
            </a:extLst>
          </p:cNvPr>
          <p:cNvSpPr txBox="1">
            <a:spLocks/>
          </p:cNvSpPr>
          <p:nvPr/>
        </p:nvSpPr>
        <p:spPr>
          <a:xfrm>
            <a:off x="914400" y="333375"/>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mn-lt"/>
                <a:cs typeface="Arial" pitchFamily="34" charset="0"/>
              </a:rPr>
              <a:t/>
            </a:r>
            <a:br>
              <a:rPr lang="da-DK" sz="3600" b="1">
                <a:solidFill>
                  <a:schemeClr val="tx2"/>
                </a:solidFill>
                <a:latin typeface="+mn-lt"/>
                <a:cs typeface="Arial" pitchFamily="34" charset="0"/>
              </a:rPr>
            </a:br>
            <a:r>
              <a:rPr lang="da-DK" sz="3600" b="1">
                <a:solidFill>
                  <a:schemeClr val="tx2"/>
                </a:solidFill>
                <a:latin typeface="+mn-lt"/>
                <a:cs typeface="Arial" pitchFamily="34" charset="0"/>
              </a:rPr>
              <a:t>Aftaleindgåelse</a:t>
            </a:r>
            <a:br>
              <a:rPr lang="da-DK" sz="3600" b="1">
                <a:solidFill>
                  <a:schemeClr val="tx2"/>
                </a:solidFill>
                <a:latin typeface="+mn-lt"/>
                <a:cs typeface="Arial" pitchFamily="34" charset="0"/>
              </a:rPr>
            </a:br>
            <a:r>
              <a:rPr lang="da-DK" sz="3600" b="1">
                <a:solidFill>
                  <a:schemeClr val="tx2"/>
                </a:solidFill>
                <a:latin typeface="+mn-lt"/>
                <a:cs typeface="Arial" pitchFamily="34" charset="0"/>
              </a:rPr>
              <a:t>1.5 Accept</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74D4A102-074A-E64D-6487-45A1173E8922}"/>
              </a:ext>
            </a:extLst>
          </p:cNvPr>
          <p:cNvSpPr txBox="1">
            <a:spLocks/>
          </p:cNvSpPr>
          <p:nvPr/>
        </p:nvSpPr>
        <p:spPr>
          <a:xfrm>
            <a:off x="893762" y="1476375"/>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Acceptfrist er fastsat i tilbuddet</a:t>
            </a:r>
          </a:p>
          <a:p>
            <a:pPr fontAlgn="auto">
              <a:spcAft>
                <a:spcPts val="0"/>
              </a:spcAft>
            </a:pPr>
            <a:r>
              <a:rPr lang="da-DK" sz="2000" b="0" dirty="0"/>
              <a:t>Når tilbudsmodtager har læst eller hørt om tilbuddet, har han en frist til at overveje, om han vil acceptere, fx i form af en ordrebekræftelse.</a:t>
            </a:r>
          </a:p>
          <a:p>
            <a:pPr fontAlgn="auto">
              <a:spcAft>
                <a:spcPts val="0"/>
              </a:spcAft>
            </a:pPr>
            <a:r>
              <a:rPr lang="da-DK" sz="2000" b="0" dirty="0"/>
              <a:t>Accepten er rettidig, hvis den er kommet frem til tilbudsgiver inden acceptfristens udløb, jf. AFTL § 2, stk. 1.</a:t>
            </a:r>
          </a:p>
          <a:p>
            <a:pPr fontAlgn="auto">
              <a:spcAft>
                <a:spcPts val="0"/>
              </a:spcAft>
            </a:pPr>
            <a:r>
              <a:rPr lang="da-DK" sz="2000" b="0" dirty="0"/>
              <a:t>Hvis acceptfristen er angivet til 8 dage, regnes fristen fra tilbuddets datering.</a:t>
            </a:r>
          </a:p>
        </p:txBody>
      </p:sp>
    </p:spTree>
    <p:extLst>
      <p:ext uri="{BB962C8B-B14F-4D97-AF65-F5344CB8AC3E}">
        <p14:creationId xmlns:p14="http://schemas.microsoft.com/office/powerpoint/2010/main" val="3620193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1755CC8F-6167-6BF8-7E44-0594A30E13A3}"/>
              </a:ext>
            </a:extLst>
          </p:cNvPr>
          <p:cNvSpPr txBox="1">
            <a:spLocks/>
          </p:cNvSpPr>
          <p:nvPr/>
        </p:nvSpPr>
        <p:spPr>
          <a:xfrm>
            <a:off x="755576"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mn-lt"/>
                <a:cs typeface="Arial" pitchFamily="34" charset="0"/>
              </a:rPr>
              <a:t/>
            </a:r>
            <a:br>
              <a:rPr lang="da-DK" sz="3600" b="1">
                <a:solidFill>
                  <a:schemeClr val="tx2"/>
                </a:solidFill>
                <a:latin typeface="+mn-lt"/>
                <a:cs typeface="Arial" pitchFamily="34" charset="0"/>
              </a:rPr>
            </a:br>
            <a:r>
              <a:rPr lang="da-DK" sz="3600" b="1">
                <a:solidFill>
                  <a:schemeClr val="tx2"/>
                </a:solidFill>
                <a:latin typeface="+mn-lt"/>
                <a:cs typeface="Arial" pitchFamily="34" charset="0"/>
              </a:rPr>
              <a:t>Aftaleindgåelse</a:t>
            </a:r>
            <a:br>
              <a:rPr lang="da-DK" sz="3600" b="1">
                <a:solidFill>
                  <a:schemeClr val="tx2"/>
                </a:solidFill>
                <a:latin typeface="+mn-lt"/>
                <a:cs typeface="Arial" pitchFamily="34" charset="0"/>
              </a:rPr>
            </a:br>
            <a:r>
              <a:rPr lang="da-DK" sz="3600" b="1">
                <a:solidFill>
                  <a:schemeClr val="tx2"/>
                </a:solidFill>
                <a:latin typeface="+mn-lt"/>
                <a:cs typeface="Arial" pitchFamily="34" charset="0"/>
              </a:rPr>
              <a:t>1.5 Accept – den legale acceptfrist</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E1FF57A0-27A5-2DF7-2EAC-A180975C4A76}"/>
              </a:ext>
            </a:extLst>
          </p:cNvPr>
          <p:cNvSpPr txBox="1">
            <a:spLocks/>
          </p:cNvSpPr>
          <p:nvPr/>
        </p:nvSpPr>
        <p:spPr>
          <a:xfrm>
            <a:off x="1043608" y="1484784"/>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Ingen acceptfrist i </a:t>
            </a:r>
            <a:r>
              <a:rPr lang="da-DK" sz="2000" b="1" dirty="0" smtClean="0"/>
              <a:t>tilbud – her gælder den legale</a:t>
            </a:r>
          </a:p>
          <a:p>
            <a:pPr fontAlgn="auto">
              <a:spcAft>
                <a:spcPts val="0"/>
              </a:spcAft>
              <a:buFont typeface="Arial" panose="020B0604020202020204" pitchFamily="34" charset="0"/>
              <a:buNone/>
            </a:pPr>
            <a:r>
              <a:rPr lang="da-DK" sz="2000" b="1" dirty="0" smtClean="0"/>
              <a:t>acceptfrist</a:t>
            </a:r>
            <a:r>
              <a:rPr lang="da-DK" sz="2000" b="1" dirty="0"/>
              <a:t>, jf. AFTL § </a:t>
            </a:r>
            <a:r>
              <a:rPr lang="da-DK" sz="2000" b="1" dirty="0" smtClean="0"/>
              <a:t>3. Den legale acceptfrist består af:</a:t>
            </a:r>
            <a:endParaRPr lang="da-DK" sz="2000" b="0" dirty="0"/>
          </a:p>
          <a:p>
            <a:pPr fontAlgn="auto">
              <a:spcAft>
                <a:spcPts val="0"/>
              </a:spcAft>
              <a:buFont typeface="Arial" panose="020B0604020202020204" pitchFamily="34" charset="0"/>
              <a:buNone/>
            </a:pPr>
            <a:r>
              <a:rPr lang="da-DK" sz="2000" b="0" dirty="0"/>
              <a:t>	</a:t>
            </a:r>
            <a:r>
              <a:rPr lang="da-DK" sz="2000" b="0" i="1" dirty="0"/>
              <a:t>Fremsendelsestid + rimelig betænkningstid + </a:t>
            </a:r>
            <a:r>
              <a:rPr lang="da-DK" sz="2000" b="0" i="1" dirty="0" err="1"/>
              <a:t>tilbagesendelsestid</a:t>
            </a:r>
            <a:endParaRPr lang="da-DK" sz="2000" b="0" i="1" dirty="0"/>
          </a:p>
          <a:p>
            <a:pPr marL="355600" indent="-355600" fontAlgn="auto">
              <a:spcAft>
                <a:spcPts val="0"/>
              </a:spcAft>
            </a:pPr>
            <a:r>
              <a:rPr lang="da-DK" sz="2000" b="1" dirty="0"/>
              <a:t> ”Rimelig betænkningstid” </a:t>
            </a:r>
            <a:r>
              <a:rPr lang="da-DK" sz="2000" b="0" dirty="0"/>
              <a:t>afhænger af de konkrete omstændigheder. Betænkningstid er:</a:t>
            </a:r>
          </a:p>
          <a:p>
            <a:pPr lvl="1" fontAlgn="auto">
              <a:spcAft>
                <a:spcPts val="0"/>
              </a:spcAft>
            </a:pPr>
            <a:r>
              <a:rPr lang="da-DK" sz="2000" b="0" dirty="0"/>
              <a:t>Kort, hvis prisen på salgsproduktet svinger meget</a:t>
            </a:r>
          </a:p>
          <a:p>
            <a:pPr lvl="1" fontAlgn="auto">
              <a:spcAft>
                <a:spcPts val="0"/>
              </a:spcAft>
            </a:pPr>
            <a:r>
              <a:rPr lang="da-DK" sz="2000" b="0" dirty="0"/>
              <a:t>Kort, hvis der er tale om letfordærvelige varer</a:t>
            </a:r>
          </a:p>
          <a:p>
            <a:pPr lvl="1" fontAlgn="auto">
              <a:spcAft>
                <a:spcPts val="0"/>
              </a:spcAft>
            </a:pPr>
            <a:r>
              <a:rPr lang="da-DK" sz="2000" b="0" dirty="0"/>
              <a:t>Længere, hvis der er tale om komplekse og større tilbud</a:t>
            </a:r>
          </a:p>
          <a:p>
            <a:pPr fontAlgn="auto">
              <a:spcAft>
                <a:spcPts val="0"/>
              </a:spcAft>
            </a:pPr>
            <a:r>
              <a:rPr lang="da-DK" sz="2000" b="1" dirty="0"/>
              <a:t>Mundtlige tilbud </a:t>
            </a:r>
            <a:r>
              <a:rPr lang="da-DK" sz="2000" b="0" dirty="0"/>
              <a:t>der gives uden acceptfrist, skal accepteres straks, ellers er det bortfaldet, jf. AFTL § 3, stk. 2.</a:t>
            </a:r>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3757919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70AF8ABC-A6BF-F6E0-79F9-6D92537187AE}"/>
              </a:ext>
            </a:extLst>
          </p:cNvPr>
          <p:cNvSpPr txBox="1">
            <a:spLocks/>
          </p:cNvSpPr>
          <p:nvPr/>
        </p:nvSpPr>
        <p:spPr>
          <a:xfrm>
            <a:off x="827584"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Aftaleindgåelse</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1.5 Accept – den legale acceptfrist</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7" name="Pladsholder til indhold 5">
            <a:extLst>
              <a:ext uri="{FF2B5EF4-FFF2-40B4-BE49-F238E27FC236}">
                <a16:creationId xmlns:a16="http://schemas.microsoft.com/office/drawing/2014/main" id="{72AB9B63-3427-E618-A00C-507A54B2879A}"/>
              </a:ext>
            </a:extLst>
          </p:cNvPr>
          <p:cNvSpPr txBox="1">
            <a:spLocks/>
          </p:cNvSpPr>
          <p:nvPr/>
        </p:nvSpPr>
        <p:spPr>
          <a:xfrm>
            <a:off x="887054" y="1484784"/>
            <a:ext cx="7357354" cy="44644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Accepten kommer for sent frem – fristen er sprunget - AFTL § 4:</a:t>
            </a:r>
          </a:p>
          <a:p>
            <a:pPr fontAlgn="auto">
              <a:spcAft>
                <a:spcPts val="0"/>
              </a:spcAft>
              <a:buFont typeface="Arial" panose="020B0604020202020204" pitchFamily="34" charset="0"/>
              <a:buNone/>
            </a:pPr>
            <a:r>
              <a:rPr lang="da-DK" sz="2000" b="1" dirty="0"/>
              <a:t>HR</a:t>
            </a:r>
            <a:r>
              <a:rPr lang="da-DK" sz="2000" b="0" dirty="0"/>
              <a:t>: § 4, stk. 1: Forsinket accept betragtes som et nyt  tilbud, som den oprindelige tilbudsgiver skal acceptere, før der er indgået en bindende aftale.</a:t>
            </a:r>
          </a:p>
          <a:p>
            <a:pPr fontAlgn="auto">
              <a:spcAft>
                <a:spcPts val="0"/>
              </a:spcAft>
              <a:buFont typeface="Arial" panose="020B0604020202020204" pitchFamily="34" charset="0"/>
              <a:buNone/>
            </a:pPr>
            <a:r>
              <a:rPr lang="da-DK" sz="2000" b="1" dirty="0"/>
              <a:t>U:</a:t>
            </a:r>
            <a:r>
              <a:rPr lang="da-DK" sz="2000" b="0" dirty="0"/>
              <a:t> § 4, stk. 2: Accepten er OK, hvis tilbudsgiver må indse at acceptanten tror at accepten er rettidig, fx hvis accept er sendt inden fristens udløb, men bliver forsinket hos postvæsen - tjek datostempel.</a:t>
            </a:r>
          </a:p>
          <a:p>
            <a:pPr fontAlgn="auto">
              <a:spcAft>
                <a:spcPts val="0"/>
              </a:spcAft>
              <a:buFont typeface="Arial" panose="020B0604020202020204" pitchFamily="34" charset="0"/>
              <a:buNone/>
            </a:pPr>
            <a:r>
              <a:rPr lang="da-DK" sz="2000" b="1" dirty="0"/>
              <a:t>NB !! </a:t>
            </a:r>
            <a:r>
              <a:rPr lang="da-DK" sz="2000" b="0" dirty="0"/>
              <a:t>Hvis tilbudsgiver ikke vil være bundet af en forsinket accept, skal han uden ugrundet ophold give acceptanten meddelelse om forsinkelsen. Lader han som ingenting, risikerer han at være bundet  og skal opfylde aftalen.</a:t>
            </a:r>
          </a:p>
          <a:p>
            <a:pPr fontAlgn="auto">
              <a:spcAft>
                <a:spcPts val="0"/>
              </a:spcAft>
              <a:buFont typeface="Arial" panose="020B0604020202020204" pitchFamily="34" charset="0"/>
              <a:buNone/>
            </a:pPr>
            <a:r>
              <a:rPr lang="da-DK" sz="2000" b="0" dirty="0"/>
              <a:t>”</a:t>
            </a:r>
            <a:r>
              <a:rPr lang="da-DK" sz="2000" b="0" i="1" dirty="0"/>
              <a:t>Give meddelelse</a:t>
            </a:r>
            <a:r>
              <a:rPr lang="da-DK" sz="2000" b="0" dirty="0"/>
              <a:t>” se </a:t>
            </a:r>
            <a:r>
              <a:rPr lang="da-DK" sz="2000" b="1" u="sng" dirty="0"/>
              <a:t>aftalelovens § 40</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2313978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7998D406-CF51-ED97-CAF8-78837E104118}"/>
              </a:ext>
            </a:extLst>
          </p:cNvPr>
          <p:cNvSpPr txBox="1">
            <a:spLocks/>
          </p:cNvSpPr>
          <p:nvPr/>
        </p:nvSpPr>
        <p:spPr>
          <a:xfrm>
            <a:off x="457200"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mn-lt"/>
                <a:cs typeface="Arial" pitchFamily="34" charset="0"/>
              </a:rPr>
              <a:t/>
            </a:r>
            <a:br>
              <a:rPr lang="da-DK" sz="3600" b="1">
                <a:solidFill>
                  <a:schemeClr val="tx2"/>
                </a:solidFill>
                <a:latin typeface="+mn-lt"/>
                <a:cs typeface="Arial" pitchFamily="34" charset="0"/>
              </a:rPr>
            </a:br>
            <a:r>
              <a:rPr lang="da-DK" sz="3600" b="1">
                <a:solidFill>
                  <a:schemeClr val="tx2"/>
                </a:solidFill>
                <a:latin typeface="+mn-lt"/>
                <a:cs typeface="Arial" pitchFamily="34" charset="0"/>
              </a:rPr>
              <a:t>Aftaleindgåelse</a:t>
            </a:r>
            <a:br>
              <a:rPr lang="da-DK" sz="3600" b="1">
                <a:solidFill>
                  <a:schemeClr val="tx2"/>
                </a:solidFill>
                <a:latin typeface="+mn-lt"/>
                <a:cs typeface="Arial" pitchFamily="34" charset="0"/>
              </a:rPr>
            </a:br>
            <a:r>
              <a:rPr lang="da-DK" sz="3600" b="1">
                <a:solidFill>
                  <a:schemeClr val="tx2"/>
                </a:solidFill>
                <a:latin typeface="+mn-lt"/>
                <a:cs typeface="Arial" pitchFamily="34" charset="0"/>
              </a:rPr>
              <a:t>1.5 Accept - forsinket</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5" name="Pladsholder til indhold 5">
            <a:extLst>
              <a:ext uri="{FF2B5EF4-FFF2-40B4-BE49-F238E27FC236}">
                <a16:creationId xmlns:a16="http://schemas.microsoft.com/office/drawing/2014/main" id="{9C8755CD-B5F8-85E4-68BA-CF5696BEB180}"/>
              </a:ext>
            </a:extLst>
          </p:cNvPr>
          <p:cNvSpPr txBox="1">
            <a:spLocks/>
          </p:cNvSpPr>
          <p:nvPr/>
        </p:nvSpPr>
        <p:spPr>
          <a:xfrm>
            <a:off x="893762" y="1484784"/>
            <a:ext cx="7356475"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Aftalelovens § 7</a:t>
            </a:r>
          </a:p>
          <a:p>
            <a:pPr fontAlgn="auto">
              <a:spcAft>
                <a:spcPts val="0"/>
              </a:spcAft>
              <a:buFont typeface="Arial" panose="020B0604020202020204" pitchFamily="34" charset="0"/>
              <a:buNone/>
            </a:pPr>
            <a:r>
              <a:rPr lang="da-DK" sz="2000" b="1" dirty="0"/>
              <a:t>Situation: Tilbudsgiver vil annullere sit tilbud</a:t>
            </a:r>
          </a:p>
          <a:p>
            <a:pPr fontAlgn="auto">
              <a:spcAft>
                <a:spcPts val="0"/>
              </a:spcAft>
            </a:pPr>
            <a:r>
              <a:rPr lang="da-DK" sz="2000" b="0" dirty="0"/>
              <a:t>Tilbud kan tilbagekaldes af tilbudsgiver, hvis tilbagekaldelsen kommer frem inden eller samtidig med, at det oprindelige tilbud kommer til tilbudsmodtagers kundskab.</a:t>
            </a:r>
          </a:p>
          <a:p>
            <a:pPr fontAlgn="auto">
              <a:spcAft>
                <a:spcPts val="0"/>
              </a:spcAft>
              <a:buFont typeface="Arial" panose="020B0604020202020204" pitchFamily="34" charset="0"/>
              <a:buNone/>
            </a:pPr>
            <a:endParaRPr lang="da-DK" sz="2000" b="1" dirty="0"/>
          </a:p>
          <a:p>
            <a:pPr fontAlgn="auto">
              <a:spcAft>
                <a:spcPts val="0"/>
              </a:spcAft>
              <a:buFont typeface="Arial" panose="020B0604020202020204" pitchFamily="34" charset="0"/>
              <a:buNone/>
            </a:pPr>
            <a:r>
              <a:rPr lang="da-DK" sz="2000" b="1" dirty="0"/>
              <a:t>Situation: Acceptanten vil annullere sin accept</a:t>
            </a:r>
          </a:p>
          <a:p>
            <a:pPr fontAlgn="auto">
              <a:spcAft>
                <a:spcPts val="0"/>
              </a:spcAft>
            </a:pPr>
            <a:r>
              <a:rPr lang="da-DK" sz="2000" b="0" dirty="0"/>
              <a:t>Svar/accept kan tilbagekaldes af acceptanten, hvis tilbagekaldelsen kommer frem inden eller samtidig med, at accepten kommer til tilbudsgivers kundskab.</a:t>
            </a:r>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1979649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5BE2EFDF-DF4A-0435-9D16-732B4620A98F}"/>
              </a:ext>
            </a:extLst>
          </p:cNvPr>
          <p:cNvSpPr txBox="1">
            <a:spLocks/>
          </p:cNvSpPr>
          <p:nvPr/>
        </p:nvSpPr>
        <p:spPr>
          <a:xfrm>
            <a:off x="457200"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Aftaleindgåelse</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1.6 Tilbagekaldelse af tilbud/accept</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5" name="Pladsholder til indhold 5">
            <a:extLst>
              <a:ext uri="{FF2B5EF4-FFF2-40B4-BE49-F238E27FC236}">
                <a16:creationId xmlns:a16="http://schemas.microsoft.com/office/drawing/2014/main" id="{29E53FD3-6017-CC20-0BD5-FDBB1671CC62}"/>
              </a:ext>
            </a:extLst>
          </p:cNvPr>
          <p:cNvSpPr txBox="1">
            <a:spLocks/>
          </p:cNvSpPr>
          <p:nvPr/>
        </p:nvSpPr>
        <p:spPr>
          <a:xfrm>
            <a:off x="893762" y="1484784"/>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Re </a:t>
            </a:r>
            <a:r>
              <a:rPr lang="da-DK" sz="2000" b="1" dirty="0" err="1"/>
              <a:t>integra</a:t>
            </a:r>
            <a:r>
              <a:rPr lang="da-DK" sz="2000" b="1" dirty="0"/>
              <a:t>-reglen - AFTL § 39, 2. pkt.:</a:t>
            </a:r>
          </a:p>
          <a:p>
            <a:pPr marL="0" indent="0" fontAlgn="auto">
              <a:spcAft>
                <a:spcPts val="0"/>
              </a:spcAft>
              <a:buFont typeface="Arial" panose="020B0604020202020204" pitchFamily="34" charset="0"/>
              <a:buNone/>
            </a:pPr>
            <a:r>
              <a:rPr lang="da-DK" sz="2000" b="0" dirty="0"/>
              <a:t>Under særlige omstændigheder kan tilbagekaldelse alligevel ske efter fristens udløb, hvis to betingelser er opfyldt:</a:t>
            </a:r>
          </a:p>
          <a:p>
            <a:pPr marL="457200" indent="-457200" fontAlgn="auto">
              <a:spcAft>
                <a:spcPts val="0"/>
              </a:spcAft>
              <a:buFont typeface="+mj-lt"/>
              <a:buAutoNum type="arabicPeriod"/>
            </a:pPr>
            <a:r>
              <a:rPr lang="da-DK" sz="2000" b="0" dirty="0"/>
              <a:t>Tilbuddet eller accepten må ikke have virket bestemmende på modtagerens handlemåde, fx har tilbudsgiver sat produktion af ordren i gang på baggrund af accepten?</a:t>
            </a:r>
          </a:p>
          <a:p>
            <a:pPr marL="457200" indent="-457200" fontAlgn="auto">
              <a:spcAft>
                <a:spcPts val="0"/>
              </a:spcAft>
              <a:buFont typeface="+mj-lt"/>
              <a:buAutoNum type="arabicPeriod"/>
            </a:pPr>
            <a:r>
              <a:rPr lang="da-DK" sz="2000" b="0" dirty="0"/>
              <a:t>Årsagen til at tilbagekaldelsen er kommet for sent frem, skyldes særlige omstændigheder.</a:t>
            </a:r>
          </a:p>
          <a:p>
            <a:pPr marL="0" indent="0" fontAlgn="auto">
              <a:spcAft>
                <a:spcPts val="0"/>
              </a:spcAft>
              <a:buFont typeface="Arial" panose="020B0604020202020204" pitchFamily="34" charset="0"/>
              <a:buNone/>
            </a:pPr>
            <a:r>
              <a:rPr lang="da-DK" sz="2000" b="0" dirty="0"/>
              <a:t>Re </a:t>
            </a:r>
            <a:r>
              <a:rPr lang="da-DK" sz="2000" b="0" dirty="0" err="1"/>
              <a:t>integra</a:t>
            </a:r>
            <a:r>
              <a:rPr lang="da-DK" sz="2000" b="0" dirty="0"/>
              <a:t>-reglen kan ikke påberåbes bare fordi man har fortrudt. Der skal noget særligt til.</a:t>
            </a:r>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91882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37548E59-F851-B06F-9519-6B79C3ECF946}"/>
              </a:ext>
            </a:extLst>
          </p:cNvPr>
          <p:cNvSpPr txBox="1">
            <a:spLocks/>
          </p:cNvSpPr>
          <p:nvPr/>
        </p:nvSpPr>
        <p:spPr>
          <a:xfrm>
            <a:off x="683568"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Aftaleindgåelse</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1.6 Tilbagekaldelse af tilbud/accept</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5" name="Pladsholder til indhold 5">
            <a:extLst>
              <a:ext uri="{FF2B5EF4-FFF2-40B4-BE49-F238E27FC236}">
                <a16:creationId xmlns:a16="http://schemas.microsoft.com/office/drawing/2014/main" id="{EBB64920-9B3E-A045-C155-1FF2BAD4771A}"/>
              </a:ext>
            </a:extLst>
          </p:cNvPr>
          <p:cNvSpPr txBox="1">
            <a:spLocks/>
          </p:cNvSpPr>
          <p:nvPr/>
        </p:nvSpPr>
        <p:spPr>
          <a:xfrm>
            <a:off x="791580" y="1291680"/>
            <a:ext cx="7560840" cy="45979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da-DK" sz="2000" b="1" dirty="0"/>
              <a:t>Accepten skal være i overensstemmelse med tilbuddet – spejlbillede, jf. AFTL § 6:</a:t>
            </a:r>
          </a:p>
          <a:p>
            <a:pPr fontAlgn="auto">
              <a:spcAft>
                <a:spcPts val="0"/>
              </a:spcAft>
              <a:buFont typeface="Arial" panose="020B0604020202020204" pitchFamily="34" charset="0"/>
              <a:buNone/>
            </a:pPr>
            <a:r>
              <a:rPr lang="da-DK" sz="2000" b="1" dirty="0"/>
              <a:t>HR</a:t>
            </a:r>
            <a:r>
              <a:rPr lang="da-DK" sz="2000" b="0" dirty="0"/>
              <a:t>: § 6, stk. 1: En uoverensstemmende accept er et afslag, og vil blive betragtet som et </a:t>
            </a:r>
            <a:r>
              <a:rPr lang="da-DK" sz="2000" b="0" dirty="0" err="1"/>
              <a:t>modbud</a:t>
            </a:r>
            <a:r>
              <a:rPr lang="da-DK" sz="2000" b="0" dirty="0"/>
              <a:t> (nyt tilbud), men fra acceptantens side.</a:t>
            </a:r>
          </a:p>
          <a:p>
            <a:pPr fontAlgn="auto">
              <a:spcAft>
                <a:spcPts val="0"/>
              </a:spcAft>
              <a:buFont typeface="Arial" panose="020B0604020202020204" pitchFamily="34" charset="0"/>
              <a:buNone/>
            </a:pPr>
            <a:r>
              <a:rPr lang="da-DK" sz="2000" b="1" dirty="0"/>
              <a:t>U:</a:t>
            </a:r>
            <a:r>
              <a:rPr lang="da-DK" sz="2000" b="0" dirty="0"/>
              <a:t> § 6, stk. 2 – En uoverensstemmende accept betragtes ikke som et </a:t>
            </a:r>
            <a:r>
              <a:rPr lang="da-DK" sz="2000" b="0" dirty="0" err="1"/>
              <a:t>modbud</a:t>
            </a:r>
            <a:r>
              <a:rPr lang="da-DK" sz="2000" b="0" dirty="0"/>
              <a:t> (nyt tilbud), hvis afsenderen tror,  at accepten er i overensstemmelse med tilbuddet og tilbudsgiveren må indse at acceptanten tror at accepten er ok.</a:t>
            </a:r>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r>
              <a:rPr lang="da-DK" sz="2000" b="1" dirty="0"/>
              <a:t>NB !! </a:t>
            </a:r>
            <a:r>
              <a:rPr lang="da-DK" sz="2000" b="0" dirty="0"/>
              <a:t>Hvis tilbudsgiver ikke vil være bundet af indholdet i den ”forkerte” accept, skal han uden ugrundet ophold give acceptanten besked. Lader han som ingenting, er tilbudsgiver bundet af aftalen og skal levere i henhold til indholdet af den uoverensstemmende accept.</a:t>
            </a:r>
          </a:p>
          <a:p>
            <a:pPr fontAlgn="auto">
              <a:spcAft>
                <a:spcPts val="0"/>
              </a:spcAft>
              <a:buFont typeface="Arial" panose="020B0604020202020204" pitchFamily="34" charset="0"/>
              <a:buNone/>
            </a:pPr>
            <a:r>
              <a:rPr lang="da-DK" sz="2000" b="0" dirty="0"/>
              <a:t>”</a:t>
            </a:r>
            <a:r>
              <a:rPr lang="da-DK" sz="2000" b="0" i="1" dirty="0"/>
              <a:t>Give meddelelse</a:t>
            </a:r>
            <a:r>
              <a:rPr lang="da-DK" sz="2000" b="0" dirty="0"/>
              <a:t>” se </a:t>
            </a:r>
            <a:r>
              <a:rPr lang="da-DK" sz="2000" b="1" u="sng" dirty="0"/>
              <a:t>aftalelovens § 40</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2844945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0E29F7BB-E3B3-DBA9-C9C9-6ACDF67F2C10}"/>
              </a:ext>
            </a:extLst>
          </p:cNvPr>
          <p:cNvSpPr txBox="1">
            <a:spLocks/>
          </p:cNvSpPr>
          <p:nvPr/>
        </p:nvSpPr>
        <p:spPr>
          <a:xfrm>
            <a:off x="1475656" y="30682"/>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2. Aftaleindgåelse på internettet</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AD52F0C0-D0DE-23F2-71D1-A32E723CF357}"/>
              </a:ext>
            </a:extLst>
          </p:cNvPr>
          <p:cNvSpPr txBox="1">
            <a:spLocks/>
          </p:cNvSpPr>
          <p:nvPr/>
        </p:nvSpPr>
        <p:spPr>
          <a:xfrm>
            <a:off x="893762" y="1484784"/>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da-DK" sz="2000" b="0" dirty="0"/>
              <a:t>Aftaleloven gælder også her</a:t>
            </a:r>
          </a:p>
          <a:p>
            <a:pPr fontAlgn="auto">
              <a:spcAft>
                <a:spcPts val="0"/>
              </a:spcAft>
            </a:pPr>
            <a:r>
              <a:rPr lang="da-DK" sz="2000" b="0" dirty="0"/>
              <a:t>Afsender bærer selv risiko for at e-mailen kommer frem til modtager</a:t>
            </a:r>
          </a:p>
          <a:p>
            <a:pPr fontAlgn="auto">
              <a:spcAft>
                <a:spcPts val="0"/>
              </a:spcAft>
            </a:pPr>
            <a:r>
              <a:rPr lang="da-DK" sz="2000" b="0" dirty="0"/>
              <a:t>”kommet frem”- når mailen ligger i indbakken</a:t>
            </a:r>
          </a:p>
          <a:p>
            <a:pPr fontAlgn="auto">
              <a:spcAft>
                <a:spcPts val="0"/>
              </a:spcAft>
            </a:pPr>
            <a:r>
              <a:rPr lang="da-DK" sz="2000" b="0" dirty="0"/>
              <a:t>”kommet til kundskab”- når mailen åbnes og læses</a:t>
            </a:r>
          </a:p>
          <a:p>
            <a:pPr fontAlgn="auto">
              <a:spcAft>
                <a:spcPts val="0"/>
              </a:spcAft>
            </a:pPr>
            <a:r>
              <a:rPr lang="da-DK" sz="2000" b="0" dirty="0"/>
              <a:t>Aftalelovens § 40 om at ”give meddelelse” omfatter også e-mails</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2352993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CD4BB44B-0FD8-928C-6A58-520B302C5AC6}"/>
              </a:ext>
            </a:extLst>
          </p:cNvPr>
          <p:cNvSpPr txBox="1">
            <a:spLocks noGrp="1"/>
          </p:cNvSpPr>
          <p:nvPr>
            <p:ph type="title"/>
          </p:nvPr>
        </p:nvSpPr>
        <p:spPr>
          <a:xfrm>
            <a:off x="899592" y="188640"/>
            <a:ext cx="7615237"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2. Aftaleindgåelse på internettet</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E-handelsloven (EHL)</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Tekstfelt 3">
            <a:extLst>
              <a:ext uri="{FF2B5EF4-FFF2-40B4-BE49-F238E27FC236}">
                <a16:creationId xmlns:a16="http://schemas.microsoft.com/office/drawing/2014/main" id="{D3F4A697-2850-9CA6-386F-4E67C96A2075}"/>
              </a:ext>
            </a:extLst>
          </p:cNvPr>
          <p:cNvSpPr txBox="1"/>
          <p:nvPr/>
        </p:nvSpPr>
        <p:spPr>
          <a:xfrm>
            <a:off x="1043608" y="1909998"/>
            <a:ext cx="7344816" cy="3477875"/>
          </a:xfrm>
          <a:prstGeom prst="rect">
            <a:avLst/>
          </a:prstGeom>
          <a:noFill/>
        </p:spPr>
        <p:txBody>
          <a:bodyPr wrap="square" rtlCol="0">
            <a:spAutoFit/>
          </a:bodyPr>
          <a:lstStyle/>
          <a:p>
            <a:r>
              <a:rPr lang="da-DK" sz="2000" dirty="0">
                <a:latin typeface="+mn-lt"/>
              </a:rPr>
              <a:t>Handel på internettet er yderligere reguleret af E-handelsloven (EHL). </a:t>
            </a:r>
            <a:r>
              <a:rPr lang="da-DK" sz="2000" b="0" dirty="0">
                <a:latin typeface="+mn-lt"/>
              </a:rPr>
              <a:t>Loven finder anvendelse på tjenester i informationssamfundet, jf. EHL § 1, stk. 1. </a:t>
            </a:r>
          </a:p>
          <a:p>
            <a:pPr marL="342900" indent="-342900">
              <a:buFont typeface="Arial" panose="020B0604020202020204" pitchFamily="34" charset="0"/>
              <a:buChar char="•"/>
            </a:pPr>
            <a:r>
              <a:rPr lang="da-DK" sz="2000" dirty="0">
                <a:latin typeface="+mn-lt"/>
              </a:rPr>
              <a:t>HR: </a:t>
            </a:r>
            <a:r>
              <a:rPr lang="da-DK" sz="2000" b="0" dirty="0">
                <a:latin typeface="+mn-lt"/>
              </a:rPr>
              <a:t>Ved handel og markedsføring inden for EU gælder afsenderlandsprincippet, jf. EHL § 3. Det er dermed afsenderlandets lov, der gælder.</a:t>
            </a:r>
          </a:p>
          <a:p>
            <a:pPr marL="342900" indent="-342900">
              <a:buFont typeface="Arial" panose="020B0604020202020204" pitchFamily="34" charset="0"/>
              <a:buChar char="•"/>
            </a:pPr>
            <a:r>
              <a:rPr lang="da-DK" sz="2000" dirty="0">
                <a:latin typeface="+mn-lt"/>
              </a:rPr>
              <a:t>U: </a:t>
            </a:r>
            <a:r>
              <a:rPr lang="da-DK" sz="2000" b="0" dirty="0">
                <a:latin typeface="+mn-lt"/>
              </a:rPr>
              <a:t>En række undtagelser hertil følger af EHL § 5. Dette drejer sig blandt andet om immaterialretlige forhold, forbrugeraftaler og aftaler om fast ejendom. </a:t>
            </a:r>
            <a:endParaRPr lang="da-DK" sz="2000" dirty="0">
              <a:latin typeface="+mn-lt"/>
            </a:endParaRPr>
          </a:p>
          <a:p>
            <a:pPr marL="342900" indent="-342900">
              <a:buFont typeface="Arial" panose="020B0604020202020204" pitchFamily="34" charset="0"/>
              <a:buChar char="•"/>
            </a:pPr>
            <a:endParaRPr lang="da-DK" sz="2000" dirty="0"/>
          </a:p>
          <a:p>
            <a:endParaRPr lang="da-DK" sz="2000" dirty="0"/>
          </a:p>
        </p:txBody>
      </p:sp>
    </p:spTree>
    <p:extLst>
      <p:ext uri="{BB962C8B-B14F-4D97-AF65-F5344CB8AC3E}">
        <p14:creationId xmlns:p14="http://schemas.microsoft.com/office/powerpoint/2010/main" val="355338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25DEFC9A-A715-B432-9A48-562E389CBA5C}"/>
              </a:ext>
            </a:extLst>
          </p:cNvPr>
          <p:cNvSpPr txBox="1">
            <a:spLocks noGrp="1"/>
          </p:cNvSpPr>
          <p:nvPr>
            <p:ph type="title"/>
          </p:nvPr>
        </p:nvSpPr>
        <p:spPr>
          <a:xfrm>
            <a:off x="899590" y="192773"/>
            <a:ext cx="7615237"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2. Aftaleindgåelse på internettet</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Sælgers oplysningsforpligtelser</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5" name="Tekstfelt 4">
            <a:extLst>
              <a:ext uri="{FF2B5EF4-FFF2-40B4-BE49-F238E27FC236}">
                <a16:creationId xmlns:a16="http://schemas.microsoft.com/office/drawing/2014/main" id="{CC47E1A3-B978-47EC-AFB8-576BFFE253C5}"/>
              </a:ext>
            </a:extLst>
          </p:cNvPr>
          <p:cNvSpPr txBox="1"/>
          <p:nvPr/>
        </p:nvSpPr>
        <p:spPr>
          <a:xfrm>
            <a:off x="899591" y="1514203"/>
            <a:ext cx="7615237" cy="4770537"/>
          </a:xfrm>
          <a:prstGeom prst="rect">
            <a:avLst/>
          </a:prstGeom>
          <a:noFill/>
        </p:spPr>
        <p:txBody>
          <a:bodyPr wrap="square" rtlCol="0">
            <a:spAutoFit/>
          </a:bodyPr>
          <a:lstStyle/>
          <a:p>
            <a:r>
              <a:rPr lang="da-DK" sz="2000" dirty="0">
                <a:latin typeface="+mn-lt"/>
              </a:rPr>
              <a:t>Inden aftaleindgåelse</a:t>
            </a:r>
          </a:p>
          <a:p>
            <a:pPr marL="342900" indent="-342900">
              <a:buFont typeface="Arial" panose="020B0604020202020204" pitchFamily="34" charset="0"/>
              <a:buChar char="•"/>
            </a:pPr>
            <a:r>
              <a:rPr lang="da-DK" sz="2000" b="0" dirty="0">
                <a:latin typeface="+mn-lt"/>
              </a:rPr>
              <a:t>Den erhvervsdrivende er forpligtet til at give forbrugeren en række oplysninger efter FBL § 8 og EHL §§ 7 og 8. F.eks.</a:t>
            </a:r>
          </a:p>
          <a:p>
            <a:pPr marL="800100" lvl="1" indent="-342900">
              <a:buFont typeface="Arial" panose="020B0604020202020204" pitchFamily="34" charset="0"/>
              <a:buChar char="•"/>
            </a:pPr>
            <a:r>
              <a:rPr lang="da-DK" sz="2000" b="0" dirty="0">
                <a:latin typeface="+mn-lt"/>
              </a:rPr>
              <a:t>Den erhvervsdrivendes navn, forretningsadresse, CVR-nummer, e-mailadresse og oplysninger, der giver mulighed for at kontakte og kommunikere med den erhvervsdrivende. </a:t>
            </a:r>
          </a:p>
          <a:p>
            <a:pPr marL="800100" lvl="1" indent="-342900">
              <a:buFont typeface="Arial" panose="020B0604020202020204" pitchFamily="34" charset="0"/>
              <a:buChar char="•"/>
            </a:pPr>
            <a:r>
              <a:rPr lang="da-DK" sz="2000" b="0" dirty="0">
                <a:latin typeface="+mn-lt"/>
              </a:rPr>
              <a:t>Oplysninger om fortrydelsesret og nærmere vilkår for udnyttelse af denne.</a:t>
            </a:r>
          </a:p>
          <a:p>
            <a:pPr marL="800100" lvl="1" indent="-342900">
              <a:buFont typeface="Arial" panose="020B0604020202020204" pitchFamily="34" charset="0"/>
              <a:buChar char="•"/>
            </a:pPr>
            <a:r>
              <a:rPr lang="da-DK" sz="2000" b="0" dirty="0">
                <a:latin typeface="+mn-lt"/>
              </a:rPr>
              <a:t>Den samlede pris, inkl. alle omkostninger i forbindelse med købet. </a:t>
            </a:r>
          </a:p>
          <a:p>
            <a:r>
              <a:rPr lang="da-DK" sz="2000" dirty="0">
                <a:latin typeface="+mn-lt"/>
              </a:rPr>
              <a:t>Efter aftaleindgåelse</a:t>
            </a:r>
          </a:p>
          <a:p>
            <a:pPr marL="342900" indent="-342900">
              <a:buFont typeface="Arial" panose="020B0604020202020204" pitchFamily="34" charset="0"/>
              <a:buChar char="•"/>
            </a:pPr>
            <a:r>
              <a:rPr lang="da-DK" sz="2000" b="0" dirty="0">
                <a:latin typeface="+mn-lt"/>
              </a:rPr>
              <a:t>Snarest muligt herefter skal forbrugeren modtage oplysningerne enten på papir eller et andet varigt medium. </a:t>
            </a:r>
          </a:p>
          <a:p>
            <a:pPr marL="342900" indent="-342900">
              <a:buFont typeface="Arial" panose="020B0604020202020204" pitchFamily="34" charset="0"/>
              <a:buChar char="•"/>
            </a:pPr>
            <a:endParaRPr lang="da-DK" sz="2000" dirty="0">
              <a:latin typeface="+mn-lt"/>
            </a:endParaRPr>
          </a:p>
          <a:p>
            <a:pPr marL="342900" indent="-342900">
              <a:buFont typeface="Arial" panose="020B0604020202020204" pitchFamily="34" charset="0"/>
              <a:buChar char="•"/>
            </a:pPr>
            <a:endParaRPr lang="da-DK" sz="2400" dirty="0"/>
          </a:p>
        </p:txBody>
      </p:sp>
    </p:spTree>
    <p:extLst>
      <p:ext uri="{BB962C8B-B14F-4D97-AF65-F5344CB8AC3E}">
        <p14:creationId xmlns:p14="http://schemas.microsoft.com/office/powerpoint/2010/main" val="888720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3674A488-C03F-0193-B333-CAEF3C1A2CD0}"/>
              </a:ext>
            </a:extLst>
          </p:cNvPr>
          <p:cNvSpPr txBox="1">
            <a:spLocks/>
          </p:cNvSpPr>
          <p:nvPr/>
        </p:nvSpPr>
        <p:spPr>
          <a:xfrm>
            <a:off x="755576" y="0"/>
            <a:ext cx="8229600" cy="69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Arial" pitchFamily="34" charset="0"/>
                <a:cs typeface="Arial" pitchFamily="34" charset="0"/>
              </a:rPr>
              <a:t/>
            </a:r>
            <a:br>
              <a:rPr lang="da-DK" sz="3600" b="1" dirty="0">
                <a:solidFill>
                  <a:schemeClr val="tx2"/>
                </a:solidFill>
                <a:latin typeface="Arial" pitchFamily="34" charset="0"/>
                <a:cs typeface="Arial" pitchFamily="34" charset="0"/>
              </a:rPr>
            </a:br>
            <a:r>
              <a:rPr lang="da-DK" sz="3600" b="1" dirty="0">
                <a:solidFill>
                  <a:schemeClr val="tx2"/>
                </a:solidFill>
                <a:latin typeface="+mn-lt"/>
                <a:cs typeface="Arial" pitchFamily="34" charset="0"/>
              </a:rPr>
              <a:t>Aftaleret</a:t>
            </a:r>
            <a:r>
              <a:rPr lang="da-DK" sz="3600" b="1" dirty="0">
                <a:solidFill>
                  <a:schemeClr val="tx2"/>
                </a:solidFill>
                <a:cs typeface="Arial" pitchFamily="34" charset="0"/>
              </a:rPr>
              <a:t/>
            </a:r>
            <a:br>
              <a:rPr lang="da-DK" sz="3600" b="1" dirty="0">
                <a:solidFill>
                  <a:schemeClr val="tx2"/>
                </a:solidFill>
                <a:cs typeface="Arial" pitchFamily="34" charset="0"/>
              </a:rPr>
            </a:br>
            <a:endParaRPr lang="da-DK" sz="3600" b="0" dirty="0">
              <a:solidFill>
                <a:schemeClr val="tx2"/>
              </a:solidFill>
            </a:endParaRPr>
          </a:p>
        </p:txBody>
      </p:sp>
      <p:sp>
        <p:nvSpPr>
          <p:cNvPr id="4" name="Pladsholder til indhold 5">
            <a:extLst>
              <a:ext uri="{FF2B5EF4-FFF2-40B4-BE49-F238E27FC236}">
                <a16:creationId xmlns:a16="http://schemas.microsoft.com/office/drawing/2014/main" id="{BCFBAB89-1143-8968-A5C4-41A207730D9B}"/>
              </a:ext>
            </a:extLst>
          </p:cNvPr>
          <p:cNvSpPr txBox="1">
            <a:spLocks/>
          </p:cNvSpPr>
          <p:nvPr/>
        </p:nvSpPr>
        <p:spPr>
          <a:xfrm>
            <a:off x="1187624" y="1412776"/>
            <a:ext cx="7356475" cy="3528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I kapitel 2 gennemgås</a:t>
            </a:r>
            <a:r>
              <a:rPr lang="da-DK" sz="2000" b="0" dirty="0"/>
              <a:t>:</a:t>
            </a:r>
          </a:p>
          <a:p>
            <a:pPr fontAlgn="auto">
              <a:spcAft>
                <a:spcPts val="0"/>
              </a:spcAft>
            </a:pPr>
            <a:r>
              <a:rPr lang="da-DK" sz="2000" b="0" dirty="0"/>
              <a:t>Aftaleindgåelse</a:t>
            </a:r>
          </a:p>
          <a:p>
            <a:pPr fontAlgn="auto">
              <a:spcAft>
                <a:spcPts val="0"/>
              </a:spcAft>
            </a:pPr>
            <a:r>
              <a:rPr lang="da-DK" sz="2000" b="0" dirty="0"/>
              <a:t>Aftaleindgåelse på internettet – E-handel</a:t>
            </a:r>
          </a:p>
          <a:p>
            <a:pPr fontAlgn="auto">
              <a:spcAft>
                <a:spcPts val="0"/>
              </a:spcAft>
            </a:pPr>
            <a:r>
              <a:rPr lang="da-DK" sz="2000" b="0" dirty="0"/>
              <a:t>Aftalers ugyldighed</a:t>
            </a:r>
          </a:p>
          <a:p>
            <a:pPr fontAlgn="auto">
              <a:spcAft>
                <a:spcPts val="0"/>
              </a:spcAft>
            </a:pPr>
            <a:r>
              <a:rPr lang="da-DK" sz="2000" b="0" dirty="0"/>
              <a:t>Aftalers omfang og fortolkning</a:t>
            </a:r>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r>
              <a:rPr lang="da-DK" sz="2000" b="0" dirty="0"/>
              <a:t>(Aftaler indgået ved fuldmagt - se kap. 3)</a:t>
            </a:r>
          </a:p>
          <a:p>
            <a:pPr fontAlgn="auto">
              <a:spcAft>
                <a:spcPts val="0"/>
              </a:spcAft>
              <a:buFont typeface="Arial" panose="020B0604020202020204" pitchFamily="34" charset="0"/>
              <a:buNone/>
            </a:pPr>
            <a:r>
              <a:rPr lang="da-DK" sz="2000" b="0" dirty="0"/>
              <a:t>(Forbrugeraftaler – se kap. 4)</a:t>
            </a:r>
          </a:p>
        </p:txBody>
      </p:sp>
    </p:spTree>
    <p:extLst>
      <p:ext uri="{BB962C8B-B14F-4D97-AF65-F5344CB8AC3E}">
        <p14:creationId xmlns:p14="http://schemas.microsoft.com/office/powerpoint/2010/main" val="3773276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C6F1BD3A-99AD-26F3-DB97-5CC1B6C8AFB9}"/>
              </a:ext>
            </a:extLst>
          </p:cNvPr>
          <p:cNvSpPr txBox="1">
            <a:spLocks/>
          </p:cNvSpPr>
          <p:nvPr/>
        </p:nvSpPr>
        <p:spPr>
          <a:xfrm>
            <a:off x="2483768" y="44624"/>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3. Aftalers ugyldighed</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AF4C48B5-F5ED-F2BD-B5CF-B6D9B6EF6D4B}"/>
              </a:ext>
            </a:extLst>
          </p:cNvPr>
          <p:cNvSpPr txBox="1">
            <a:spLocks/>
          </p:cNvSpPr>
          <p:nvPr/>
        </p:nvSpPr>
        <p:spPr>
          <a:xfrm>
            <a:off x="971600" y="1412776"/>
            <a:ext cx="7356475" cy="4525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fontAlgn="auto">
              <a:spcAft>
                <a:spcPts val="0"/>
              </a:spcAft>
              <a:buFont typeface="+mj-lt"/>
              <a:buAutoNum type="arabicPeriod"/>
            </a:pPr>
            <a:r>
              <a:rPr lang="da-DK" sz="2000" b="0" dirty="0"/>
              <a:t>Aftalen er bindende, men den kan alligevel bortfalde, hvis……..</a:t>
            </a:r>
          </a:p>
          <a:p>
            <a:pPr marL="609600" indent="-609600" fontAlgn="auto">
              <a:spcAft>
                <a:spcPts val="0"/>
              </a:spcAft>
              <a:buFont typeface="+mj-lt"/>
              <a:buAutoNum type="arabicPeriod"/>
            </a:pPr>
            <a:r>
              <a:rPr lang="da-DK" sz="2000" b="0" dirty="0"/>
              <a:t> ….aftalen rammes af ugyldighed (se fig. 2.11) :</a:t>
            </a:r>
          </a:p>
          <a:p>
            <a:pPr marL="609600" indent="-609600" fontAlgn="auto">
              <a:spcAft>
                <a:spcPts val="0"/>
              </a:spcAft>
              <a:buFont typeface="Arial" panose="020B0604020202020204" pitchFamily="34" charset="0"/>
              <a:buNone/>
            </a:pPr>
            <a:endParaRPr lang="da-DK" sz="2000" b="0" dirty="0"/>
          </a:p>
          <a:p>
            <a:pPr marL="609600" indent="-609600" fontAlgn="auto">
              <a:spcAft>
                <a:spcPts val="0"/>
              </a:spcAft>
              <a:buFont typeface="Arial" panose="020B0604020202020204" pitchFamily="34" charset="0"/>
              <a:buNone/>
            </a:pPr>
            <a:r>
              <a:rPr lang="da-DK" sz="2000" b="1" dirty="0"/>
              <a:t>Ugyldighed kan opstå </a:t>
            </a:r>
            <a:r>
              <a:rPr lang="da-DK" sz="2000" b="1" dirty="0" err="1"/>
              <a:t>pga</a:t>
            </a:r>
            <a:r>
              <a:rPr lang="da-DK" sz="2000" b="1" dirty="0"/>
              <a:t>:</a:t>
            </a:r>
          </a:p>
          <a:p>
            <a:pPr fontAlgn="auto">
              <a:spcAft>
                <a:spcPts val="0"/>
              </a:spcAft>
            </a:pPr>
            <a:r>
              <a:rPr lang="da-DK" sz="2000" b="1" dirty="0"/>
              <a:t>Tilblivelsesmangler</a:t>
            </a:r>
            <a:r>
              <a:rPr lang="da-DK" sz="2000" b="0" dirty="0"/>
              <a:t> – omstændigheder ved aftalens indgåelse, fx svig, forfalskning, voldelig tvang, udnyttelse mv. (sondres mellem svage og stærke ugyldighedsgrunde)</a:t>
            </a:r>
          </a:p>
          <a:p>
            <a:pPr fontAlgn="auto">
              <a:spcAft>
                <a:spcPts val="0"/>
              </a:spcAft>
            </a:pPr>
            <a:r>
              <a:rPr lang="da-DK" sz="2000" b="1" dirty="0"/>
              <a:t>Habilitetsmangler</a:t>
            </a:r>
            <a:r>
              <a:rPr lang="da-DK" sz="2000" b="0" dirty="0"/>
              <a:t> – en af parterne mangler habilitet eller evne til at indgå aftaler, fx pga. umyndighed, sindssygdom, demens.</a:t>
            </a:r>
          </a:p>
          <a:p>
            <a:pPr fontAlgn="auto">
              <a:spcAft>
                <a:spcPts val="0"/>
              </a:spcAft>
            </a:pPr>
            <a:r>
              <a:rPr lang="da-DK" sz="2000" b="1" dirty="0"/>
              <a:t>Indholdsmangler</a:t>
            </a:r>
            <a:r>
              <a:rPr lang="da-DK" sz="2000" b="0" dirty="0"/>
              <a:t> – indholdet er i strid med loven, moral, almindelig hæderlighed mv.</a:t>
            </a:r>
          </a:p>
          <a:p>
            <a:pPr fontAlgn="auto">
              <a:spcAft>
                <a:spcPts val="0"/>
              </a:spcAft>
            </a:pPr>
            <a:r>
              <a:rPr lang="da-DK" sz="2000" b="1" dirty="0"/>
              <a:t>Bristende forudsætninger</a:t>
            </a:r>
          </a:p>
        </p:txBody>
      </p:sp>
    </p:spTree>
    <p:extLst>
      <p:ext uri="{BB962C8B-B14F-4D97-AF65-F5344CB8AC3E}">
        <p14:creationId xmlns:p14="http://schemas.microsoft.com/office/powerpoint/2010/main" val="3633186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42AD7A05-C430-41A0-851F-A7C40B8B4F00}"/>
              </a:ext>
            </a:extLst>
          </p:cNvPr>
          <p:cNvSpPr txBox="1">
            <a:spLocks/>
          </p:cNvSpPr>
          <p:nvPr/>
        </p:nvSpPr>
        <p:spPr>
          <a:xfrm>
            <a:off x="827584"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mn-lt"/>
                <a:cs typeface="Arial" pitchFamily="34" charset="0"/>
              </a:rPr>
              <a:t/>
            </a:r>
            <a:br>
              <a:rPr lang="da-DK" sz="3600" b="1">
                <a:solidFill>
                  <a:schemeClr val="tx2"/>
                </a:solidFill>
                <a:latin typeface="+mn-lt"/>
                <a:cs typeface="Arial" pitchFamily="34" charset="0"/>
              </a:rPr>
            </a:br>
            <a:r>
              <a:rPr lang="da-DK" sz="3600" b="1">
                <a:solidFill>
                  <a:schemeClr val="tx2"/>
                </a:solidFill>
                <a:latin typeface="+mn-lt"/>
                <a:cs typeface="Arial" pitchFamily="34" charset="0"/>
              </a:rPr>
              <a:t>Aftalers ugyldighed</a:t>
            </a:r>
            <a:br>
              <a:rPr lang="da-DK" sz="3600" b="1">
                <a:solidFill>
                  <a:schemeClr val="tx2"/>
                </a:solidFill>
                <a:latin typeface="+mn-lt"/>
                <a:cs typeface="Arial" pitchFamily="34" charset="0"/>
              </a:rPr>
            </a:br>
            <a:r>
              <a:rPr lang="da-DK" sz="3600" b="1">
                <a:solidFill>
                  <a:schemeClr val="tx2"/>
                </a:solidFill>
                <a:latin typeface="+mn-lt"/>
                <a:cs typeface="Arial" pitchFamily="34" charset="0"/>
              </a:rPr>
              <a:t>Tilblivelsesmangler (fig. 2.13)</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30D8214D-8517-880B-4B12-25678347ACE6}"/>
              </a:ext>
            </a:extLst>
          </p:cNvPr>
          <p:cNvSpPr txBox="1">
            <a:spLocks/>
          </p:cNvSpPr>
          <p:nvPr/>
        </p:nvSpPr>
        <p:spPr>
          <a:xfrm>
            <a:off x="893762" y="1556792"/>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De stærke ugyldighedsgrunde:</a:t>
            </a:r>
          </a:p>
          <a:p>
            <a:pPr fontAlgn="auto">
              <a:spcAft>
                <a:spcPts val="0"/>
              </a:spcAft>
            </a:pPr>
            <a:r>
              <a:rPr lang="da-DK" sz="2000" b="0" dirty="0"/>
              <a:t>Falsk </a:t>
            </a:r>
          </a:p>
          <a:p>
            <a:pPr fontAlgn="auto">
              <a:spcAft>
                <a:spcPts val="0"/>
              </a:spcAft>
            </a:pPr>
            <a:r>
              <a:rPr lang="da-DK" sz="2000" b="0" dirty="0"/>
              <a:t>Forfalskning</a:t>
            </a:r>
          </a:p>
          <a:p>
            <a:pPr fontAlgn="auto">
              <a:spcAft>
                <a:spcPts val="0"/>
              </a:spcAft>
            </a:pPr>
            <a:r>
              <a:rPr lang="da-DK" sz="2000" b="0" dirty="0"/>
              <a:t>Forvanskning, AFTL § 32, stk. 2.</a:t>
            </a:r>
          </a:p>
          <a:p>
            <a:pPr fontAlgn="auto">
              <a:spcAft>
                <a:spcPts val="0"/>
              </a:spcAft>
            </a:pPr>
            <a:r>
              <a:rPr lang="da-DK" sz="2000" b="0" dirty="0"/>
              <a:t>Voldelig tvang, AFTL § 28, stk. 1</a:t>
            </a:r>
          </a:p>
          <a:p>
            <a:pPr fontAlgn="auto">
              <a:spcAft>
                <a:spcPts val="0"/>
              </a:spcAft>
            </a:pPr>
            <a:r>
              <a:rPr lang="da-DK" sz="2000" b="0" dirty="0"/>
              <a:t>Umyndighed, værgemål, fornuftsmangel (Værgemålsloven)</a:t>
            </a:r>
          </a:p>
          <a:p>
            <a:pPr fontAlgn="auto">
              <a:spcAft>
                <a:spcPts val="0"/>
              </a:spcAft>
              <a:buFont typeface="Arial" panose="020B0604020202020204" pitchFamily="34" charset="0"/>
              <a:buNone/>
            </a:pPr>
            <a:r>
              <a:rPr lang="da-DK" sz="2000" b="1" dirty="0"/>
              <a:t>De svage ugyldighedsgrunde:</a:t>
            </a:r>
          </a:p>
          <a:p>
            <a:pPr fontAlgn="auto">
              <a:spcAft>
                <a:spcPts val="0"/>
              </a:spcAft>
            </a:pPr>
            <a:r>
              <a:rPr lang="da-DK" sz="2000" b="0" dirty="0"/>
              <a:t>Simpel tvang, AFTL § 29</a:t>
            </a:r>
          </a:p>
          <a:p>
            <a:pPr fontAlgn="auto">
              <a:spcAft>
                <a:spcPts val="0"/>
              </a:spcAft>
            </a:pPr>
            <a:r>
              <a:rPr lang="da-DK" sz="2000" b="0" dirty="0"/>
              <a:t>Svig, AFTL § 30</a:t>
            </a:r>
          </a:p>
          <a:p>
            <a:pPr fontAlgn="auto">
              <a:spcAft>
                <a:spcPts val="0"/>
              </a:spcAft>
            </a:pPr>
            <a:r>
              <a:rPr lang="da-DK" sz="2000" b="0" dirty="0"/>
              <a:t>Udnyttelse, AFTL § 31</a:t>
            </a:r>
          </a:p>
          <a:p>
            <a:pPr fontAlgn="auto">
              <a:spcAft>
                <a:spcPts val="0"/>
              </a:spcAft>
            </a:pPr>
            <a:r>
              <a:rPr lang="da-DK" sz="2000" b="0" dirty="0"/>
              <a:t>Fejlskrift eller anden fejltagelse, AFTL § 32, stk. 1</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2023198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54B58AAE-FBF8-B5CF-1E32-196FE82212B2}"/>
              </a:ext>
            </a:extLst>
          </p:cNvPr>
          <p:cNvSpPr txBox="1">
            <a:spLocks/>
          </p:cNvSpPr>
          <p:nvPr/>
        </p:nvSpPr>
        <p:spPr>
          <a:xfrm>
            <a:off x="683568"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3.1 De stærke ugyldighedsgrunde</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5" name="Pladsholder til indhold 5">
            <a:extLst>
              <a:ext uri="{FF2B5EF4-FFF2-40B4-BE49-F238E27FC236}">
                <a16:creationId xmlns:a16="http://schemas.microsoft.com/office/drawing/2014/main" id="{9D0EC997-6E1E-D9A3-D3F2-F830DF91D870}"/>
              </a:ext>
            </a:extLst>
          </p:cNvPr>
          <p:cNvSpPr txBox="1">
            <a:spLocks/>
          </p:cNvSpPr>
          <p:nvPr/>
        </p:nvSpPr>
        <p:spPr>
          <a:xfrm>
            <a:off x="827584" y="1556792"/>
            <a:ext cx="7356475" cy="452596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da-DK" sz="2200" b="1" dirty="0"/>
              <a:t>Falsk</a:t>
            </a:r>
            <a:r>
              <a:rPr lang="da-DK" sz="2200" b="0" dirty="0"/>
              <a:t>: Dokumentet er falsk, fx ved falsk underskrift på en kaution. Løftet er ikke ægte.</a:t>
            </a:r>
          </a:p>
          <a:p>
            <a:pPr fontAlgn="auto">
              <a:spcAft>
                <a:spcPts val="0"/>
              </a:spcAft>
            </a:pPr>
            <a:r>
              <a:rPr lang="da-DK" sz="2200" b="1" dirty="0"/>
              <a:t>Forfalskning</a:t>
            </a:r>
            <a:r>
              <a:rPr lang="da-DK" sz="2200" b="0" dirty="0"/>
              <a:t> : Dokumentet er forfalsket, hvis der er ændret i dokumentet, fx et beløb – ændret fra 150.000 kr. til 450.000 kr. Løftet er ægte fra starten, men indholdet af løftet ændres.</a:t>
            </a:r>
          </a:p>
          <a:p>
            <a:pPr fontAlgn="auto">
              <a:spcAft>
                <a:spcPts val="0"/>
              </a:spcAft>
            </a:pPr>
            <a:r>
              <a:rPr lang="da-DK" sz="2200" b="1" dirty="0"/>
              <a:t>Forvanskning</a:t>
            </a:r>
            <a:r>
              <a:rPr lang="da-DK" sz="2200" b="0" dirty="0"/>
              <a:t> : Aftaler eller beskeder der under fremsendelsen  ændres eller forvanskes ved en fejl, hvorved aftalen får et andet indhold, AFTL § 32, stk. 2, fx af et bud eller i en fax.</a:t>
            </a:r>
          </a:p>
          <a:p>
            <a:pPr lvl="1" fontAlgn="auto">
              <a:spcAft>
                <a:spcPts val="0"/>
              </a:spcAft>
            </a:pPr>
            <a:r>
              <a:rPr lang="da-DK" sz="2200" b="0" dirty="0"/>
              <a:t>Hvis afsenderen ikke vil være bundet af indholdet i den fejlagtige erklæring, skal han </a:t>
            </a:r>
            <a:r>
              <a:rPr lang="da-DK" sz="2200" b="1" dirty="0"/>
              <a:t>uden ugrundet ophold </a:t>
            </a:r>
            <a:r>
              <a:rPr lang="da-DK" sz="2200" b="0" dirty="0"/>
              <a:t>efter at han har opdaget fejlen, give besked til modtageren om, at han ikke vil være bundet. Gør han ikke det, er han bundet af indholdet i den fejlagtige aftale.</a:t>
            </a:r>
          </a:p>
          <a:p>
            <a:pPr fontAlgn="auto">
              <a:spcAft>
                <a:spcPts val="0"/>
              </a:spcAft>
              <a:buFont typeface="Arial" panose="020B0604020202020204" pitchFamily="34" charset="0"/>
              <a:buNone/>
            </a:pPr>
            <a:endParaRPr lang="da-DK" sz="2400" b="0" dirty="0"/>
          </a:p>
        </p:txBody>
      </p:sp>
    </p:spTree>
    <p:extLst>
      <p:ext uri="{BB962C8B-B14F-4D97-AF65-F5344CB8AC3E}">
        <p14:creationId xmlns:p14="http://schemas.microsoft.com/office/powerpoint/2010/main" val="2356325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97C4E6A7-F5D1-0F45-E2DD-258EDD96FB6F}"/>
              </a:ext>
            </a:extLst>
          </p:cNvPr>
          <p:cNvSpPr txBox="1">
            <a:spLocks/>
          </p:cNvSpPr>
          <p:nvPr/>
        </p:nvSpPr>
        <p:spPr>
          <a:xfrm>
            <a:off x="755576" y="116632"/>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mn-lt"/>
                <a:cs typeface="Arial" pitchFamily="34" charset="0"/>
              </a:rPr>
              <a:t/>
            </a:r>
            <a:br>
              <a:rPr lang="da-DK" sz="3600" b="1">
                <a:solidFill>
                  <a:schemeClr val="tx2"/>
                </a:solidFill>
                <a:latin typeface="+mn-lt"/>
                <a:cs typeface="Arial" pitchFamily="34" charset="0"/>
              </a:rPr>
            </a:br>
            <a:r>
              <a:rPr lang="da-DK" sz="3600" b="1">
                <a:solidFill>
                  <a:schemeClr val="tx2"/>
                </a:solidFill>
                <a:latin typeface="+mn-lt"/>
                <a:cs typeface="Arial" pitchFamily="34" charset="0"/>
              </a:rPr>
              <a:t>Aftalers ugyldighed</a:t>
            </a:r>
            <a:br>
              <a:rPr lang="da-DK" sz="3600" b="1">
                <a:solidFill>
                  <a:schemeClr val="tx2"/>
                </a:solidFill>
                <a:latin typeface="+mn-lt"/>
                <a:cs typeface="Arial" pitchFamily="34" charset="0"/>
              </a:rPr>
            </a:br>
            <a:r>
              <a:rPr lang="da-DK" sz="3600" b="1">
                <a:solidFill>
                  <a:schemeClr val="tx2"/>
                </a:solidFill>
                <a:latin typeface="+mn-lt"/>
                <a:cs typeface="Arial" pitchFamily="34" charset="0"/>
              </a:rPr>
              <a:t>3.1 De stærke ugyldighedsgrunde</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298D4FF6-3C2C-65E7-392A-60A1BC835BF3}"/>
              </a:ext>
            </a:extLst>
          </p:cNvPr>
          <p:cNvSpPr txBox="1">
            <a:spLocks/>
          </p:cNvSpPr>
          <p:nvPr/>
        </p:nvSpPr>
        <p:spPr>
          <a:xfrm>
            <a:off x="1259632" y="1556792"/>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da-DK" sz="2000" b="1" dirty="0"/>
              <a:t>Voldelig tvang</a:t>
            </a:r>
            <a:r>
              <a:rPr lang="da-DK" sz="2000" b="0" dirty="0"/>
              <a:t>, AFTL § 28, stk. 1:</a:t>
            </a:r>
          </a:p>
          <a:p>
            <a:pPr lvl="1" fontAlgn="auto">
              <a:spcAft>
                <a:spcPts val="0"/>
              </a:spcAft>
            </a:pPr>
            <a:r>
              <a:rPr lang="da-DK" sz="2000" b="0" dirty="0"/>
              <a:t>Aftalen ugyldig hvis løftet fra løftegiver er fremkaldt ved </a:t>
            </a:r>
            <a:r>
              <a:rPr lang="da-DK" sz="2000" b="1" dirty="0"/>
              <a:t>vold eller trussel om øjeblikkelig anvendelse af vold, </a:t>
            </a:r>
            <a:r>
              <a:rPr lang="da-DK" sz="2000" b="0" dirty="0"/>
              <a:t>fx holder en pistol for panden af løftegiver.</a:t>
            </a:r>
          </a:p>
          <a:p>
            <a:pPr lvl="1" fontAlgn="auto">
              <a:spcAft>
                <a:spcPts val="0"/>
              </a:spcAft>
            </a:pPr>
            <a:r>
              <a:rPr lang="da-DK" sz="2000" b="0" dirty="0"/>
              <a:t>Hvis det er </a:t>
            </a:r>
            <a:r>
              <a:rPr lang="da-DK" sz="2000" b="1" dirty="0"/>
              <a:t>tredjemand, som truer </a:t>
            </a:r>
            <a:r>
              <a:rPr lang="da-DK" sz="2000" b="0" dirty="0"/>
              <a:t>for at fremprovokere et løfte, og løftegiver ikke vil være bundet af løftet/aftalen, skal han </a:t>
            </a:r>
            <a:r>
              <a:rPr lang="da-DK" sz="2000" b="1" dirty="0"/>
              <a:t>uden ugrundet ophold </a:t>
            </a:r>
            <a:r>
              <a:rPr lang="da-DK" sz="2000" b="0" dirty="0"/>
              <a:t>give løftemodtager besked om, at han er blevet truet til at afgive løftet. Gør løftegiver ikke det, bliver han bundet af sit løfte og aftalen er bindende, jf. AFTL § 28, stk. 2.</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350873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4B7D46DB-0FF4-FD01-D9BF-B2E40532A642}"/>
              </a:ext>
            </a:extLst>
          </p:cNvPr>
          <p:cNvSpPr txBox="1">
            <a:spLocks/>
          </p:cNvSpPr>
          <p:nvPr/>
        </p:nvSpPr>
        <p:spPr>
          <a:xfrm>
            <a:off x="611560"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Umyndighed</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86CF422D-2739-C121-EEB4-C5D65EE6F641}"/>
              </a:ext>
            </a:extLst>
          </p:cNvPr>
          <p:cNvSpPr txBox="1">
            <a:spLocks/>
          </p:cNvSpPr>
          <p:nvPr/>
        </p:nvSpPr>
        <p:spPr>
          <a:xfrm>
            <a:off x="893762" y="1484784"/>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Personer under 18 år:</a:t>
            </a:r>
          </a:p>
          <a:p>
            <a:pPr fontAlgn="auto">
              <a:spcAft>
                <a:spcPts val="0"/>
              </a:spcAft>
              <a:buFont typeface="Arial" panose="020B0604020202020204" pitchFamily="34" charset="0"/>
              <a:buNone/>
            </a:pPr>
            <a:r>
              <a:rPr lang="da-DK" sz="2000" b="1" dirty="0"/>
              <a:t>HR</a:t>
            </a:r>
            <a:r>
              <a:rPr lang="da-DK" sz="2000" b="0" dirty="0"/>
              <a:t>: Kan ikke indgå retshandler eller råde over deres formue, fx købe på kredit, sælge sine ting, pantsætte sine ting – aftale vil være ugyldig, uanset om løftemodtager var i god tro.</a:t>
            </a:r>
          </a:p>
          <a:p>
            <a:pPr fontAlgn="auto">
              <a:spcAft>
                <a:spcPts val="0"/>
              </a:spcAft>
              <a:buFont typeface="Arial" panose="020B0604020202020204" pitchFamily="34" charset="0"/>
              <a:buNone/>
            </a:pPr>
            <a:r>
              <a:rPr lang="da-DK" sz="2000" b="1" dirty="0"/>
              <a:t>U</a:t>
            </a:r>
            <a:r>
              <a:rPr lang="da-DK" sz="2000" b="0" dirty="0"/>
              <a:t>: Værgemålslov § 42 – der kan indgås gyldige aftaler med umyndige, hvis der er tale om:</a:t>
            </a:r>
          </a:p>
          <a:p>
            <a:pPr fontAlgn="auto">
              <a:spcAft>
                <a:spcPts val="0"/>
              </a:spcAft>
              <a:buFont typeface="Arial" panose="020B0604020202020204" pitchFamily="34" charset="0"/>
              <a:buNone/>
            </a:pPr>
            <a:r>
              <a:rPr lang="da-DK" sz="2000" b="0" dirty="0"/>
              <a:t>	1. Selverhvervelsesreglen (kontantreglen)</a:t>
            </a:r>
          </a:p>
          <a:p>
            <a:pPr fontAlgn="auto">
              <a:spcAft>
                <a:spcPts val="0"/>
              </a:spcAft>
              <a:buFont typeface="Arial" panose="020B0604020202020204" pitchFamily="34" charset="0"/>
              <a:buNone/>
            </a:pPr>
            <a:r>
              <a:rPr lang="da-DK" sz="2000" b="0" dirty="0"/>
              <a:t>	2. Pengereglen</a:t>
            </a:r>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695316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4EDBB30A-7690-9D66-B821-27FC43C2E8CD}"/>
              </a:ext>
            </a:extLst>
          </p:cNvPr>
          <p:cNvSpPr txBox="1">
            <a:spLocks/>
          </p:cNvSpPr>
          <p:nvPr/>
        </p:nvSpPr>
        <p:spPr>
          <a:xfrm>
            <a:off x="611560"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Umyndighed</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EB409DAD-7ABF-D877-1A32-C7697AC86E34}"/>
              </a:ext>
            </a:extLst>
          </p:cNvPr>
          <p:cNvSpPr txBox="1">
            <a:spLocks/>
          </p:cNvSpPr>
          <p:nvPr/>
        </p:nvSpPr>
        <p:spPr>
          <a:xfrm>
            <a:off x="956792" y="1412776"/>
            <a:ext cx="7884368" cy="45259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buFont typeface="Arial" panose="020B0604020202020204" pitchFamily="34" charset="0"/>
              <a:buNone/>
            </a:pPr>
            <a:r>
              <a:rPr lang="da-DK" sz="2000" b="1" dirty="0"/>
              <a:t>Selverhvervelsesreglen: </a:t>
            </a:r>
          </a:p>
          <a:p>
            <a:pPr marL="0" indent="0" fontAlgn="auto">
              <a:lnSpc>
                <a:spcPct val="120000"/>
              </a:lnSpc>
              <a:spcAft>
                <a:spcPts val="0"/>
              </a:spcAft>
              <a:buFont typeface="Arial" panose="020B0604020202020204" pitchFamily="34" charset="0"/>
              <a:buNone/>
            </a:pPr>
            <a:r>
              <a:rPr lang="da-DK" sz="2000" b="0" dirty="0"/>
              <a:t>Personer over 15 år kan råde over deres egne penge som de selv har tjent, eller fået ved arv/gave, og hvad værgen har givet dem. !!NB – kun kontantkøb (ej kreditaftaler)</a:t>
            </a:r>
          </a:p>
          <a:p>
            <a:pPr fontAlgn="auto">
              <a:lnSpc>
                <a:spcPct val="120000"/>
              </a:lnSpc>
              <a:spcAft>
                <a:spcPts val="0"/>
              </a:spcAft>
              <a:buFont typeface="Arial" panose="020B0604020202020204" pitchFamily="34" charset="0"/>
              <a:buNone/>
            </a:pPr>
            <a:r>
              <a:rPr lang="da-DK" sz="2000" b="1" dirty="0"/>
              <a:t>Pengereglen: </a:t>
            </a:r>
          </a:p>
          <a:p>
            <a:pPr marL="0" indent="0" fontAlgn="auto">
              <a:lnSpc>
                <a:spcPct val="120000"/>
              </a:lnSpc>
              <a:spcAft>
                <a:spcPts val="0"/>
              </a:spcAft>
              <a:buFont typeface="Arial" panose="020B0604020202020204" pitchFamily="34" charset="0"/>
              <a:buNone/>
            </a:pPr>
            <a:r>
              <a:rPr lang="da-DK" sz="2000" b="0" dirty="0"/>
              <a:t>En aftale med en umyndig, fx en 8-årig, er gyldig, hvis pengereglen er opfyldt:</a:t>
            </a:r>
          </a:p>
          <a:p>
            <a:pPr fontAlgn="auto">
              <a:lnSpc>
                <a:spcPct val="120000"/>
              </a:lnSpc>
              <a:spcAft>
                <a:spcPts val="0"/>
              </a:spcAft>
            </a:pPr>
            <a:r>
              <a:rPr lang="da-DK" sz="2000" b="0" dirty="0"/>
              <a:t>Pengene modtages kontant til fuld betaling, dvs. ej kreditkøb</a:t>
            </a:r>
          </a:p>
          <a:p>
            <a:pPr fontAlgn="auto">
              <a:lnSpc>
                <a:spcPct val="120000"/>
              </a:lnSpc>
              <a:spcAft>
                <a:spcPts val="0"/>
              </a:spcAft>
            </a:pPr>
            <a:r>
              <a:rPr lang="da-DK" sz="2000" b="0" dirty="0"/>
              <a:t>Der er sammenhæng mellem varens art, den umyndiges alder og beløbets størrelse.</a:t>
            </a:r>
          </a:p>
          <a:p>
            <a:pPr fontAlgn="auto">
              <a:lnSpc>
                <a:spcPct val="120000"/>
              </a:lnSpc>
              <a:spcAft>
                <a:spcPts val="0"/>
              </a:spcAft>
              <a:buFont typeface="Arial" panose="020B0604020202020204" pitchFamily="34" charset="0"/>
              <a:buNone/>
            </a:pPr>
            <a:r>
              <a:rPr lang="da-DK" sz="2000" b="1" dirty="0"/>
              <a:t>Sælgers gode tro </a:t>
            </a:r>
            <a:r>
              <a:rPr lang="da-DK" sz="2000" b="0" dirty="0"/>
              <a:t>er afgørende. Er sælger i tvivl, skal han bede om værgens samtykke, jf. VML § 44. </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1019523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a:extLst>
              <a:ext uri="{FF2B5EF4-FFF2-40B4-BE49-F238E27FC236}">
                <a16:creationId xmlns:a16="http://schemas.microsoft.com/office/drawing/2014/main" id="{507D420B-E79E-C6E2-1037-6A52D06607E2}"/>
              </a:ext>
            </a:extLst>
          </p:cNvPr>
          <p:cNvSpPr txBox="1">
            <a:spLocks/>
          </p:cNvSpPr>
          <p:nvPr/>
        </p:nvSpPr>
        <p:spPr>
          <a:xfrm>
            <a:off x="611560"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Umyndighed</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5" name="Pladsholder til indhold 5">
            <a:extLst>
              <a:ext uri="{FF2B5EF4-FFF2-40B4-BE49-F238E27FC236}">
                <a16:creationId xmlns:a16="http://schemas.microsoft.com/office/drawing/2014/main" id="{C3AE64F1-D2D2-CD3B-66E1-951BBFAAFACD}"/>
              </a:ext>
            </a:extLst>
          </p:cNvPr>
          <p:cNvSpPr txBox="1">
            <a:spLocks/>
          </p:cNvSpPr>
          <p:nvPr/>
        </p:nvSpPr>
        <p:spPr>
          <a:xfrm>
            <a:off x="829841" y="1341365"/>
            <a:ext cx="7793038" cy="45259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20000"/>
              </a:lnSpc>
              <a:spcAft>
                <a:spcPts val="0"/>
              </a:spcAft>
              <a:buFont typeface="Arial" panose="020B0604020202020204" pitchFamily="34" charset="0"/>
              <a:buNone/>
            </a:pPr>
            <a:r>
              <a:rPr lang="da-DK" sz="2000" b="1" dirty="0"/>
              <a:t>Situation:</a:t>
            </a:r>
            <a:r>
              <a:rPr lang="da-DK" sz="2000" b="0" dirty="0"/>
              <a:t> Aftale med mindreårig indgås i god tro, men aftalen rammes af ugyldighed.</a:t>
            </a:r>
          </a:p>
          <a:p>
            <a:pPr fontAlgn="auto">
              <a:lnSpc>
                <a:spcPct val="120000"/>
              </a:lnSpc>
              <a:spcAft>
                <a:spcPts val="0"/>
              </a:spcAft>
            </a:pPr>
            <a:r>
              <a:rPr lang="da-DK" sz="2000" b="0" dirty="0"/>
              <a:t>Hver part skal </a:t>
            </a:r>
            <a:r>
              <a:rPr lang="da-DK" sz="2000" b="1" dirty="0"/>
              <a:t>tilbagelevere</a:t>
            </a:r>
            <a:r>
              <a:rPr lang="da-DK" sz="2000" b="0" dirty="0"/>
              <a:t> hvad de hver især har modtaget. Hvis det er muligt.</a:t>
            </a:r>
          </a:p>
          <a:p>
            <a:pPr fontAlgn="auto">
              <a:lnSpc>
                <a:spcPct val="120000"/>
              </a:lnSpc>
              <a:spcAft>
                <a:spcPts val="0"/>
              </a:spcAft>
            </a:pPr>
            <a:r>
              <a:rPr lang="da-DK" sz="2000" b="0" dirty="0"/>
              <a:t>Kan den umyndige ikke tilbagelevere, og der er tale om en genstand, som har været den umyndige til nytte, fx cykel eller computer, kan den umyndige risikere at skulle betale erstatning til løftemodtager efter </a:t>
            </a:r>
            <a:r>
              <a:rPr lang="da-DK" sz="2000" b="1" dirty="0"/>
              <a:t>nyttereglen</a:t>
            </a:r>
            <a:r>
              <a:rPr lang="da-DK" sz="2000" b="0" dirty="0"/>
              <a:t>, jf. VML § 45.</a:t>
            </a:r>
          </a:p>
          <a:p>
            <a:pPr fontAlgn="auto">
              <a:lnSpc>
                <a:spcPct val="120000"/>
              </a:lnSpc>
              <a:spcAft>
                <a:spcPts val="0"/>
              </a:spcAft>
            </a:pPr>
            <a:r>
              <a:rPr lang="da-DK" sz="2000" b="0" dirty="0"/>
              <a:t>Har den umyndige fremvist falsk ID ved aftalens indgåelse, skal den umyndige erstatte løftemodtagers tab, uden hensyn til nyttereglen.</a:t>
            </a:r>
          </a:p>
          <a:p>
            <a:pPr fontAlgn="auto">
              <a:lnSpc>
                <a:spcPct val="120000"/>
              </a:lnSpc>
              <a:spcAft>
                <a:spcPts val="0"/>
              </a:spcAft>
            </a:pPr>
            <a:r>
              <a:rPr lang="da-DK" sz="2000" b="0" dirty="0"/>
              <a:t>Derudover gælder de almindelige erstatningsretlige regler (se kap. 5).</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103562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B7F2E41D-6901-E1C3-DCF4-63D1911B0181}"/>
              </a:ext>
            </a:extLst>
          </p:cNvPr>
          <p:cNvSpPr>
            <a:spLocks noGrp="1"/>
          </p:cNvSpPr>
          <p:nvPr>
            <p:ph type="title"/>
          </p:nvPr>
        </p:nvSpPr>
        <p:spPr>
          <a:xfrm>
            <a:off x="971600" y="116632"/>
            <a:ext cx="7615237" cy="1325563"/>
          </a:xfrm>
        </p:spPr>
        <p:txBody>
          <a:bodyPr>
            <a:noAutofit/>
          </a:bodyPr>
          <a:lstStyle/>
          <a:p>
            <a:pPr algn="ct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Værgemål og fornuftsmangel</a:t>
            </a:r>
            <a:r>
              <a:rPr lang="da-DK" sz="3600" b="1" dirty="0">
                <a:solidFill>
                  <a:srgbClr val="7030A0"/>
                </a:solidFill>
                <a:cs typeface="Arial" pitchFamily="34" charset="0"/>
              </a:rPr>
              <a:t/>
            </a:r>
            <a:br>
              <a:rPr lang="da-DK" sz="3600" b="1" dirty="0">
                <a:solidFill>
                  <a:srgbClr val="7030A0"/>
                </a:solidFill>
                <a:cs typeface="Arial" pitchFamily="34" charset="0"/>
              </a:rPr>
            </a:br>
            <a:endParaRPr lang="da-DK" sz="3600" dirty="0"/>
          </a:p>
        </p:txBody>
      </p:sp>
      <p:sp>
        <p:nvSpPr>
          <p:cNvPr id="4" name="Pladsholder til indhold 5">
            <a:extLst>
              <a:ext uri="{FF2B5EF4-FFF2-40B4-BE49-F238E27FC236}">
                <a16:creationId xmlns:a16="http://schemas.microsoft.com/office/drawing/2014/main" id="{99F5EC03-47E4-2FD7-DD05-E356F30E087E}"/>
              </a:ext>
            </a:extLst>
          </p:cNvPr>
          <p:cNvSpPr txBox="1">
            <a:spLocks/>
          </p:cNvSpPr>
          <p:nvPr/>
        </p:nvSpPr>
        <p:spPr>
          <a:xfrm>
            <a:off x="1101774" y="1556792"/>
            <a:ext cx="7354887" cy="4525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indent="-266700" fontAlgn="auto">
              <a:lnSpc>
                <a:spcPct val="120000"/>
              </a:lnSpc>
              <a:spcAft>
                <a:spcPts val="0"/>
              </a:spcAft>
            </a:pPr>
            <a:r>
              <a:rPr lang="da-DK" sz="2000" b="0" dirty="0"/>
              <a:t>Personer over 18 år kan komme under værgemål/umyndiggøres, fx pga. svær demens, sindssygdom, psykisk handicap mv.</a:t>
            </a:r>
          </a:p>
          <a:p>
            <a:pPr marL="266700" indent="-266700" fontAlgn="auto">
              <a:lnSpc>
                <a:spcPct val="120000"/>
              </a:lnSpc>
              <a:spcAft>
                <a:spcPts val="0"/>
              </a:spcAft>
            </a:pPr>
            <a:r>
              <a:rPr lang="da-DK" sz="2000" b="0" dirty="0"/>
              <a:t>Ude af stand til at varetage deres økonomiske anliggender, og hvor der er en risiko for forringelse eller økonomisk udnyttelse.</a:t>
            </a:r>
          </a:p>
          <a:p>
            <a:pPr fontAlgn="auto">
              <a:lnSpc>
                <a:spcPct val="120000"/>
              </a:lnSpc>
              <a:spcAft>
                <a:spcPts val="0"/>
              </a:spcAft>
            </a:pPr>
            <a:r>
              <a:rPr lang="da-DK" sz="2000" b="0" dirty="0"/>
              <a:t>Loven taler om </a:t>
            </a:r>
            <a:r>
              <a:rPr lang="da-DK" sz="2000" b="0" i="1" dirty="0"/>
              <a:t>”Manglende evne til at handle fornuftsmæssigt”</a:t>
            </a:r>
          </a:p>
          <a:p>
            <a:pPr fontAlgn="auto">
              <a:lnSpc>
                <a:spcPct val="120000"/>
              </a:lnSpc>
              <a:spcAft>
                <a:spcPts val="0"/>
              </a:spcAft>
            </a:pPr>
            <a:r>
              <a:rPr lang="da-DK" sz="2000" b="0" dirty="0"/>
              <a:t>Der beskikkes en værge, som får ansvaret for økonomien.</a:t>
            </a:r>
          </a:p>
          <a:p>
            <a:pPr fontAlgn="auto">
              <a:lnSpc>
                <a:spcPct val="120000"/>
              </a:lnSpc>
              <a:spcAft>
                <a:spcPts val="0"/>
              </a:spcAft>
            </a:pPr>
            <a:r>
              <a:rPr lang="da-DK" sz="2000" b="0" dirty="0"/>
              <a:t>Aftaler indgået med voksne under værgemål er ugyldige, jf. VML § 46, uanset om løftemodtager var i god tro.</a:t>
            </a:r>
          </a:p>
          <a:p>
            <a:pPr fontAlgn="auto">
              <a:spcAft>
                <a:spcPts val="0"/>
              </a:spcAft>
            </a:pPr>
            <a:endParaRPr lang="da-DK" sz="2000" b="0" i="1" dirty="0"/>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3067615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C9C084DC-9BAC-772F-3E6B-3F58F22911C2}"/>
              </a:ext>
            </a:extLst>
          </p:cNvPr>
          <p:cNvSpPr txBox="1">
            <a:spLocks/>
          </p:cNvSpPr>
          <p:nvPr/>
        </p:nvSpPr>
        <p:spPr>
          <a:xfrm>
            <a:off x="914400"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3.2 De svage ugyldighedsgrunde </a:t>
            </a:r>
            <a:r>
              <a:rPr lang="da-DK" sz="1800" b="1" dirty="0">
                <a:solidFill>
                  <a:schemeClr val="tx2"/>
                </a:solidFill>
                <a:latin typeface="+mn-lt"/>
                <a:cs typeface="Arial" pitchFamily="34" charset="0"/>
              </a:rPr>
              <a:t>(se fig. 2.13)</a:t>
            </a: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61CD7A84-7911-1C74-72C4-7CEC6E63AA19}"/>
              </a:ext>
            </a:extLst>
          </p:cNvPr>
          <p:cNvSpPr txBox="1">
            <a:spLocks/>
          </p:cNvSpPr>
          <p:nvPr/>
        </p:nvSpPr>
        <p:spPr>
          <a:xfrm>
            <a:off x="827584" y="1628800"/>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da-DK" sz="2000" b="0" dirty="0"/>
              <a:t>Simpel tvang, AFTL § 29</a:t>
            </a:r>
          </a:p>
          <a:p>
            <a:pPr fontAlgn="auto">
              <a:spcAft>
                <a:spcPts val="0"/>
              </a:spcAft>
            </a:pPr>
            <a:r>
              <a:rPr lang="da-DK" sz="2000" b="0" dirty="0"/>
              <a:t>Svig, AFTL § 30</a:t>
            </a:r>
          </a:p>
          <a:p>
            <a:pPr fontAlgn="auto">
              <a:spcAft>
                <a:spcPts val="0"/>
              </a:spcAft>
            </a:pPr>
            <a:r>
              <a:rPr lang="da-DK" sz="2000" b="0" dirty="0"/>
              <a:t>Udnyttelse, AFTL § 31</a:t>
            </a:r>
          </a:p>
          <a:p>
            <a:pPr fontAlgn="auto">
              <a:spcAft>
                <a:spcPts val="0"/>
              </a:spcAft>
            </a:pPr>
            <a:r>
              <a:rPr lang="da-DK" sz="2000" b="0" dirty="0"/>
              <a:t>Fejlskrift/anden fejltagelse, AFTL § 32, stk. 1</a:t>
            </a:r>
          </a:p>
        </p:txBody>
      </p:sp>
    </p:spTree>
    <p:extLst>
      <p:ext uri="{BB962C8B-B14F-4D97-AF65-F5344CB8AC3E}">
        <p14:creationId xmlns:p14="http://schemas.microsoft.com/office/powerpoint/2010/main" val="3048943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1A86AB27-1378-8939-12F7-1CADBF6DEC76}"/>
              </a:ext>
            </a:extLst>
          </p:cNvPr>
          <p:cNvSpPr>
            <a:spLocks noGrp="1"/>
          </p:cNvSpPr>
          <p:nvPr>
            <p:ph type="title"/>
          </p:nvPr>
        </p:nvSpPr>
        <p:spPr>
          <a:xfrm>
            <a:off x="827584" y="116632"/>
            <a:ext cx="7615237" cy="1325563"/>
          </a:xfrm>
        </p:spPr>
        <p:txBody>
          <a:bodyPr>
            <a:noAutofit/>
          </a:bodyPr>
          <a:lstStyle/>
          <a:p>
            <a:pPr algn="ct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Simpel tvang, AFTL § 29</a:t>
            </a:r>
            <a:br>
              <a:rPr lang="da-DK" sz="3600" b="1" dirty="0">
                <a:solidFill>
                  <a:schemeClr val="tx2"/>
                </a:solidFill>
                <a:latin typeface="+mn-lt"/>
                <a:cs typeface="Arial" pitchFamily="34" charset="0"/>
              </a:rPr>
            </a:br>
            <a:endParaRPr lang="da-DK" sz="3600" b="1" dirty="0">
              <a:solidFill>
                <a:schemeClr val="tx2"/>
              </a:solidFill>
              <a:latin typeface="+mn-lt"/>
            </a:endParaRPr>
          </a:p>
        </p:txBody>
      </p:sp>
      <p:sp>
        <p:nvSpPr>
          <p:cNvPr id="5" name="Pladsholder til indhold 5">
            <a:extLst>
              <a:ext uri="{FF2B5EF4-FFF2-40B4-BE49-F238E27FC236}">
                <a16:creationId xmlns:a16="http://schemas.microsoft.com/office/drawing/2014/main" id="{03AC2CDF-D333-DB59-E451-5F3BD2ECFA5F}"/>
              </a:ext>
            </a:extLst>
          </p:cNvPr>
          <p:cNvSpPr txBox="1">
            <a:spLocks/>
          </p:cNvSpPr>
          <p:nvPr/>
        </p:nvSpPr>
        <p:spPr>
          <a:xfrm>
            <a:off x="1053417" y="1442195"/>
            <a:ext cx="7356475"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Anden tvang en voldelig tvang:</a:t>
            </a:r>
          </a:p>
          <a:p>
            <a:pPr marL="0" indent="0" fontAlgn="auto">
              <a:spcAft>
                <a:spcPts val="0"/>
              </a:spcAft>
              <a:buFont typeface="Arial" panose="020B0604020202020204" pitchFamily="34" charset="0"/>
              <a:buNone/>
            </a:pPr>
            <a:r>
              <a:rPr lang="da-DK" sz="2000" b="0" dirty="0" err="1"/>
              <a:t>Kompulsiv</a:t>
            </a:r>
            <a:r>
              <a:rPr lang="da-DK" sz="2000" b="0" dirty="0"/>
              <a:t> tvang/psykisk tvang, fx trusler om boykot, skandalisering og afpresning</a:t>
            </a:r>
          </a:p>
          <a:p>
            <a:pPr marL="342900" lvl="1" indent="-342900" fontAlgn="auto">
              <a:spcAft>
                <a:spcPts val="0"/>
              </a:spcAft>
            </a:pPr>
            <a:r>
              <a:rPr lang="da-DK" sz="2000" b="0" dirty="0"/>
              <a:t>Løfter der er motiveret af simpel tvang er ikke bindende for løftegiver, hvis løftemodtager selv har udøvet tvangen. </a:t>
            </a:r>
          </a:p>
          <a:p>
            <a:pPr marL="342900" lvl="1" indent="-342900" fontAlgn="auto">
              <a:spcAft>
                <a:spcPts val="0"/>
              </a:spcAft>
            </a:pPr>
            <a:r>
              <a:rPr lang="da-DK" sz="2000" b="0" dirty="0"/>
              <a:t>Hvis løftet er motiveret simpel tvang udøvet af tredjemand, er løftegiver ikke bundet af sit løfte, hvis løftemodtager indså eller burde have indset at løftet blev afgivet som følge af simpel tvang.</a:t>
            </a:r>
          </a:p>
          <a:p>
            <a:pPr marL="742950" lvl="2" indent="-342900" fontAlgn="auto">
              <a:spcAft>
                <a:spcPts val="0"/>
              </a:spcAft>
            </a:pPr>
            <a:r>
              <a:rPr lang="da-DK" b="0" dirty="0"/>
              <a:t>Hvis løftemodtager derimod var i god tro, dvs. ikke indså eller burde have indset at løftet blev afgivet som følge af tredjemands simple tvang, er løftegiver bundet af sit løfte.</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2218060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9980753F-2478-5400-0103-96D8D65DF7B2}"/>
              </a:ext>
            </a:extLst>
          </p:cNvPr>
          <p:cNvSpPr txBox="1">
            <a:spLocks/>
          </p:cNvSpPr>
          <p:nvPr/>
        </p:nvSpPr>
        <p:spPr>
          <a:xfrm>
            <a:off x="457200" y="18800"/>
            <a:ext cx="8229600" cy="7459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Aftaleloven </a:t>
            </a:r>
            <a:r>
              <a:rPr lang="da-DK" sz="3600" b="1" dirty="0">
                <a:solidFill>
                  <a:schemeClr val="tx2"/>
                </a:solidFill>
                <a:latin typeface="Arial" pitchFamily="34" charset="0"/>
                <a:cs typeface="Arial" pitchFamily="34" charset="0"/>
              </a:rPr>
              <a:t/>
            </a:r>
            <a:br>
              <a:rPr lang="da-DK" sz="3600" b="1" dirty="0">
                <a:solidFill>
                  <a:schemeClr val="tx2"/>
                </a:solidFill>
                <a:latin typeface="Arial" pitchFamily="34" charset="0"/>
                <a:cs typeface="Arial" pitchFamily="34" charset="0"/>
              </a:rPr>
            </a:br>
            <a:endParaRPr lang="da-DK" sz="3600" b="0" dirty="0">
              <a:solidFill>
                <a:schemeClr val="tx2"/>
              </a:solidFill>
            </a:endParaRPr>
          </a:p>
        </p:txBody>
      </p:sp>
      <p:sp>
        <p:nvSpPr>
          <p:cNvPr id="4" name="Pladsholder til indhold 5">
            <a:extLst>
              <a:ext uri="{FF2B5EF4-FFF2-40B4-BE49-F238E27FC236}">
                <a16:creationId xmlns:a16="http://schemas.microsoft.com/office/drawing/2014/main" id="{83BF671D-9F14-0D22-4521-128C1C39834B}"/>
              </a:ext>
            </a:extLst>
          </p:cNvPr>
          <p:cNvSpPr txBox="1">
            <a:spLocks/>
          </p:cNvSpPr>
          <p:nvPr/>
        </p:nvSpPr>
        <p:spPr>
          <a:xfrm>
            <a:off x="1043608" y="1412776"/>
            <a:ext cx="7356475"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Aftalelovens principper har betydning på hele aftaleområdet, fx i</a:t>
            </a:r>
            <a:r>
              <a:rPr lang="da-DK" sz="2000" b="0" dirty="0"/>
              <a:t>:</a:t>
            </a:r>
          </a:p>
          <a:p>
            <a:pPr fontAlgn="auto">
              <a:spcAft>
                <a:spcPts val="0"/>
              </a:spcAft>
            </a:pPr>
            <a:r>
              <a:rPr lang="da-DK" sz="2000" b="0" dirty="0"/>
              <a:t>Forsikringsaftaleloven, kreditaftaleloven, forbrugeraftaleloven, AB </a:t>
            </a:r>
            <a:r>
              <a:rPr lang="da-DK" sz="2000" b="0" dirty="0" smtClean="0"/>
              <a:t>18, </a:t>
            </a:r>
            <a:r>
              <a:rPr lang="da-DK" sz="2000" b="0" dirty="0"/>
              <a:t>købeloven, E-handelsloven m.fl. (se fig. 2.1)</a:t>
            </a:r>
          </a:p>
          <a:p>
            <a:pPr fontAlgn="auto">
              <a:spcAft>
                <a:spcPts val="0"/>
              </a:spcAft>
            </a:pPr>
            <a:r>
              <a:rPr lang="da-DK" sz="2000" b="0" dirty="0"/>
              <a:t>Aftaleindgåelse - aftaleloven §§2-9</a:t>
            </a:r>
          </a:p>
          <a:p>
            <a:pPr lvl="1" fontAlgn="auto">
              <a:spcAft>
                <a:spcPts val="0"/>
              </a:spcAft>
            </a:pPr>
            <a:r>
              <a:rPr lang="da-DK" sz="2000" b="0" dirty="0"/>
              <a:t>Deklaratorisk, dvs. parterne kan aftale anden fremgangsmåde ved aftaleindgåelse, end den der er beskrevet i aftaleloven.</a:t>
            </a:r>
          </a:p>
          <a:p>
            <a:pPr fontAlgn="auto">
              <a:spcAft>
                <a:spcPts val="0"/>
              </a:spcAft>
            </a:pPr>
            <a:endParaRPr lang="da-DK" sz="2000" b="0" dirty="0"/>
          </a:p>
        </p:txBody>
      </p:sp>
    </p:spTree>
    <p:extLst>
      <p:ext uri="{BB962C8B-B14F-4D97-AF65-F5344CB8AC3E}">
        <p14:creationId xmlns:p14="http://schemas.microsoft.com/office/powerpoint/2010/main" val="754612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6A8D8D8E-8078-800E-83AB-0A37537FB23B}"/>
              </a:ext>
            </a:extLst>
          </p:cNvPr>
          <p:cNvSpPr>
            <a:spLocks noGrp="1"/>
          </p:cNvSpPr>
          <p:nvPr>
            <p:ph type="title"/>
          </p:nvPr>
        </p:nvSpPr>
        <p:spPr>
          <a:xfrm>
            <a:off x="899592" y="0"/>
            <a:ext cx="7615237" cy="1325563"/>
          </a:xfrm>
        </p:spPr>
        <p:txBody>
          <a:bodyPr>
            <a:noAutofit/>
          </a:bodyPr>
          <a:lstStyle/>
          <a:p>
            <a:pPr algn="ct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Svig, AFTL § 30</a:t>
            </a:r>
            <a:br>
              <a:rPr lang="da-DK" sz="3600" b="1" dirty="0">
                <a:solidFill>
                  <a:schemeClr val="tx2"/>
                </a:solidFill>
                <a:latin typeface="+mn-lt"/>
                <a:cs typeface="Arial" pitchFamily="34" charset="0"/>
              </a:rPr>
            </a:br>
            <a:endParaRPr lang="da-DK" sz="3600" dirty="0">
              <a:solidFill>
                <a:schemeClr val="tx2"/>
              </a:solidFill>
              <a:latin typeface="+mn-lt"/>
            </a:endParaRPr>
          </a:p>
        </p:txBody>
      </p:sp>
      <p:sp>
        <p:nvSpPr>
          <p:cNvPr id="4" name="Pladsholder til indhold 5">
            <a:extLst>
              <a:ext uri="{FF2B5EF4-FFF2-40B4-BE49-F238E27FC236}">
                <a16:creationId xmlns:a16="http://schemas.microsoft.com/office/drawing/2014/main" id="{9A8340A9-9FB7-31DE-1779-E91BF17CC4A0}"/>
              </a:ext>
            </a:extLst>
          </p:cNvPr>
          <p:cNvSpPr txBox="1">
            <a:spLocks/>
          </p:cNvSpPr>
          <p:nvPr/>
        </p:nvSpPr>
        <p:spPr>
          <a:xfrm>
            <a:off x="1028972" y="1556792"/>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da-DK" sz="2000" b="1" dirty="0"/>
              <a:t>Svig:</a:t>
            </a:r>
            <a:r>
              <a:rPr lang="da-DK" sz="2000" b="0" dirty="0"/>
              <a:t> Fejlinformation, urigtige oplysninger og fortielser, der bruges eller tilbageholdes, for at få en aftale i hus.</a:t>
            </a:r>
          </a:p>
          <a:p>
            <a:pPr marL="0" indent="0" fontAlgn="auto">
              <a:spcAft>
                <a:spcPts val="0"/>
              </a:spcAft>
              <a:buFont typeface="Arial" panose="020B0604020202020204" pitchFamily="34" charset="0"/>
              <a:buNone/>
            </a:pPr>
            <a:endParaRPr lang="da-DK" sz="2000" b="0" dirty="0"/>
          </a:p>
          <a:p>
            <a:pPr marL="0" indent="0" fontAlgn="auto">
              <a:spcAft>
                <a:spcPts val="0"/>
              </a:spcAft>
              <a:buFont typeface="Arial" panose="020B0604020202020204" pitchFamily="34" charset="0"/>
              <a:buNone/>
            </a:pPr>
            <a:r>
              <a:rPr lang="da-DK" sz="2000" b="1" dirty="0"/>
              <a:t>Situation: </a:t>
            </a:r>
            <a:r>
              <a:rPr lang="da-DK" sz="2000" b="0" dirty="0"/>
              <a:t>Sælger af en bil påstår urigtigt, at bilen har været ejet af kronprinsen, og på den baggrund meddeler køber, at han vil købe bilen, trods den (alt for) høje købesum.</a:t>
            </a:r>
          </a:p>
          <a:p>
            <a:pPr marL="0" indent="0" fontAlgn="auto">
              <a:spcAft>
                <a:spcPts val="0"/>
              </a:spcAft>
              <a:buFont typeface="Arial" panose="020B0604020202020204" pitchFamily="34" charset="0"/>
              <a:buNone/>
            </a:pPr>
            <a:r>
              <a:rPr lang="da-DK" sz="2000" b="0" dirty="0"/>
              <a:t>Købers løfte om køb af bilen kan erklæres ugyldigt, da sælger har anvendt svig (urigtig oplysning), for at få køber til at skrive under. Løftet er ikke bindende for bilkøberen.</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1571072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681A11D9-CDAD-B929-A2D0-D22DB544A75E}"/>
              </a:ext>
            </a:extLst>
          </p:cNvPr>
          <p:cNvSpPr txBox="1">
            <a:spLocks/>
          </p:cNvSpPr>
          <p:nvPr/>
        </p:nvSpPr>
        <p:spPr>
          <a:xfrm>
            <a:off x="683568"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mn-lt"/>
                <a:cs typeface="Arial" pitchFamily="34" charset="0"/>
              </a:rPr>
              <a:t/>
            </a:r>
            <a:br>
              <a:rPr lang="da-DK" sz="3600" b="1">
                <a:solidFill>
                  <a:schemeClr val="tx2"/>
                </a:solidFill>
                <a:latin typeface="+mn-lt"/>
                <a:cs typeface="Arial" pitchFamily="34" charset="0"/>
              </a:rPr>
            </a:br>
            <a:r>
              <a:rPr lang="da-DK" sz="3600" b="1">
                <a:solidFill>
                  <a:schemeClr val="tx2"/>
                </a:solidFill>
                <a:latin typeface="+mn-lt"/>
                <a:cs typeface="Arial" pitchFamily="34" charset="0"/>
              </a:rPr>
              <a:t>Aftalers ugyldighed</a:t>
            </a:r>
            <a:br>
              <a:rPr lang="da-DK" sz="3600" b="1">
                <a:solidFill>
                  <a:schemeClr val="tx2"/>
                </a:solidFill>
                <a:latin typeface="+mn-lt"/>
                <a:cs typeface="Arial" pitchFamily="34" charset="0"/>
              </a:rPr>
            </a:br>
            <a:r>
              <a:rPr lang="da-DK" sz="3600" b="1">
                <a:solidFill>
                  <a:schemeClr val="tx2"/>
                </a:solidFill>
                <a:latin typeface="+mn-lt"/>
                <a:cs typeface="Arial" pitchFamily="34" charset="0"/>
              </a:rPr>
              <a:t>Svig, AFTL § 30</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13E12C12-B3A5-D559-850D-5EECD866276E}"/>
              </a:ext>
            </a:extLst>
          </p:cNvPr>
          <p:cNvSpPr txBox="1">
            <a:spLocks/>
          </p:cNvSpPr>
          <p:nvPr/>
        </p:nvSpPr>
        <p:spPr>
          <a:xfrm>
            <a:off x="971600" y="1556792"/>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Svig udøvet af tredjemand</a:t>
            </a:r>
          </a:p>
          <a:p>
            <a:pPr marL="0" indent="0" fontAlgn="auto">
              <a:spcAft>
                <a:spcPts val="0"/>
              </a:spcAft>
              <a:buFont typeface="Arial" panose="020B0604020202020204" pitchFamily="34" charset="0"/>
              <a:buNone/>
            </a:pPr>
            <a:r>
              <a:rPr lang="da-DK" sz="2000" b="1" dirty="0"/>
              <a:t>Situation: </a:t>
            </a:r>
            <a:r>
              <a:rPr lang="da-DK" sz="2000" b="0" dirty="0"/>
              <a:t>Søren (tredjemand) har sin bil til salg hos Børge Bilsælger. Søren møder en interesseret køber på Børges parkeringsplads, og fortæller at bilen har været kronprinsens. På den baggrund bliver bilen solgt med det samme.</a:t>
            </a:r>
          </a:p>
          <a:p>
            <a:pPr fontAlgn="auto">
              <a:spcAft>
                <a:spcPts val="0"/>
              </a:spcAft>
            </a:pPr>
            <a:r>
              <a:rPr lang="da-DK" sz="2000" b="0" dirty="0"/>
              <a:t>Børge Bilsælger (løftemodtager) er i god tro, idet han intet ved om Sørens fejlinformation. Aftalen mellem bilkøberen og Børge Bilsælger er bindende.</a:t>
            </a:r>
          </a:p>
        </p:txBody>
      </p:sp>
    </p:spTree>
    <p:extLst>
      <p:ext uri="{BB962C8B-B14F-4D97-AF65-F5344CB8AC3E}">
        <p14:creationId xmlns:p14="http://schemas.microsoft.com/office/powerpoint/2010/main" val="2310976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931523A2-01DB-EC48-374D-B2448D9568A5}"/>
              </a:ext>
            </a:extLst>
          </p:cNvPr>
          <p:cNvSpPr txBox="1">
            <a:spLocks/>
          </p:cNvSpPr>
          <p:nvPr/>
        </p:nvSpPr>
        <p:spPr>
          <a:xfrm>
            <a:off x="457200"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mn-lt"/>
                <a:cs typeface="Arial" pitchFamily="34" charset="0"/>
              </a:rPr>
              <a:t/>
            </a:r>
            <a:br>
              <a:rPr lang="da-DK" sz="3600" b="1">
                <a:solidFill>
                  <a:schemeClr val="tx2"/>
                </a:solidFill>
                <a:latin typeface="+mn-lt"/>
                <a:cs typeface="Arial" pitchFamily="34" charset="0"/>
              </a:rPr>
            </a:br>
            <a:r>
              <a:rPr lang="da-DK" sz="3600" b="1">
                <a:solidFill>
                  <a:schemeClr val="tx2"/>
                </a:solidFill>
                <a:latin typeface="+mn-lt"/>
                <a:cs typeface="Arial" pitchFamily="34" charset="0"/>
              </a:rPr>
              <a:t>Aftalers ugyldighed</a:t>
            </a:r>
            <a:br>
              <a:rPr lang="da-DK" sz="3600" b="1">
                <a:solidFill>
                  <a:schemeClr val="tx2"/>
                </a:solidFill>
                <a:latin typeface="+mn-lt"/>
                <a:cs typeface="Arial" pitchFamily="34" charset="0"/>
              </a:rPr>
            </a:br>
            <a:r>
              <a:rPr lang="da-DK" sz="3600" b="1">
                <a:solidFill>
                  <a:schemeClr val="tx2"/>
                </a:solidFill>
                <a:latin typeface="+mn-lt"/>
                <a:cs typeface="Arial" pitchFamily="34" charset="0"/>
              </a:rPr>
              <a:t>Udnyttelse, AFTL § 31</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89955C6C-5F84-071C-055F-B14F1CA0AA26}"/>
              </a:ext>
            </a:extLst>
          </p:cNvPr>
          <p:cNvSpPr txBox="1">
            <a:spLocks/>
          </p:cNvSpPr>
          <p:nvPr/>
        </p:nvSpPr>
        <p:spPr>
          <a:xfrm>
            <a:off x="1187624" y="1556792"/>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da-DK" sz="2000" b="1" dirty="0"/>
              <a:t>Situation:</a:t>
            </a:r>
            <a:r>
              <a:rPr lang="da-DK" sz="2000" b="0" dirty="0"/>
              <a:t> Bent låner Anders penge og Bent kræver urimeligt høje renter (</a:t>
            </a:r>
            <a:r>
              <a:rPr lang="da-DK" sz="2000" b="0" dirty="0" err="1"/>
              <a:t>åger-renter</a:t>
            </a:r>
            <a:r>
              <a:rPr lang="da-DK" sz="2000" b="0" dirty="0"/>
              <a:t>). Bent er vidende om at A er i økonomiske vanskeligheder, og ikke kan låne penge andre steder.</a:t>
            </a:r>
          </a:p>
          <a:p>
            <a:pPr marL="0" indent="0" fontAlgn="auto">
              <a:spcAft>
                <a:spcPts val="0"/>
              </a:spcAft>
              <a:buFont typeface="Arial" panose="020B0604020202020204" pitchFamily="34" charset="0"/>
              <a:buNone/>
            </a:pPr>
            <a:endParaRPr lang="da-DK" sz="2000" b="0" dirty="0"/>
          </a:p>
          <a:p>
            <a:pPr marL="0" indent="0" fontAlgn="auto">
              <a:spcAft>
                <a:spcPts val="0"/>
              </a:spcAft>
              <a:buFont typeface="Arial" panose="020B0604020202020204" pitchFamily="34" charset="0"/>
              <a:buNone/>
            </a:pPr>
            <a:r>
              <a:rPr lang="da-DK" sz="2000" b="0" dirty="0"/>
              <a:t>Når Bent i aftaleøjemed udnytter viden om Anders´ vanskeligheder, eller manglende viden/indsigt mv., er der tal om udnyttelse. Bent er i ond tro og aftalen er ugyldig.</a:t>
            </a:r>
          </a:p>
        </p:txBody>
      </p:sp>
    </p:spTree>
    <p:extLst>
      <p:ext uri="{BB962C8B-B14F-4D97-AF65-F5344CB8AC3E}">
        <p14:creationId xmlns:p14="http://schemas.microsoft.com/office/powerpoint/2010/main" val="2138749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48B1AC40-2036-6519-658B-98268B3E1F11}"/>
              </a:ext>
            </a:extLst>
          </p:cNvPr>
          <p:cNvSpPr txBox="1">
            <a:spLocks/>
          </p:cNvSpPr>
          <p:nvPr/>
        </p:nvSpPr>
        <p:spPr>
          <a:xfrm>
            <a:off x="683568" y="332656"/>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200" b="1" dirty="0">
                <a:solidFill>
                  <a:schemeClr val="tx2"/>
                </a:solidFill>
                <a:latin typeface="+mn-lt"/>
                <a:cs typeface="Arial" pitchFamily="34" charset="0"/>
              </a:rPr>
              <a:t>Fejlskrift/anden fejltagelse, AFTL § 32, stk. 1</a:t>
            </a:r>
            <a:br>
              <a:rPr lang="da-DK" sz="3200" b="1" dirty="0">
                <a:solidFill>
                  <a:schemeClr val="tx2"/>
                </a:solidFill>
                <a:latin typeface="+mn-lt"/>
                <a:cs typeface="Arial" pitchFamily="34" charset="0"/>
              </a:rPr>
            </a:br>
            <a:r>
              <a:rPr lang="da-DK" sz="3200" b="1" dirty="0">
                <a:solidFill>
                  <a:schemeClr val="tx2"/>
                </a:solidFill>
                <a:latin typeface="+mn-lt"/>
                <a:cs typeface="Arial" pitchFamily="34" charset="0"/>
              </a:rPr>
              <a:t/>
            </a:r>
            <a:br>
              <a:rPr lang="da-DK" sz="3200" b="1" dirty="0">
                <a:solidFill>
                  <a:schemeClr val="tx2"/>
                </a:solidFill>
                <a:latin typeface="+mn-lt"/>
                <a:cs typeface="Arial" pitchFamily="34" charset="0"/>
              </a:rPr>
            </a:br>
            <a:endParaRPr lang="da-DK" sz="3200" b="0" dirty="0">
              <a:solidFill>
                <a:schemeClr val="tx2"/>
              </a:solidFill>
              <a:latin typeface="+mn-lt"/>
            </a:endParaRPr>
          </a:p>
        </p:txBody>
      </p:sp>
      <p:sp>
        <p:nvSpPr>
          <p:cNvPr id="4" name="Pladsholder til indhold 5">
            <a:extLst>
              <a:ext uri="{FF2B5EF4-FFF2-40B4-BE49-F238E27FC236}">
                <a16:creationId xmlns:a16="http://schemas.microsoft.com/office/drawing/2014/main" id="{8C8A99C4-7AF4-9E5A-5699-16249120DCBB}"/>
              </a:ext>
            </a:extLst>
          </p:cNvPr>
          <p:cNvSpPr txBox="1">
            <a:spLocks/>
          </p:cNvSpPr>
          <p:nvPr/>
        </p:nvSpPr>
        <p:spPr>
          <a:xfrm>
            <a:off x="971600" y="1556792"/>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Fejlskrift</a:t>
            </a:r>
            <a:r>
              <a:rPr lang="da-DK" sz="2000" b="0" dirty="0"/>
              <a:t>: </a:t>
            </a:r>
          </a:p>
          <a:p>
            <a:pPr fontAlgn="auto">
              <a:spcAft>
                <a:spcPts val="0"/>
              </a:spcAft>
            </a:pPr>
            <a:r>
              <a:rPr lang="da-DK" sz="2000" b="0" dirty="0"/>
              <a:t>Fx en skrivelse får et andet indhold end tilsigtet. Løftet i skrivelsen er ikke bindende for løftegiver, hvis løftemodtager indså eller burde have indset, at der var tale om en fejl. Løftemodtager er i så fald i ond tro.</a:t>
            </a:r>
          </a:p>
          <a:p>
            <a:pPr fontAlgn="auto">
              <a:spcAft>
                <a:spcPts val="0"/>
              </a:spcAft>
            </a:pPr>
            <a:r>
              <a:rPr lang="da-DK" sz="2000" b="0" dirty="0"/>
              <a:t>Modsætningsvis: Hvis løftemodtager ikke indså eller burde have kunnet indse, at det var en fejl, er løftemodtager i god tro og aftalen er gyldig.</a:t>
            </a:r>
          </a:p>
          <a:p>
            <a:pPr fontAlgn="auto">
              <a:spcAft>
                <a:spcPts val="0"/>
              </a:spcAft>
            </a:pPr>
            <a:endParaRPr lang="da-DK" sz="2000" b="0" dirty="0"/>
          </a:p>
        </p:txBody>
      </p:sp>
    </p:spTree>
    <p:extLst>
      <p:ext uri="{BB962C8B-B14F-4D97-AF65-F5344CB8AC3E}">
        <p14:creationId xmlns:p14="http://schemas.microsoft.com/office/powerpoint/2010/main" val="1241209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F695FFF4-A262-4419-2B0D-8C3B257B437D}"/>
              </a:ext>
            </a:extLst>
          </p:cNvPr>
          <p:cNvSpPr>
            <a:spLocks noGrp="1"/>
          </p:cNvSpPr>
          <p:nvPr>
            <p:ph type="title"/>
          </p:nvPr>
        </p:nvSpPr>
        <p:spPr>
          <a:xfrm>
            <a:off x="899592" y="188640"/>
            <a:ext cx="7615237" cy="1325563"/>
          </a:xfrm>
        </p:spPr>
        <p:txBody>
          <a:bodyPr>
            <a:noAutofit/>
          </a:bodyPr>
          <a:lstStyle/>
          <a:p>
            <a:pPr algn="ct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God og ond tro</a:t>
            </a:r>
            <a:br>
              <a:rPr lang="da-DK" sz="3600" b="1" dirty="0">
                <a:solidFill>
                  <a:schemeClr val="tx2"/>
                </a:solidFill>
                <a:latin typeface="+mn-lt"/>
                <a:cs typeface="Arial" pitchFamily="34" charset="0"/>
              </a:rPr>
            </a:br>
            <a:endParaRPr lang="da-DK" sz="3600" dirty="0">
              <a:solidFill>
                <a:schemeClr val="tx2"/>
              </a:solidFill>
              <a:latin typeface="+mn-lt"/>
            </a:endParaRPr>
          </a:p>
        </p:txBody>
      </p:sp>
      <p:sp>
        <p:nvSpPr>
          <p:cNvPr id="4" name="Pladsholder til indhold 5">
            <a:extLst>
              <a:ext uri="{FF2B5EF4-FFF2-40B4-BE49-F238E27FC236}">
                <a16:creationId xmlns:a16="http://schemas.microsoft.com/office/drawing/2014/main" id="{87C961DF-0D13-7272-CF7B-E1EDA2D61492}"/>
              </a:ext>
            </a:extLst>
          </p:cNvPr>
          <p:cNvSpPr txBox="1">
            <a:spLocks/>
          </p:cNvSpPr>
          <p:nvPr/>
        </p:nvSpPr>
        <p:spPr>
          <a:xfrm>
            <a:off x="1058863" y="1540706"/>
            <a:ext cx="8085137"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da-DK" sz="2000" b="1" dirty="0"/>
              <a:t>God tro </a:t>
            </a:r>
          </a:p>
          <a:p>
            <a:pPr fontAlgn="auto">
              <a:spcAft>
                <a:spcPts val="0"/>
              </a:spcAft>
              <a:buFont typeface="Arial" panose="020B0604020202020204" pitchFamily="34" charset="0"/>
              <a:buNone/>
            </a:pPr>
            <a:r>
              <a:rPr lang="da-DK" sz="2000" b="0" dirty="0"/>
              <a:t>	Løftemodtager(LM) havde ikke viden om ugyldighedsgrunden. </a:t>
            </a:r>
          </a:p>
          <a:p>
            <a:pPr fontAlgn="auto">
              <a:spcAft>
                <a:spcPts val="0"/>
              </a:spcAft>
              <a:buFont typeface="Arial" panose="020B0604020202020204" pitchFamily="34" charset="0"/>
              <a:buNone/>
            </a:pPr>
            <a:r>
              <a:rPr lang="da-DK" sz="2000" b="0" dirty="0"/>
              <a:t>	Løftemodtager vidste ikke eller burde have vidst, at løftet fra løftegiver(LG) var mangelfuldt, fx afgivet pga. ulovlig tvang eller at løftegiver var umyndig</a:t>
            </a:r>
          </a:p>
          <a:p>
            <a:pPr fontAlgn="auto">
              <a:spcAft>
                <a:spcPts val="0"/>
              </a:spcAft>
            </a:pPr>
            <a:r>
              <a:rPr lang="da-DK" sz="2000" b="1" dirty="0"/>
              <a:t>Ond tro</a:t>
            </a:r>
          </a:p>
          <a:p>
            <a:pPr fontAlgn="auto">
              <a:spcAft>
                <a:spcPts val="0"/>
              </a:spcAft>
              <a:buFont typeface="Arial" panose="020B0604020202020204" pitchFamily="34" charset="0"/>
              <a:buNone/>
            </a:pPr>
            <a:r>
              <a:rPr lang="da-DK" sz="2000" b="0" dirty="0"/>
              <a:t>	Løftemodtager havde en viden om ugyldighedsgrunden. </a:t>
            </a:r>
          </a:p>
          <a:p>
            <a:pPr fontAlgn="auto">
              <a:spcAft>
                <a:spcPts val="0"/>
              </a:spcAft>
              <a:buFont typeface="Arial" panose="020B0604020202020204" pitchFamily="34" charset="0"/>
              <a:buNone/>
            </a:pPr>
            <a:r>
              <a:rPr lang="da-DK" sz="2000" b="0" dirty="0"/>
              <a:t>	Løftemodtager indså eller burde have indset, at løftet fra løftegiver var mangelfuldt, fx afgivet pga. ulovlig tvang eller at løftegiver var umyndig.</a:t>
            </a:r>
          </a:p>
        </p:txBody>
      </p:sp>
    </p:spTree>
    <p:extLst>
      <p:ext uri="{BB962C8B-B14F-4D97-AF65-F5344CB8AC3E}">
        <p14:creationId xmlns:p14="http://schemas.microsoft.com/office/powerpoint/2010/main" val="914636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191FCEA6-CCAD-3E94-66CF-3423B87D5079}"/>
              </a:ext>
            </a:extLst>
          </p:cNvPr>
          <p:cNvSpPr txBox="1">
            <a:spLocks/>
          </p:cNvSpPr>
          <p:nvPr/>
        </p:nvSpPr>
        <p:spPr>
          <a:xfrm>
            <a:off x="912280" y="284163"/>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dirty="0">
                <a:solidFill>
                  <a:schemeClr val="tx2"/>
                </a:solidFill>
                <a:latin typeface="+mn-lt"/>
                <a:cs typeface="Arial" pitchFamily="34" charset="0"/>
              </a:rPr>
              <a:t/>
            </a:r>
            <a:br>
              <a:rPr lang="da-DK" sz="3600" dirty="0">
                <a:solidFill>
                  <a:schemeClr val="tx2"/>
                </a:solidFill>
                <a:latin typeface="+mn-lt"/>
                <a:cs typeface="Arial" pitchFamily="34" charset="0"/>
              </a:rPr>
            </a:br>
            <a:r>
              <a:rPr lang="da-DK" sz="3600" dirty="0">
                <a:solidFill>
                  <a:schemeClr val="tx2"/>
                </a:solidFill>
                <a:latin typeface="+mn-lt"/>
                <a:cs typeface="Arial" pitchFamily="34" charset="0"/>
              </a:rPr>
              <a:t>Aftalers ugyldighed</a:t>
            </a:r>
            <a:br>
              <a:rPr lang="da-DK" sz="3600" dirty="0">
                <a:solidFill>
                  <a:schemeClr val="tx2"/>
                </a:solidFill>
                <a:latin typeface="+mn-lt"/>
                <a:cs typeface="Arial" pitchFamily="34" charset="0"/>
              </a:rPr>
            </a:br>
            <a:r>
              <a:rPr lang="da-DK" sz="3600" dirty="0">
                <a:solidFill>
                  <a:schemeClr val="tx2"/>
                </a:solidFill>
                <a:latin typeface="+mn-lt"/>
                <a:cs typeface="Arial" pitchFamily="34" charset="0"/>
              </a:rPr>
              <a:t>God og ond tro</a:t>
            </a:r>
            <a:br>
              <a:rPr lang="da-DK" sz="3600" dirty="0">
                <a:solidFill>
                  <a:schemeClr val="tx2"/>
                </a:solidFill>
                <a:latin typeface="+mn-lt"/>
                <a:cs typeface="Arial" pitchFamily="34" charset="0"/>
              </a:rPr>
            </a:br>
            <a:endParaRPr lang="da-DK" sz="3600" dirty="0">
              <a:solidFill>
                <a:schemeClr val="tx2"/>
              </a:solidFill>
              <a:latin typeface="+mn-lt"/>
            </a:endParaRPr>
          </a:p>
        </p:txBody>
      </p:sp>
      <p:sp>
        <p:nvSpPr>
          <p:cNvPr id="4" name="Pladsholder til indhold 5">
            <a:extLst>
              <a:ext uri="{FF2B5EF4-FFF2-40B4-BE49-F238E27FC236}">
                <a16:creationId xmlns:a16="http://schemas.microsoft.com/office/drawing/2014/main" id="{D2168D25-C55C-3744-4DD0-A1F7F9D0D65B}"/>
              </a:ext>
            </a:extLst>
          </p:cNvPr>
          <p:cNvSpPr txBox="1">
            <a:spLocks/>
          </p:cNvSpPr>
          <p:nvPr/>
        </p:nvSpPr>
        <p:spPr>
          <a:xfrm>
            <a:off x="915743" y="1476375"/>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Stærke ugyldighedsgrunde:</a:t>
            </a:r>
          </a:p>
          <a:p>
            <a:pPr fontAlgn="auto">
              <a:spcAft>
                <a:spcPts val="0"/>
              </a:spcAft>
            </a:pPr>
            <a:r>
              <a:rPr lang="da-DK" sz="2000" b="0" dirty="0"/>
              <a:t>LM er i ond tro = LG er ikke bundet af løftet (aftalen erklæres ugyldig</a:t>
            </a:r>
          </a:p>
          <a:p>
            <a:pPr fontAlgn="auto">
              <a:spcAft>
                <a:spcPts val="0"/>
              </a:spcAft>
            </a:pPr>
            <a:r>
              <a:rPr lang="da-DK" sz="2000" b="0" dirty="0"/>
              <a:t>LM er i god tro = LG er ikke bundet af løftet (aftalen erklæres ugyldig)</a:t>
            </a:r>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r>
              <a:rPr lang="da-DK" sz="2000" b="1" dirty="0"/>
              <a:t>Svage ugyldighedsgrunde:</a:t>
            </a:r>
          </a:p>
          <a:p>
            <a:pPr fontAlgn="auto">
              <a:spcAft>
                <a:spcPts val="0"/>
              </a:spcAft>
            </a:pPr>
            <a:r>
              <a:rPr lang="da-DK" sz="2000" b="0" dirty="0"/>
              <a:t>LM er i ond tro = LG er ikke bundet af løftet (aftalen erklæres ugyldig</a:t>
            </a:r>
          </a:p>
          <a:p>
            <a:pPr fontAlgn="auto">
              <a:spcAft>
                <a:spcPts val="0"/>
              </a:spcAft>
            </a:pPr>
            <a:r>
              <a:rPr lang="da-DK" sz="2000" b="0" dirty="0"/>
              <a:t>LM er i god tro = LG er bundet af løftet (aftalen fortsat bindende)</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28727811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D6277F8C-3F7D-F2EB-6097-8556842FA38A}"/>
              </a:ext>
            </a:extLst>
          </p:cNvPr>
          <p:cNvSpPr txBox="1">
            <a:spLocks/>
          </p:cNvSpPr>
          <p:nvPr/>
        </p:nvSpPr>
        <p:spPr>
          <a:xfrm>
            <a:off x="457200"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3.3 Urimelige aftaler</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6D7F15CA-4A5A-6D61-9373-AAF41BDE53A5}"/>
              </a:ext>
            </a:extLst>
          </p:cNvPr>
          <p:cNvSpPr txBox="1">
            <a:spLocks/>
          </p:cNvSpPr>
          <p:nvPr/>
        </p:nvSpPr>
        <p:spPr>
          <a:xfrm>
            <a:off x="893762" y="1484784"/>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Indholdsmangler </a:t>
            </a:r>
            <a:r>
              <a:rPr lang="da-DK" sz="2000" b="0" dirty="0"/>
              <a:t> - Hvis aftalen har fået et urimeligt indhold, kan den tilsidesættes helt eller delvist</a:t>
            </a:r>
          </a:p>
          <a:p>
            <a:pPr fontAlgn="auto">
              <a:spcAft>
                <a:spcPts val="0"/>
              </a:spcAft>
            </a:pPr>
            <a:r>
              <a:rPr lang="da-DK" sz="2000" b="0" dirty="0"/>
              <a:t>AFTL § 33: I strid med almindelig hæderlighed</a:t>
            </a:r>
          </a:p>
          <a:p>
            <a:pPr fontAlgn="auto">
              <a:spcAft>
                <a:spcPts val="0"/>
              </a:spcAft>
            </a:pPr>
            <a:r>
              <a:rPr lang="da-DK" sz="2000" b="0" dirty="0"/>
              <a:t>Generalklausulen, AFTL § 36: Aftalen kan tilsidesættes  helt eller delvis, hvis det ville være urimeligt eller i strid med redelig handlemåde at gøre den gældende. </a:t>
            </a:r>
          </a:p>
          <a:p>
            <a:pPr fontAlgn="auto">
              <a:spcAft>
                <a:spcPts val="0"/>
              </a:spcAft>
              <a:buFont typeface="Arial" panose="020B0604020202020204" pitchFamily="34" charset="0"/>
              <a:buNone/>
            </a:pPr>
            <a:r>
              <a:rPr lang="da-DK" sz="2000" b="1" dirty="0"/>
              <a:t>I vurderingen indgår</a:t>
            </a:r>
            <a:r>
              <a:rPr lang="da-DK" sz="2000" b="0" dirty="0"/>
              <a:t>:</a:t>
            </a:r>
          </a:p>
          <a:p>
            <a:pPr fontAlgn="auto">
              <a:spcAft>
                <a:spcPts val="0"/>
              </a:spcAft>
            </a:pPr>
            <a:r>
              <a:rPr lang="da-DK" sz="2000" b="0" dirty="0"/>
              <a:t>Forholdene ved aftalens indgåelse</a:t>
            </a:r>
          </a:p>
          <a:p>
            <a:pPr fontAlgn="auto">
              <a:spcAft>
                <a:spcPts val="0"/>
              </a:spcAft>
            </a:pPr>
            <a:r>
              <a:rPr lang="da-DK" sz="2000" b="0" dirty="0"/>
              <a:t>Aftalens indhold og</a:t>
            </a:r>
          </a:p>
          <a:p>
            <a:pPr fontAlgn="auto">
              <a:spcAft>
                <a:spcPts val="0"/>
              </a:spcAft>
            </a:pPr>
            <a:r>
              <a:rPr lang="da-DK" sz="2000" b="0" dirty="0"/>
              <a:t>Senere indtrufne omstændigheder</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3116459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F931C992-BE91-4A11-B45E-51EFA1A5223A}"/>
              </a:ext>
            </a:extLst>
          </p:cNvPr>
          <p:cNvSpPr txBox="1">
            <a:spLocks/>
          </p:cNvSpPr>
          <p:nvPr/>
        </p:nvSpPr>
        <p:spPr>
          <a:xfrm>
            <a:off x="755576"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Arial" pitchFamily="34" charset="0"/>
                <a:cs typeface="Arial" pitchFamily="34" charset="0"/>
              </a:rPr>
              <a:t/>
            </a:r>
            <a:br>
              <a:rPr lang="da-DK" sz="3600" b="1">
                <a:solidFill>
                  <a:schemeClr val="tx2"/>
                </a:solidFill>
                <a:latin typeface="Arial" pitchFamily="34" charset="0"/>
                <a:cs typeface="Arial" pitchFamily="34" charset="0"/>
              </a:rPr>
            </a:br>
            <a:r>
              <a:rPr lang="da-DK" sz="3600" b="1">
                <a:solidFill>
                  <a:schemeClr val="tx2"/>
                </a:solidFill>
                <a:cs typeface="Arial" pitchFamily="34" charset="0"/>
              </a:rPr>
              <a:t>Aftalers ugyldighed</a:t>
            </a:r>
            <a:br>
              <a:rPr lang="da-DK" sz="3600" b="1">
                <a:solidFill>
                  <a:schemeClr val="tx2"/>
                </a:solidFill>
                <a:cs typeface="Arial" pitchFamily="34" charset="0"/>
              </a:rPr>
            </a:br>
            <a:r>
              <a:rPr lang="da-DK" sz="3600" b="1">
                <a:solidFill>
                  <a:schemeClr val="tx2"/>
                </a:solidFill>
                <a:cs typeface="Arial" pitchFamily="34" charset="0"/>
              </a:rPr>
              <a:t>3.4 Bristende forudsætninger</a:t>
            </a:r>
            <a:br>
              <a:rPr lang="da-DK" sz="3600" b="1">
                <a:solidFill>
                  <a:schemeClr val="tx2"/>
                </a:solidFill>
                <a:cs typeface="Arial" pitchFamily="34" charset="0"/>
              </a:rPr>
            </a:br>
            <a:endParaRPr lang="da-DK" sz="3600" b="0" dirty="0">
              <a:solidFill>
                <a:schemeClr val="tx2"/>
              </a:solidFill>
            </a:endParaRPr>
          </a:p>
        </p:txBody>
      </p:sp>
      <p:sp>
        <p:nvSpPr>
          <p:cNvPr id="4" name="Pladsholder til indhold 5">
            <a:extLst>
              <a:ext uri="{FF2B5EF4-FFF2-40B4-BE49-F238E27FC236}">
                <a16:creationId xmlns:a16="http://schemas.microsoft.com/office/drawing/2014/main" id="{507C0B5C-2F19-0435-8193-E39D1542D86A}"/>
              </a:ext>
            </a:extLst>
          </p:cNvPr>
          <p:cNvSpPr txBox="1">
            <a:spLocks/>
          </p:cNvSpPr>
          <p:nvPr/>
        </p:nvSpPr>
        <p:spPr>
          <a:xfrm>
            <a:off x="971600" y="1412776"/>
            <a:ext cx="792162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fontAlgn="auto">
              <a:spcAft>
                <a:spcPts val="0"/>
              </a:spcAft>
            </a:pPr>
            <a:r>
              <a:rPr lang="da-DK" sz="2000" b="0" dirty="0"/>
              <a:t>Et løfte kan afgives på baggrund af nogle forudsætninger, som ikke nødvendigvis er diskuteret eller udtrykt klart mellem parterne i en aftale.</a:t>
            </a:r>
          </a:p>
          <a:p>
            <a:pPr marL="609600" indent="-609600" fontAlgn="auto">
              <a:spcAft>
                <a:spcPts val="0"/>
              </a:spcAft>
            </a:pPr>
            <a:r>
              <a:rPr lang="da-DK" sz="2000" b="0" dirty="0"/>
              <a:t>Hvis forudsætningen ikke holder, taler man om bristende, svigtende eller urigtige forudsætninger, hvilket i nogle tilfælde kan medføre at aftalen ophæves.</a:t>
            </a:r>
          </a:p>
          <a:p>
            <a:pPr marL="609600" indent="-609600" fontAlgn="auto">
              <a:spcAft>
                <a:spcPts val="0"/>
              </a:spcAft>
              <a:buFont typeface="Arial" panose="020B0604020202020204" pitchFamily="34" charset="0"/>
              <a:buNone/>
            </a:pPr>
            <a:r>
              <a:rPr lang="da-DK" sz="2000" b="1" dirty="0"/>
              <a:t>Ophævelse</a:t>
            </a:r>
            <a:r>
              <a:rPr lang="da-DK" sz="2000" b="0" dirty="0"/>
              <a:t> kræver at </a:t>
            </a:r>
            <a:r>
              <a:rPr lang="da-DK" sz="2000" b="1" dirty="0"/>
              <a:t>3 betingelser </a:t>
            </a:r>
            <a:r>
              <a:rPr lang="da-DK" sz="2000" b="0" dirty="0"/>
              <a:t>skal være opfyldt:</a:t>
            </a:r>
          </a:p>
          <a:p>
            <a:pPr marL="609600" indent="-609600" fontAlgn="auto">
              <a:spcAft>
                <a:spcPts val="0"/>
              </a:spcAft>
              <a:buFontTx/>
              <a:buAutoNum type="arabicPeriod"/>
            </a:pPr>
            <a:r>
              <a:rPr lang="da-DK" sz="2000" b="0" dirty="0"/>
              <a:t>Forudsætningen skal have været </a:t>
            </a:r>
            <a:r>
              <a:rPr lang="da-DK" sz="2000" b="1" dirty="0"/>
              <a:t>væsentlig</a:t>
            </a:r>
            <a:r>
              <a:rPr lang="da-DK" sz="2000" b="0" dirty="0"/>
              <a:t> for løftegiver.</a:t>
            </a:r>
          </a:p>
          <a:p>
            <a:pPr marL="609600" indent="-609600" fontAlgn="auto">
              <a:spcAft>
                <a:spcPts val="0"/>
              </a:spcAft>
              <a:buFontTx/>
              <a:buAutoNum type="arabicPeriod"/>
            </a:pPr>
            <a:r>
              <a:rPr lang="da-DK" sz="2000" b="0" dirty="0"/>
              <a:t>Forudsætningen skal være </a:t>
            </a:r>
            <a:r>
              <a:rPr lang="da-DK" sz="2000" b="1" dirty="0"/>
              <a:t>kendt for løftemodtager.</a:t>
            </a:r>
          </a:p>
          <a:p>
            <a:pPr marL="609600" indent="-609600" fontAlgn="auto">
              <a:spcAft>
                <a:spcPts val="0"/>
              </a:spcAft>
              <a:buFontTx/>
              <a:buAutoNum type="arabicPeriod"/>
            </a:pPr>
            <a:r>
              <a:rPr lang="da-DK" sz="2000" b="0" dirty="0"/>
              <a:t>Forudsætningen skal være </a:t>
            </a:r>
            <a:r>
              <a:rPr lang="da-DK" sz="2000" b="1" dirty="0"/>
              <a:t>relevant og rimelig </a:t>
            </a:r>
            <a:r>
              <a:rPr lang="da-DK" sz="2000" b="0" dirty="0"/>
              <a:t>efter forholdene og i forhold til løftemodtagers risiko og byrde, hvis forudsætningen svigter.</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16405812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2BFC439A-1175-7300-5F04-DA37BFA9095D}"/>
              </a:ext>
            </a:extLst>
          </p:cNvPr>
          <p:cNvSpPr>
            <a:spLocks noGrp="1"/>
          </p:cNvSpPr>
          <p:nvPr>
            <p:ph type="title"/>
          </p:nvPr>
        </p:nvSpPr>
        <p:spPr>
          <a:xfrm>
            <a:off x="1043608" y="116632"/>
            <a:ext cx="7615237" cy="1325563"/>
          </a:xfrm>
        </p:spPr>
        <p:txBody>
          <a:bodyPr>
            <a:noAutofit/>
          </a:bodyPr>
          <a:lstStyle/>
          <a:p>
            <a:pPr algn="ct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Aftalers ugyldighed</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3.5 Retsvirkning af ugyldig aftale</a:t>
            </a:r>
            <a:br>
              <a:rPr lang="da-DK" sz="3600" b="1" dirty="0">
                <a:solidFill>
                  <a:schemeClr val="tx2"/>
                </a:solidFill>
                <a:latin typeface="+mn-lt"/>
                <a:cs typeface="Arial" pitchFamily="34" charset="0"/>
              </a:rPr>
            </a:br>
            <a:endParaRPr lang="da-DK" sz="3600" dirty="0">
              <a:solidFill>
                <a:schemeClr val="tx2"/>
              </a:solidFill>
              <a:latin typeface="+mn-lt"/>
            </a:endParaRPr>
          </a:p>
        </p:txBody>
      </p:sp>
      <p:sp>
        <p:nvSpPr>
          <p:cNvPr id="4" name="Pladsholder til indhold 5">
            <a:extLst>
              <a:ext uri="{FF2B5EF4-FFF2-40B4-BE49-F238E27FC236}">
                <a16:creationId xmlns:a16="http://schemas.microsoft.com/office/drawing/2014/main" id="{30CE9C30-4F75-D106-3B12-175DAA784226}"/>
              </a:ext>
            </a:extLst>
          </p:cNvPr>
          <p:cNvSpPr txBox="1">
            <a:spLocks/>
          </p:cNvSpPr>
          <p:nvPr/>
        </p:nvSpPr>
        <p:spPr>
          <a:xfrm>
            <a:off x="971600" y="1484784"/>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da-DK" sz="2000" b="1" dirty="0"/>
              <a:t>En ugyldig aftale </a:t>
            </a:r>
            <a:r>
              <a:rPr lang="da-DK" sz="2000" b="0" dirty="0"/>
              <a:t>– Parterne er ikke forpligtet af det løfte de har afgivet og aftalen ophæves.</a:t>
            </a:r>
          </a:p>
          <a:p>
            <a:pPr marL="0" indent="0" fontAlgn="auto">
              <a:spcAft>
                <a:spcPts val="0"/>
              </a:spcAft>
              <a:buFont typeface="Arial" panose="020B0604020202020204" pitchFamily="34" charset="0"/>
              <a:buNone/>
            </a:pPr>
            <a:endParaRPr lang="da-DK" sz="2000" b="0" dirty="0"/>
          </a:p>
          <a:p>
            <a:pPr fontAlgn="auto">
              <a:spcAft>
                <a:spcPts val="0"/>
              </a:spcAft>
            </a:pPr>
            <a:r>
              <a:rPr lang="da-DK" sz="2000" b="1" dirty="0"/>
              <a:t>Tilbagelevere</a:t>
            </a:r>
            <a:r>
              <a:rPr lang="da-DK" sz="2000" b="0" dirty="0"/>
              <a:t> allerede udvekslede ydelser (penge/varer)</a:t>
            </a:r>
          </a:p>
          <a:p>
            <a:pPr fontAlgn="auto">
              <a:spcAft>
                <a:spcPts val="0"/>
              </a:spcAft>
            </a:pPr>
            <a:r>
              <a:rPr lang="da-DK" sz="2000" b="0" dirty="0"/>
              <a:t>Evt. </a:t>
            </a:r>
            <a:r>
              <a:rPr lang="da-DK" sz="2000" b="1" dirty="0"/>
              <a:t>erstatning</a:t>
            </a:r>
            <a:r>
              <a:rPr lang="da-DK" sz="2000" b="0" dirty="0"/>
              <a:t> til den part, der har handlet i tillid til aftalen, og ved ophævelsen lider et økonomisk tab.</a:t>
            </a:r>
          </a:p>
          <a:p>
            <a:pPr lvl="1" fontAlgn="auto">
              <a:spcAft>
                <a:spcPts val="0"/>
              </a:spcAft>
            </a:pPr>
            <a:r>
              <a:rPr lang="da-DK" sz="2000" b="1" dirty="0"/>
              <a:t>Negativ kontraktsinteresse</a:t>
            </a:r>
            <a:r>
              <a:rPr lang="da-DK" sz="2000" b="0" dirty="0"/>
              <a:t>:  Erstatningskrav, hvor man i økonomisk henseende stilles som om aftalen slet ikke var indgået – tilbage til status quo</a:t>
            </a:r>
          </a:p>
        </p:txBody>
      </p:sp>
    </p:spTree>
    <p:extLst>
      <p:ext uri="{BB962C8B-B14F-4D97-AF65-F5344CB8AC3E}">
        <p14:creationId xmlns:p14="http://schemas.microsoft.com/office/powerpoint/2010/main" val="2073588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8288B0F1-5F33-EC87-A46F-876D2BDE96C9}"/>
              </a:ext>
            </a:extLst>
          </p:cNvPr>
          <p:cNvSpPr txBox="1">
            <a:spLocks/>
          </p:cNvSpPr>
          <p:nvPr/>
        </p:nvSpPr>
        <p:spPr>
          <a:xfrm>
            <a:off x="755576" y="260648"/>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mn-lt"/>
                <a:cs typeface="Arial" pitchFamily="34" charset="0"/>
              </a:rPr>
              <a:t/>
            </a:r>
            <a:br>
              <a:rPr lang="da-DK" sz="3600" b="1">
                <a:solidFill>
                  <a:schemeClr val="tx2"/>
                </a:solidFill>
                <a:latin typeface="+mn-lt"/>
                <a:cs typeface="Arial" pitchFamily="34" charset="0"/>
              </a:rPr>
            </a:br>
            <a:r>
              <a:rPr lang="da-DK" sz="3600" b="1">
                <a:solidFill>
                  <a:schemeClr val="tx2"/>
                </a:solidFill>
                <a:latin typeface="+mn-lt"/>
                <a:cs typeface="Arial" pitchFamily="34" charset="0"/>
              </a:rPr>
              <a:t>4. Aftalens omfang og fortolkning</a:t>
            </a:r>
            <a:br>
              <a:rPr lang="da-DK" sz="3600" b="1">
                <a:solidFill>
                  <a:schemeClr val="tx2"/>
                </a:solidFill>
                <a:latin typeface="+mn-lt"/>
                <a:cs typeface="Arial" pitchFamily="34" charset="0"/>
              </a:rPr>
            </a:br>
            <a:r>
              <a:rPr lang="da-DK" sz="3600" b="1">
                <a:solidFill>
                  <a:schemeClr val="tx2"/>
                </a:solidFill>
                <a:latin typeface="+mn-lt"/>
                <a:cs typeface="Arial" pitchFamily="34" charset="0"/>
              </a:rPr>
              <a:t>Standardkontrakter/vilkår</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BF77F3D4-860D-A0F6-EBBE-59D4B884E2A8}"/>
              </a:ext>
            </a:extLst>
          </p:cNvPr>
          <p:cNvSpPr txBox="1">
            <a:spLocks/>
          </p:cNvSpPr>
          <p:nvPr/>
        </p:nvSpPr>
        <p:spPr>
          <a:xfrm>
            <a:off x="909563" y="1484784"/>
            <a:ext cx="792162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charset="0"/>
              <a:buNone/>
            </a:pPr>
            <a:r>
              <a:rPr lang="da-DK" sz="2000" b="0" dirty="0"/>
              <a:t>Standardvilkår ses eksempelvis i fortrykt lejekontrakt, salgsaftale for biler, lånedokumenter, forsikringsaftaler.</a:t>
            </a:r>
          </a:p>
          <a:p>
            <a:pPr fontAlgn="auto">
              <a:spcAft>
                <a:spcPts val="0"/>
              </a:spcAft>
              <a:buFont typeface="Arial" charset="0"/>
              <a:buNone/>
            </a:pPr>
            <a:endParaRPr lang="da-DK" sz="2000" b="1" dirty="0"/>
          </a:p>
          <a:p>
            <a:pPr fontAlgn="auto">
              <a:spcAft>
                <a:spcPts val="0"/>
              </a:spcAft>
              <a:buFont typeface="Arial" charset="0"/>
              <a:buNone/>
            </a:pPr>
            <a:r>
              <a:rPr lang="da-DK" sz="2000" b="1" dirty="0"/>
              <a:t>HR</a:t>
            </a:r>
            <a:r>
              <a:rPr lang="da-DK" sz="2000" b="0" dirty="0"/>
              <a:t>: Standardvilkår trykt på eller vedlagt kontrakten, anses for vedtaget ved kundens underskrift.</a:t>
            </a:r>
          </a:p>
          <a:p>
            <a:pPr fontAlgn="auto">
              <a:spcAft>
                <a:spcPts val="0"/>
              </a:spcAft>
              <a:buFont typeface="Arial" charset="0"/>
              <a:buNone/>
            </a:pPr>
            <a:r>
              <a:rPr lang="da-DK" sz="2000" b="0" dirty="0"/>
              <a:t>	</a:t>
            </a:r>
            <a:r>
              <a:rPr lang="da-DK" sz="2000" b="1" i="1" dirty="0"/>
              <a:t>Betingelse</a:t>
            </a:r>
            <a:r>
              <a:rPr lang="da-DK" sz="2000" b="0" i="1" dirty="0"/>
              <a:t>: Standardvilkårene skal være påtrykt eller vedhæftet kontrakten. Vilkår der eftersendes efter underskrift gælder ikke, da vilkårene så ikke er gensidigt vedtaget.</a:t>
            </a:r>
          </a:p>
          <a:p>
            <a:pPr fontAlgn="auto">
              <a:spcAft>
                <a:spcPts val="0"/>
              </a:spcAft>
              <a:buFont typeface="Arial" charset="0"/>
              <a:buNone/>
            </a:pPr>
            <a:r>
              <a:rPr lang="da-DK" sz="2000" b="1" dirty="0"/>
              <a:t>U:</a:t>
            </a:r>
            <a:r>
              <a:rPr lang="da-DK" sz="2000" b="0" dirty="0"/>
              <a:t> Et standardvilkår kan tilsidesættes, hvis det vurderes som urimeligt for kunden (aftalelovens § 36 og § 38 </a:t>
            </a:r>
            <a:r>
              <a:rPr lang="da-DK" sz="2000" b="0" dirty="0" err="1"/>
              <a:t>a-d</a:t>
            </a:r>
            <a:r>
              <a:rPr lang="da-DK" sz="2000" b="0" dirty="0"/>
              <a:t>)</a:t>
            </a:r>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329082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6D671B02-98CB-01BE-81BD-431C193C420F}"/>
              </a:ext>
            </a:extLst>
          </p:cNvPr>
          <p:cNvSpPr txBox="1">
            <a:spLocks/>
          </p:cNvSpPr>
          <p:nvPr/>
        </p:nvSpPr>
        <p:spPr>
          <a:xfrm>
            <a:off x="683568" y="116632"/>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Arial" pitchFamily="34" charset="0"/>
                <a:cs typeface="Arial" pitchFamily="34" charset="0"/>
              </a:rPr>
              <a:t/>
            </a:r>
            <a:br>
              <a:rPr lang="da-DK" sz="3600" b="1">
                <a:solidFill>
                  <a:schemeClr val="tx2"/>
                </a:solidFill>
                <a:latin typeface="Arial" pitchFamily="34" charset="0"/>
                <a:cs typeface="Arial" pitchFamily="34" charset="0"/>
              </a:rPr>
            </a:br>
            <a:r>
              <a:rPr lang="da-DK" sz="3600" b="1">
                <a:solidFill>
                  <a:schemeClr val="tx2"/>
                </a:solidFill>
                <a:latin typeface="+mn-lt"/>
                <a:cs typeface="Arial" pitchFamily="34" charset="0"/>
              </a:rPr>
              <a:t>1. Aftaleindgåelse </a:t>
            </a:r>
            <a:r>
              <a:rPr lang="da-DK" sz="3600" b="1">
                <a:solidFill>
                  <a:schemeClr val="tx2"/>
                </a:solidFill>
                <a:latin typeface="Arial" pitchFamily="34" charset="0"/>
                <a:cs typeface="Arial" pitchFamily="34" charset="0"/>
              </a:rPr>
              <a:t/>
            </a:r>
            <a:br>
              <a:rPr lang="da-DK" sz="3600" b="1">
                <a:solidFill>
                  <a:schemeClr val="tx2"/>
                </a:solidFill>
                <a:latin typeface="Arial" pitchFamily="34" charset="0"/>
                <a:cs typeface="Arial" pitchFamily="34" charset="0"/>
              </a:rPr>
            </a:br>
            <a:endParaRPr lang="da-DK" sz="3600" b="0" dirty="0">
              <a:solidFill>
                <a:schemeClr val="tx2"/>
              </a:solidFill>
            </a:endParaRPr>
          </a:p>
        </p:txBody>
      </p:sp>
      <p:sp>
        <p:nvSpPr>
          <p:cNvPr id="4" name="Pladsholder til indhold 5">
            <a:extLst>
              <a:ext uri="{FF2B5EF4-FFF2-40B4-BE49-F238E27FC236}">
                <a16:creationId xmlns:a16="http://schemas.microsoft.com/office/drawing/2014/main" id="{1128FF7F-4C60-1F0A-F45B-C0CDC11925F0}"/>
              </a:ext>
            </a:extLst>
          </p:cNvPr>
          <p:cNvSpPr txBox="1">
            <a:spLocks/>
          </p:cNvSpPr>
          <p:nvPr/>
        </p:nvSpPr>
        <p:spPr>
          <a:xfrm>
            <a:off x="1188698" y="1556792"/>
            <a:ext cx="7704856"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HR: Aftalefrihed </a:t>
            </a:r>
            <a:r>
              <a:rPr lang="da-DK" sz="2000" b="0" dirty="0"/>
              <a:t>– vi kan frit aftale, hvad vi vil</a:t>
            </a:r>
          </a:p>
          <a:p>
            <a:pPr fontAlgn="auto">
              <a:spcAft>
                <a:spcPts val="0"/>
              </a:spcAft>
            </a:pPr>
            <a:r>
              <a:rPr lang="da-DK" sz="2000" b="1" dirty="0"/>
              <a:t>U1: Begrænsninger i præceptive lovregler, fx</a:t>
            </a:r>
          </a:p>
          <a:p>
            <a:pPr lvl="1" fontAlgn="auto">
              <a:spcAft>
                <a:spcPts val="0"/>
              </a:spcAft>
            </a:pPr>
            <a:r>
              <a:rPr lang="da-DK" sz="2000" b="0" dirty="0"/>
              <a:t>Funktionærlovens regler om opsigelsesvarsler</a:t>
            </a:r>
          </a:p>
          <a:p>
            <a:pPr lvl="1" fontAlgn="auto">
              <a:spcAft>
                <a:spcPts val="0"/>
              </a:spcAft>
            </a:pPr>
            <a:r>
              <a:rPr lang="da-DK" sz="2000" b="0" dirty="0"/>
              <a:t>Forbrugeraftalelovens regler om fortrydelsesret</a:t>
            </a:r>
          </a:p>
          <a:p>
            <a:pPr fontAlgn="auto">
              <a:spcAft>
                <a:spcPts val="0"/>
              </a:spcAft>
            </a:pPr>
            <a:r>
              <a:rPr lang="da-DK" sz="2000" b="1" dirty="0"/>
              <a:t>U2: Urimelige aftaler, AFTL § 36</a:t>
            </a:r>
          </a:p>
        </p:txBody>
      </p:sp>
    </p:spTree>
    <p:extLst>
      <p:ext uri="{BB962C8B-B14F-4D97-AF65-F5344CB8AC3E}">
        <p14:creationId xmlns:p14="http://schemas.microsoft.com/office/powerpoint/2010/main" val="1438364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EB23CA65-0322-EC2F-837E-42DB89F0D134}"/>
              </a:ext>
            </a:extLst>
          </p:cNvPr>
          <p:cNvSpPr txBox="1">
            <a:spLocks/>
          </p:cNvSpPr>
          <p:nvPr/>
        </p:nvSpPr>
        <p:spPr>
          <a:xfrm>
            <a:off x="1547664" y="116632"/>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da-DK" sz="3600" b="1" dirty="0">
                <a:solidFill>
                  <a:schemeClr val="tx2"/>
                </a:solidFill>
                <a:latin typeface="+mn-lt"/>
                <a:cs typeface="Arial" pitchFamily="34" charset="0"/>
              </a:rPr>
              <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4. Aftalens omfang og fortolkning</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66276FF9-9688-FDD6-D41A-218102B0A1DA}"/>
              </a:ext>
            </a:extLst>
          </p:cNvPr>
          <p:cNvSpPr txBox="1">
            <a:spLocks/>
          </p:cNvSpPr>
          <p:nvPr/>
        </p:nvSpPr>
        <p:spPr>
          <a:xfrm>
            <a:off x="971344" y="1124744"/>
            <a:ext cx="8126412"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da-DK" sz="2000" b="1" dirty="0"/>
              <a:t>Salgs- og leveringsbetingelser </a:t>
            </a:r>
            <a:r>
              <a:rPr lang="da-DK" sz="2000" b="0" dirty="0"/>
              <a:t>skal præsenteres for kunden inden eller i forbindelse med aftalens indgåelse. Fremsendelse sammen med faktura anses ikke for vedtaget</a:t>
            </a:r>
          </a:p>
          <a:p>
            <a:pPr fontAlgn="auto">
              <a:spcAft>
                <a:spcPts val="0"/>
              </a:spcAft>
            </a:pPr>
            <a:r>
              <a:rPr lang="da-DK" sz="2000" b="1" dirty="0"/>
              <a:t>Usædvanlige vilkår </a:t>
            </a:r>
            <a:r>
              <a:rPr lang="da-DK" sz="2000" b="0" dirty="0"/>
              <a:t>skal fremhæves i en kontrakt, hvis de skal anses for vedtaget – må ikke gemmes blandt ”de små bogstaver.” Risiko for tilsidesættelse, jf. AFTL § 36.</a:t>
            </a:r>
          </a:p>
          <a:p>
            <a:pPr fontAlgn="auto">
              <a:spcAft>
                <a:spcPts val="0"/>
              </a:spcAft>
            </a:pPr>
            <a:r>
              <a:rPr lang="da-DK" sz="2000" b="1" dirty="0"/>
              <a:t>Forbrugeraftaler</a:t>
            </a:r>
            <a:r>
              <a:rPr lang="da-DK" sz="2000" b="0" dirty="0"/>
              <a:t> – Den erhvervsdrivende, som indgår aftaler med forbrugere, skal lave aftaler på en klar og forståelig måde, jf. AFTL § 38b, stk. 2.</a:t>
            </a:r>
          </a:p>
          <a:p>
            <a:pPr fontAlgn="auto">
              <a:spcAft>
                <a:spcPts val="0"/>
              </a:spcAft>
            </a:pPr>
            <a:endParaRPr lang="da-DK" sz="2000" b="0" dirty="0"/>
          </a:p>
        </p:txBody>
      </p:sp>
    </p:spTree>
    <p:extLst>
      <p:ext uri="{BB962C8B-B14F-4D97-AF65-F5344CB8AC3E}">
        <p14:creationId xmlns:p14="http://schemas.microsoft.com/office/powerpoint/2010/main" val="18187468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D2CF9031-09FE-08CF-E9CD-1C321C09BE58}"/>
              </a:ext>
            </a:extLst>
          </p:cNvPr>
          <p:cNvSpPr txBox="1">
            <a:spLocks/>
          </p:cNvSpPr>
          <p:nvPr/>
        </p:nvSpPr>
        <p:spPr>
          <a:xfrm>
            <a:off x="1547664" y="30682"/>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da-DK" sz="3600" b="1">
                <a:solidFill>
                  <a:schemeClr val="tx2"/>
                </a:solidFill>
                <a:latin typeface="+mn-lt"/>
                <a:cs typeface="Arial" pitchFamily="34" charset="0"/>
              </a:rPr>
              <a:t/>
            </a:r>
            <a:br>
              <a:rPr lang="da-DK" sz="3600" b="1">
                <a:solidFill>
                  <a:schemeClr val="tx2"/>
                </a:solidFill>
                <a:latin typeface="+mn-lt"/>
                <a:cs typeface="Arial" pitchFamily="34" charset="0"/>
              </a:rPr>
            </a:br>
            <a:r>
              <a:rPr lang="da-DK" sz="3600" b="1">
                <a:solidFill>
                  <a:schemeClr val="tx2"/>
                </a:solidFill>
                <a:latin typeface="+mn-lt"/>
                <a:cs typeface="Arial" pitchFamily="34" charset="0"/>
              </a:rPr>
              <a:t>4. Aftalens omfang og fortolkning</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07374CB6-2ACE-B10B-33DC-2199FC917955}"/>
              </a:ext>
            </a:extLst>
          </p:cNvPr>
          <p:cNvSpPr txBox="1">
            <a:spLocks/>
          </p:cNvSpPr>
          <p:nvPr/>
        </p:nvSpPr>
        <p:spPr>
          <a:xfrm>
            <a:off x="971601" y="1124744"/>
            <a:ext cx="7200800" cy="51125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da-DK" sz="2000" b="1" dirty="0"/>
              <a:t>Fortolkningsprincipper: </a:t>
            </a:r>
            <a:r>
              <a:rPr lang="da-DK" sz="2000" b="0" dirty="0"/>
              <a:t>Ved tvivl om indholdet af en aftale (se fig. 3.17):</a:t>
            </a:r>
          </a:p>
          <a:p>
            <a:pPr marL="0" indent="0" fontAlgn="auto">
              <a:spcAft>
                <a:spcPts val="0"/>
              </a:spcAft>
              <a:buFont typeface="Arial" panose="020B0604020202020204" pitchFamily="34" charset="0"/>
              <a:buNone/>
            </a:pPr>
            <a:r>
              <a:rPr lang="da-DK" sz="2000" b="1" dirty="0"/>
              <a:t>Koncipistreglen:</a:t>
            </a:r>
            <a:r>
              <a:rPr lang="da-DK" sz="2000" b="0" dirty="0"/>
              <a:t>  Aftalen fortolkes til skade for ham, som har udarbejdet aftalen.</a:t>
            </a:r>
          </a:p>
          <a:p>
            <a:pPr marL="0" indent="0" fontAlgn="auto">
              <a:spcAft>
                <a:spcPts val="0"/>
              </a:spcAft>
              <a:buFont typeface="Arial" panose="020B0604020202020204" pitchFamily="34" charset="0"/>
              <a:buNone/>
            </a:pPr>
            <a:r>
              <a:rPr lang="da-DK" sz="2000" b="1" dirty="0"/>
              <a:t>Minimumsreglen:</a:t>
            </a:r>
            <a:r>
              <a:rPr lang="da-DK" sz="2000" b="0" dirty="0"/>
              <a:t> Aftalen fortolkes til fordel for løftegiver.</a:t>
            </a:r>
          </a:p>
          <a:p>
            <a:pPr marL="0" indent="0" fontAlgn="auto">
              <a:spcAft>
                <a:spcPts val="0"/>
              </a:spcAft>
              <a:buFont typeface="Arial" panose="020B0604020202020204" pitchFamily="34" charset="0"/>
              <a:buNone/>
            </a:pPr>
            <a:r>
              <a:rPr lang="da-DK" sz="2000" b="1" dirty="0"/>
              <a:t>Prioritetsreglen:</a:t>
            </a:r>
            <a:r>
              <a:rPr lang="da-DK" sz="2000" b="0" dirty="0"/>
              <a:t> Aftalen fortolkes til fordel for det specielle vilkår frem for det generelle.</a:t>
            </a:r>
          </a:p>
          <a:p>
            <a:pPr marL="0" indent="0" fontAlgn="auto">
              <a:spcAft>
                <a:spcPts val="0"/>
              </a:spcAft>
              <a:buFont typeface="Arial" panose="020B0604020202020204" pitchFamily="34" charset="0"/>
              <a:buNone/>
            </a:pPr>
            <a:r>
              <a:rPr lang="da-DK" sz="2000" b="1" dirty="0"/>
              <a:t>Gyldighedsreglen:</a:t>
            </a:r>
            <a:r>
              <a:rPr lang="da-DK" sz="2000" b="0" dirty="0"/>
              <a:t> Aftalen fortolkes med henblik på at opnå en gyldig aftale, som vil kunne gennemføres.</a:t>
            </a:r>
          </a:p>
          <a:p>
            <a:pPr marL="0" indent="0" fontAlgn="auto">
              <a:spcAft>
                <a:spcPts val="0"/>
              </a:spcAft>
              <a:buFont typeface="Arial" panose="020B0604020202020204" pitchFamily="34" charset="0"/>
              <a:buNone/>
            </a:pPr>
            <a:r>
              <a:rPr lang="da-DK" sz="2000" b="1" dirty="0"/>
              <a:t>Rimelighedsreglen:</a:t>
            </a:r>
            <a:r>
              <a:rPr lang="da-DK" sz="2000" b="0" dirty="0"/>
              <a:t>  Aftalen fortolkes i overensstemmelse med hvad der er rimeligt og hensigtsmæssigt.</a:t>
            </a:r>
          </a:p>
        </p:txBody>
      </p:sp>
    </p:spTree>
    <p:extLst>
      <p:ext uri="{BB962C8B-B14F-4D97-AF65-F5344CB8AC3E}">
        <p14:creationId xmlns:p14="http://schemas.microsoft.com/office/powerpoint/2010/main" val="127181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3D8CB6B0-DA39-16B0-FAFA-3DD04928C090}"/>
              </a:ext>
            </a:extLst>
          </p:cNvPr>
          <p:cNvSpPr>
            <a:spLocks noGrp="1"/>
          </p:cNvSpPr>
          <p:nvPr>
            <p:ph type="title"/>
          </p:nvPr>
        </p:nvSpPr>
        <p:spPr>
          <a:xfrm>
            <a:off x="764381" y="116632"/>
            <a:ext cx="7615237" cy="1325563"/>
          </a:xfrm>
        </p:spPr>
        <p:txBody>
          <a:bodyPr>
            <a:noAutofit/>
          </a:bodyPr>
          <a:lstStyle/>
          <a:p>
            <a:pPr algn="ctr"/>
            <a:r>
              <a:rPr lang="da-DK" sz="3600" b="1" dirty="0">
                <a:solidFill>
                  <a:schemeClr val="tx2"/>
                </a:solidFill>
                <a:latin typeface="Arial" pitchFamily="34" charset="0"/>
                <a:cs typeface="Arial" pitchFamily="34" charset="0"/>
              </a:rPr>
              <a:t/>
            </a:r>
            <a:br>
              <a:rPr lang="da-DK" sz="3600" b="1" dirty="0">
                <a:solidFill>
                  <a:schemeClr val="tx2"/>
                </a:solidFill>
                <a:latin typeface="Arial" pitchFamily="34" charset="0"/>
                <a:cs typeface="Arial" pitchFamily="34" charset="0"/>
              </a:rPr>
            </a:br>
            <a:r>
              <a:rPr lang="da-DK" sz="3600" b="1" dirty="0">
                <a:solidFill>
                  <a:schemeClr val="tx2"/>
                </a:solidFill>
                <a:latin typeface="+mn-lt"/>
                <a:cs typeface="Arial" pitchFamily="34" charset="0"/>
              </a:rPr>
              <a:t>1. Aftaleindgåelse</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Hvad er en aftale?</a:t>
            </a:r>
            <a:br>
              <a:rPr lang="da-DK" sz="3600" b="1" dirty="0">
                <a:solidFill>
                  <a:schemeClr val="tx2"/>
                </a:solidFill>
                <a:latin typeface="+mn-lt"/>
                <a:cs typeface="Arial" pitchFamily="34" charset="0"/>
              </a:rPr>
            </a:br>
            <a:endParaRPr lang="da-DK" sz="3600" dirty="0">
              <a:solidFill>
                <a:schemeClr val="tx2"/>
              </a:solidFill>
              <a:latin typeface="+mn-lt"/>
            </a:endParaRPr>
          </a:p>
        </p:txBody>
      </p:sp>
      <p:sp>
        <p:nvSpPr>
          <p:cNvPr id="4" name="Pladsholder til indhold 5">
            <a:extLst>
              <a:ext uri="{FF2B5EF4-FFF2-40B4-BE49-F238E27FC236}">
                <a16:creationId xmlns:a16="http://schemas.microsoft.com/office/drawing/2014/main" id="{CC61F1D1-246D-07F7-C20B-FECBFD9C68ED}"/>
              </a:ext>
            </a:extLst>
          </p:cNvPr>
          <p:cNvSpPr txBox="1">
            <a:spLocks/>
          </p:cNvSpPr>
          <p:nvPr/>
        </p:nvSpPr>
        <p:spPr>
          <a:xfrm>
            <a:off x="893761" y="1556792"/>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Ordet ”aftale”: </a:t>
            </a:r>
          </a:p>
          <a:p>
            <a:pPr fontAlgn="auto">
              <a:spcAft>
                <a:spcPts val="0"/>
              </a:spcAft>
            </a:pPr>
            <a:r>
              <a:rPr lang="da-DK" sz="2000" b="0" dirty="0"/>
              <a:t>Pagt, traktat, kontrakt, charter, overenskomst, vedtægt, vedtagelse, konvention, studehandel</a:t>
            </a:r>
            <a:endParaRPr lang="da-DK" sz="2000" b="1" dirty="0"/>
          </a:p>
          <a:p>
            <a:pPr fontAlgn="auto">
              <a:spcAft>
                <a:spcPts val="0"/>
              </a:spcAft>
              <a:buFont typeface="Arial" panose="020B0604020202020204" pitchFamily="34" charset="0"/>
              <a:buNone/>
            </a:pPr>
            <a:r>
              <a:rPr lang="da-DK" sz="2000" b="1" dirty="0"/>
              <a:t>Mundtlige aftaler </a:t>
            </a:r>
            <a:r>
              <a:rPr lang="da-DK" sz="2000" b="1" dirty="0" err="1"/>
              <a:t>ctr</a:t>
            </a:r>
            <a:r>
              <a:rPr lang="da-DK" sz="2000" b="1" dirty="0"/>
              <a:t>. skriftlige aftaler:</a:t>
            </a:r>
          </a:p>
          <a:p>
            <a:pPr fontAlgn="auto">
              <a:spcAft>
                <a:spcPts val="0"/>
              </a:spcAft>
            </a:pPr>
            <a:r>
              <a:rPr lang="da-DK" sz="2000" b="0" dirty="0"/>
              <a:t>Aftaler er bindende, uanset om de er mundtlige eller skriftlige. De mundtlige kan bare være sværere at bevise, hvis parterne bliver uenige om aftalens indhold.</a:t>
            </a:r>
          </a:p>
          <a:p>
            <a:pPr fontAlgn="auto">
              <a:spcAft>
                <a:spcPts val="0"/>
              </a:spcAft>
            </a:pPr>
            <a:r>
              <a:rPr lang="da-DK" sz="2000" b="0" dirty="0"/>
              <a:t>Bevisbyrde  - </a:t>
            </a:r>
            <a:r>
              <a:rPr lang="da-DK" sz="2000" b="0" dirty="0" smtClean="0"/>
              <a:t>den </a:t>
            </a:r>
            <a:r>
              <a:rPr lang="da-DK" sz="2000" b="0" dirty="0"/>
              <a:t>part der hævder en mundtlig aftale er indgået, har bevisbyrden</a:t>
            </a:r>
          </a:p>
          <a:p>
            <a:pPr fontAlgn="auto">
              <a:spcAft>
                <a:spcPts val="0"/>
              </a:spcAft>
              <a:buFont typeface="Arial" panose="020B0604020202020204" pitchFamily="34" charset="0"/>
              <a:buNone/>
            </a:pPr>
            <a:r>
              <a:rPr lang="da-DK" sz="2000" b="1" dirty="0"/>
              <a:t>Ensidigt løfte </a:t>
            </a:r>
            <a:r>
              <a:rPr lang="da-DK" sz="2000" b="1" dirty="0" err="1"/>
              <a:t>ctr</a:t>
            </a:r>
            <a:r>
              <a:rPr lang="da-DK" sz="2000" b="1" dirty="0"/>
              <a:t>. gensidigt løfte (se fig. 2.2 og 2.3)</a:t>
            </a:r>
          </a:p>
          <a:p>
            <a:pPr fontAlgn="auto">
              <a:spcAft>
                <a:spcPts val="0"/>
              </a:spcAft>
              <a:buFont typeface="Arial" panose="020B0604020202020204" pitchFamily="34" charset="0"/>
              <a:buNone/>
            </a:pPr>
            <a:r>
              <a:rPr lang="da-DK" sz="2000" b="1" dirty="0"/>
              <a:t>Udtrykkeligt løfte </a:t>
            </a:r>
            <a:r>
              <a:rPr lang="da-DK" sz="2000" b="1" dirty="0" err="1"/>
              <a:t>ctr</a:t>
            </a:r>
            <a:r>
              <a:rPr lang="da-DK" sz="2000" b="1" dirty="0"/>
              <a:t>. stiltiende løfte</a:t>
            </a:r>
          </a:p>
          <a:p>
            <a:pPr fontAlgn="auto">
              <a:spcAft>
                <a:spcPts val="0"/>
              </a:spcAft>
              <a:buFont typeface="Arial" panose="020B0604020202020204" pitchFamily="34" charset="0"/>
              <a:buNone/>
            </a:pPr>
            <a:endParaRPr lang="da-DK" sz="2000" b="1" dirty="0"/>
          </a:p>
        </p:txBody>
      </p:sp>
    </p:spTree>
    <p:extLst>
      <p:ext uri="{BB962C8B-B14F-4D97-AF65-F5344CB8AC3E}">
        <p14:creationId xmlns:p14="http://schemas.microsoft.com/office/powerpoint/2010/main" val="325243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79DFD387-A5E7-0482-54CF-95F0242B9D6B}"/>
              </a:ext>
            </a:extLst>
          </p:cNvPr>
          <p:cNvSpPr txBox="1">
            <a:spLocks/>
          </p:cNvSpPr>
          <p:nvPr/>
        </p:nvSpPr>
        <p:spPr>
          <a:xfrm>
            <a:off x="683568"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Arial" pitchFamily="34" charset="0"/>
                <a:cs typeface="Arial" pitchFamily="34" charset="0"/>
              </a:rPr>
              <a:t/>
            </a:r>
            <a:br>
              <a:rPr lang="da-DK" sz="3600" b="1">
                <a:solidFill>
                  <a:schemeClr val="tx2"/>
                </a:solidFill>
                <a:latin typeface="Arial" pitchFamily="34" charset="0"/>
                <a:cs typeface="Arial" pitchFamily="34" charset="0"/>
              </a:rPr>
            </a:br>
            <a:r>
              <a:rPr lang="da-DK" sz="3600" b="1">
                <a:solidFill>
                  <a:schemeClr val="tx2"/>
                </a:solidFill>
                <a:latin typeface="+mn-lt"/>
                <a:cs typeface="Arial" pitchFamily="34" charset="0"/>
              </a:rPr>
              <a:t>Aftaleindgåelse</a:t>
            </a:r>
            <a:br>
              <a:rPr lang="da-DK" sz="3600" b="1">
                <a:solidFill>
                  <a:schemeClr val="tx2"/>
                </a:solidFill>
                <a:latin typeface="+mn-lt"/>
                <a:cs typeface="Arial" pitchFamily="34" charset="0"/>
              </a:rPr>
            </a:br>
            <a:r>
              <a:rPr lang="da-DK" sz="3600" b="1">
                <a:solidFill>
                  <a:schemeClr val="tx2"/>
                </a:solidFill>
                <a:latin typeface="+mn-lt"/>
                <a:cs typeface="Arial" pitchFamily="34" charset="0"/>
              </a:rPr>
              <a:t>1.1 Parterne og juridisk terminologi</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542B68A0-543A-3B02-19B4-C41923A84352}"/>
              </a:ext>
            </a:extLst>
          </p:cNvPr>
          <p:cNvSpPr txBox="1">
            <a:spLocks/>
          </p:cNvSpPr>
          <p:nvPr/>
        </p:nvSpPr>
        <p:spPr>
          <a:xfrm>
            <a:off x="971600" y="1484784"/>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Sælger tager initiativ til en aftale:</a:t>
            </a:r>
          </a:p>
          <a:p>
            <a:pPr fontAlgn="auto">
              <a:spcAft>
                <a:spcPts val="0"/>
              </a:spcAft>
            </a:pPr>
            <a:r>
              <a:rPr lang="da-DK" sz="2000" b="0" dirty="0"/>
              <a:t>Tilbudsgiver (sælger): </a:t>
            </a:r>
            <a:r>
              <a:rPr lang="da-DK" sz="2000" b="0" dirty="0" smtClean="0"/>
              <a:t>Den, </a:t>
            </a:r>
            <a:r>
              <a:rPr lang="da-DK" sz="2000" b="0" dirty="0"/>
              <a:t>der afsender/giver et tilbud til en anden.</a:t>
            </a:r>
          </a:p>
          <a:p>
            <a:pPr fontAlgn="auto">
              <a:spcAft>
                <a:spcPts val="0"/>
              </a:spcAft>
            </a:pPr>
            <a:r>
              <a:rPr lang="da-DK" sz="2000" b="0" dirty="0"/>
              <a:t>Tilbudsmodtager (køber): </a:t>
            </a:r>
            <a:r>
              <a:rPr lang="da-DK" sz="2000" b="0" dirty="0" smtClean="0"/>
              <a:t>Den, </a:t>
            </a:r>
            <a:r>
              <a:rPr lang="da-DK" sz="2000" b="0" dirty="0"/>
              <a:t>som modtager et tilbud.</a:t>
            </a:r>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r>
              <a:rPr lang="da-DK" sz="2000" b="1" dirty="0"/>
              <a:t>Køber tager initiativ til en aftale:</a:t>
            </a:r>
          </a:p>
          <a:p>
            <a:pPr fontAlgn="auto">
              <a:spcAft>
                <a:spcPts val="0"/>
              </a:spcAft>
            </a:pPr>
            <a:r>
              <a:rPr lang="da-DK" sz="2000" b="0" dirty="0"/>
              <a:t>Tilbudsgiver (køber): En interesseret køber sender en ordrebekræftelse eller et købstilbud til en sælger med ønske om køb.</a:t>
            </a:r>
          </a:p>
          <a:p>
            <a:pPr fontAlgn="auto">
              <a:spcAft>
                <a:spcPts val="0"/>
              </a:spcAft>
            </a:pPr>
            <a:r>
              <a:rPr lang="da-DK" sz="2000" b="0" dirty="0"/>
              <a:t>Tilbudsmodtager (sælger): Sælger modtager en ordre eller ønske om køb fra interesseret køber.</a:t>
            </a:r>
          </a:p>
        </p:txBody>
      </p:sp>
    </p:spTree>
    <p:extLst>
      <p:ext uri="{BB962C8B-B14F-4D97-AF65-F5344CB8AC3E}">
        <p14:creationId xmlns:p14="http://schemas.microsoft.com/office/powerpoint/2010/main" val="427599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611702AC-00F6-4BD8-2925-BAA9D7421460}"/>
              </a:ext>
            </a:extLst>
          </p:cNvPr>
          <p:cNvSpPr txBox="1">
            <a:spLocks/>
          </p:cNvSpPr>
          <p:nvPr/>
        </p:nvSpPr>
        <p:spPr>
          <a:xfrm>
            <a:off x="457200" y="188640"/>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Arial" pitchFamily="34" charset="0"/>
                <a:cs typeface="Arial" pitchFamily="34" charset="0"/>
              </a:rPr>
              <a:t/>
            </a:r>
            <a:br>
              <a:rPr lang="da-DK" sz="3600" b="1" dirty="0">
                <a:solidFill>
                  <a:schemeClr val="tx2"/>
                </a:solidFill>
                <a:latin typeface="Arial" pitchFamily="34" charset="0"/>
                <a:cs typeface="Arial" pitchFamily="34" charset="0"/>
              </a:rPr>
            </a:br>
            <a:r>
              <a:rPr lang="da-DK" sz="3600" b="1" dirty="0">
                <a:solidFill>
                  <a:schemeClr val="tx2"/>
                </a:solidFill>
                <a:latin typeface="+mn-lt"/>
                <a:cs typeface="Arial" pitchFamily="34" charset="0"/>
              </a:rPr>
              <a:t>Aftaleindgåelse</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1.1 Parterne og juridisk terminologi</a:t>
            </a:r>
            <a:br>
              <a:rPr lang="da-DK" sz="3600" b="1" dirty="0">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8B617950-85AB-8116-1418-CBCCD8CE60A9}"/>
              </a:ext>
            </a:extLst>
          </p:cNvPr>
          <p:cNvSpPr txBox="1">
            <a:spLocks/>
          </p:cNvSpPr>
          <p:nvPr/>
        </p:nvSpPr>
        <p:spPr>
          <a:xfrm>
            <a:off x="971600" y="1412776"/>
            <a:ext cx="7885112" cy="4525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da-DK" sz="2000" b="1" dirty="0"/>
              <a:t>Et løfte: </a:t>
            </a:r>
            <a:r>
              <a:rPr lang="da-DK" sz="2000" b="0" dirty="0"/>
              <a:t>En ensidig erklæring fra en person om at ville påtage sig en pligt. Løftet skaber en forventning hos modtager.</a:t>
            </a:r>
          </a:p>
          <a:p>
            <a:pPr fontAlgn="auto">
              <a:spcAft>
                <a:spcPts val="0"/>
              </a:spcAft>
            </a:pPr>
            <a:r>
              <a:rPr lang="da-DK" sz="2000" b="1" dirty="0"/>
              <a:t>Tilbud:</a:t>
            </a:r>
            <a:r>
              <a:rPr lang="da-DK" sz="2000" b="0" dirty="0"/>
              <a:t> </a:t>
            </a:r>
            <a:r>
              <a:rPr lang="da-DK" sz="2000" b="0" dirty="0" smtClean="0"/>
              <a:t>Et </a:t>
            </a:r>
            <a:r>
              <a:rPr lang="da-DK" sz="2000" b="0" dirty="0"/>
              <a:t>løfte om at levere </a:t>
            </a:r>
            <a:r>
              <a:rPr lang="da-DK" sz="2000" b="0" dirty="0" smtClean="0"/>
              <a:t>fx en </a:t>
            </a:r>
            <a:r>
              <a:rPr lang="da-DK" sz="2000" b="0" dirty="0"/>
              <a:t>vare til en bestemt pris. </a:t>
            </a:r>
          </a:p>
          <a:p>
            <a:pPr fontAlgn="auto">
              <a:spcAft>
                <a:spcPts val="0"/>
              </a:spcAft>
            </a:pPr>
            <a:r>
              <a:rPr lang="da-DK" sz="2000" b="1" dirty="0"/>
              <a:t>Accept:</a:t>
            </a:r>
            <a:r>
              <a:rPr lang="da-DK" sz="2000" b="0" dirty="0"/>
              <a:t> Et svar, hvori man siger ja til et tilbud. Accepten er både et løfte der binder acceptanten, når modtageren har hørt/læst accepten (kundskabsøjeblikket), og det er samtidig et </a:t>
            </a:r>
            <a:r>
              <a:rPr lang="da-DK" sz="2000" b="0" dirty="0" smtClean="0"/>
              <a:t>påbud, </a:t>
            </a:r>
            <a:r>
              <a:rPr lang="da-DK" sz="2000" b="0" dirty="0"/>
              <a:t>der binder modtageren, når det er kommet frem.</a:t>
            </a:r>
            <a:endParaRPr lang="da-DK" sz="2000" b="1" dirty="0"/>
          </a:p>
          <a:p>
            <a:pPr fontAlgn="auto">
              <a:spcAft>
                <a:spcPts val="0"/>
              </a:spcAft>
            </a:pPr>
            <a:r>
              <a:rPr lang="da-DK" sz="2000" b="1" dirty="0"/>
              <a:t>Kommet frem: </a:t>
            </a:r>
            <a:r>
              <a:rPr lang="da-DK" sz="2000" b="0" dirty="0"/>
              <a:t>Når et svar (tilbud eller accept) er modtaget i  modtagerens brevkasse, indbakke eller lignende, men indholdet er endnu ikke læst.</a:t>
            </a:r>
            <a:endParaRPr lang="da-DK" sz="2000" b="1" dirty="0"/>
          </a:p>
          <a:p>
            <a:pPr fontAlgn="auto">
              <a:spcAft>
                <a:spcPts val="0"/>
              </a:spcAft>
            </a:pPr>
            <a:r>
              <a:rPr lang="da-DK" sz="2000" b="1" dirty="0"/>
              <a:t>Kommet til kundskab: </a:t>
            </a:r>
            <a:r>
              <a:rPr lang="da-DK" sz="2000" b="0" dirty="0"/>
              <a:t>Det øjeblik modtageren er blevet bekendt med indholdet af tilbud eller accept, dvs. har hørt eller </a:t>
            </a:r>
            <a:r>
              <a:rPr lang="da-DK" sz="2000" b="0" dirty="0" smtClean="0"/>
              <a:t>læst det.</a:t>
            </a:r>
            <a:endParaRPr lang="da-DK" sz="2000" b="0" dirty="0"/>
          </a:p>
        </p:txBody>
      </p:sp>
    </p:spTree>
    <p:extLst>
      <p:ext uri="{BB962C8B-B14F-4D97-AF65-F5344CB8AC3E}">
        <p14:creationId xmlns:p14="http://schemas.microsoft.com/office/powerpoint/2010/main" val="4216055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07746A83-71C9-55E1-C98B-D1366C49644E}"/>
              </a:ext>
            </a:extLst>
          </p:cNvPr>
          <p:cNvSpPr txBox="1">
            <a:spLocks/>
          </p:cNvSpPr>
          <p:nvPr/>
        </p:nvSpPr>
        <p:spPr>
          <a:xfrm>
            <a:off x="914400" y="116632"/>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latin typeface="Arial" pitchFamily="34" charset="0"/>
                <a:cs typeface="Arial" pitchFamily="34" charset="0"/>
              </a:rPr>
              <a:t/>
            </a:r>
            <a:br>
              <a:rPr lang="da-DK" sz="3600" b="1" dirty="0">
                <a:solidFill>
                  <a:schemeClr val="tx2"/>
                </a:solidFill>
                <a:latin typeface="Arial" pitchFamily="34" charset="0"/>
                <a:cs typeface="Arial" pitchFamily="34" charset="0"/>
              </a:rPr>
            </a:br>
            <a:r>
              <a:rPr lang="da-DK" sz="3600" b="1" dirty="0">
                <a:solidFill>
                  <a:schemeClr val="tx2"/>
                </a:solidFill>
                <a:latin typeface="+mn-lt"/>
                <a:cs typeface="Arial" pitchFamily="34" charset="0"/>
              </a:rPr>
              <a:t>Aftaleindgåelse</a:t>
            </a:r>
            <a:br>
              <a:rPr lang="da-DK" sz="3600" b="1" dirty="0">
                <a:solidFill>
                  <a:schemeClr val="tx2"/>
                </a:solidFill>
                <a:latin typeface="+mn-lt"/>
                <a:cs typeface="Arial" pitchFamily="34" charset="0"/>
              </a:rPr>
            </a:br>
            <a:r>
              <a:rPr lang="da-DK" sz="3600" b="1" dirty="0">
                <a:solidFill>
                  <a:schemeClr val="tx2"/>
                </a:solidFill>
                <a:latin typeface="+mn-lt"/>
                <a:cs typeface="Arial" pitchFamily="34" charset="0"/>
              </a:rPr>
              <a:t>1.2 Aftalemodellen </a:t>
            </a:r>
            <a:r>
              <a:rPr lang="da-DK" sz="1800" b="1" dirty="0">
                <a:solidFill>
                  <a:schemeClr val="tx2"/>
                </a:solidFill>
                <a:latin typeface="+mn-lt"/>
                <a:cs typeface="Arial" pitchFamily="34" charset="0"/>
              </a:rPr>
              <a:t>(se fig. 2.6)</a:t>
            </a:r>
            <a:br>
              <a:rPr lang="da-DK" sz="1800" b="1" dirty="0">
                <a:solidFill>
                  <a:schemeClr val="tx2"/>
                </a:solidFill>
                <a:latin typeface="+mn-lt"/>
                <a:cs typeface="Arial" pitchFamily="34" charset="0"/>
              </a:rPr>
            </a:br>
            <a:endParaRPr lang="da-DK" sz="1800" b="0" dirty="0">
              <a:solidFill>
                <a:schemeClr val="tx2"/>
              </a:solidFill>
              <a:latin typeface="+mn-lt"/>
            </a:endParaRPr>
          </a:p>
        </p:txBody>
      </p:sp>
      <p:sp>
        <p:nvSpPr>
          <p:cNvPr id="4" name="Pladsholder til indhold 5">
            <a:extLst>
              <a:ext uri="{FF2B5EF4-FFF2-40B4-BE49-F238E27FC236}">
                <a16:creationId xmlns:a16="http://schemas.microsoft.com/office/drawing/2014/main" id="{A54A442B-ED1E-EA06-57B0-EDD664697744}"/>
              </a:ext>
            </a:extLst>
          </p:cNvPr>
          <p:cNvSpPr txBox="1">
            <a:spLocks/>
          </p:cNvSpPr>
          <p:nvPr/>
        </p:nvSpPr>
        <p:spPr>
          <a:xfrm>
            <a:off x="893762" y="1556792"/>
            <a:ext cx="7356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da-DK" sz="2000" b="0" dirty="0"/>
              <a:t>Tilbudsgiver sender sit tilbud</a:t>
            </a:r>
          </a:p>
          <a:p>
            <a:pPr fontAlgn="auto">
              <a:spcAft>
                <a:spcPts val="0"/>
              </a:spcAft>
              <a:buFont typeface="Arial" panose="020B0604020202020204" pitchFamily="34" charset="0"/>
              <a:buNone/>
            </a:pPr>
            <a:r>
              <a:rPr lang="da-DK" sz="2000" b="0" dirty="0"/>
              <a:t>	………….fremsendelsestid</a:t>
            </a:r>
          </a:p>
          <a:p>
            <a:pPr fontAlgn="auto">
              <a:spcAft>
                <a:spcPts val="0"/>
              </a:spcAft>
            </a:pPr>
            <a:r>
              <a:rPr lang="da-DK" sz="2000" b="0" dirty="0"/>
              <a:t>Tilbudsmodtager modtager tilbud (kommet frem)</a:t>
            </a:r>
          </a:p>
          <a:p>
            <a:pPr fontAlgn="auto">
              <a:spcAft>
                <a:spcPts val="0"/>
              </a:spcAft>
            </a:pPr>
            <a:r>
              <a:rPr lang="da-DK" sz="2000" b="0" dirty="0"/>
              <a:t>Tilbudsmodtager læser tilbud (kommet til kundskab)</a:t>
            </a:r>
          </a:p>
          <a:p>
            <a:pPr fontAlgn="auto">
              <a:spcAft>
                <a:spcPts val="0"/>
              </a:spcAft>
              <a:buFont typeface="Arial" panose="020B0604020202020204" pitchFamily="34" charset="0"/>
              <a:buNone/>
            </a:pPr>
            <a:r>
              <a:rPr lang="da-DK" sz="2000" b="0" dirty="0"/>
              <a:t>	………….betænkningstid</a:t>
            </a:r>
          </a:p>
          <a:p>
            <a:pPr fontAlgn="auto">
              <a:spcAft>
                <a:spcPts val="0"/>
              </a:spcAft>
            </a:pPr>
            <a:r>
              <a:rPr lang="da-DK" sz="2000" b="0" dirty="0"/>
              <a:t>Tilbudsmodtager accepterer tilbud/sender accept</a:t>
            </a:r>
          </a:p>
          <a:p>
            <a:pPr fontAlgn="auto">
              <a:spcAft>
                <a:spcPts val="0"/>
              </a:spcAft>
              <a:buFont typeface="Arial" panose="020B0604020202020204" pitchFamily="34" charset="0"/>
              <a:buNone/>
            </a:pPr>
            <a:r>
              <a:rPr lang="da-DK" sz="2000" b="0" dirty="0"/>
              <a:t>	………….</a:t>
            </a:r>
            <a:r>
              <a:rPr lang="da-DK" sz="2000" b="0" dirty="0" err="1"/>
              <a:t>tilbagesendelsestid</a:t>
            </a:r>
            <a:endParaRPr lang="da-DK" sz="2000" b="0" dirty="0"/>
          </a:p>
          <a:p>
            <a:pPr fontAlgn="auto">
              <a:spcAft>
                <a:spcPts val="0"/>
              </a:spcAft>
            </a:pPr>
            <a:r>
              <a:rPr lang="da-DK" sz="2000" b="0" dirty="0"/>
              <a:t>Accept når frem til tilbudsgiver (kommet frem)</a:t>
            </a:r>
          </a:p>
          <a:p>
            <a:pPr fontAlgn="auto">
              <a:spcAft>
                <a:spcPts val="0"/>
              </a:spcAft>
            </a:pPr>
            <a:r>
              <a:rPr lang="da-DK" sz="2000" b="0" dirty="0"/>
              <a:t>Tilbudsgiver læser accepten (kommet til kundskab)</a:t>
            </a:r>
          </a:p>
          <a:p>
            <a:pPr fontAlgn="auto">
              <a:spcAft>
                <a:spcPts val="0"/>
              </a:spcAft>
              <a:buFont typeface="Arial" panose="020B0604020202020204" pitchFamily="34" charset="0"/>
              <a:buNone/>
            </a:pPr>
            <a:r>
              <a:rPr lang="da-DK" sz="2000" b="1" dirty="0"/>
              <a:t>= Der er indgået en juridisk bindende aftale</a:t>
            </a:r>
          </a:p>
          <a:p>
            <a:pPr fontAlgn="auto">
              <a:spcAft>
                <a:spcPts val="0"/>
              </a:spcAft>
              <a:buFont typeface="Arial" panose="020B0604020202020204" pitchFamily="34" charset="0"/>
              <a:buNone/>
            </a:pPr>
            <a:endParaRPr lang="da-DK" sz="2000" b="0" dirty="0"/>
          </a:p>
          <a:p>
            <a:pPr fontAlgn="auto">
              <a:spcAft>
                <a:spcPts val="0"/>
              </a:spcAft>
              <a:buFont typeface="Arial" panose="020B0604020202020204" pitchFamily="34" charset="0"/>
              <a:buNone/>
            </a:pPr>
            <a:endParaRPr lang="da-DK" sz="2000" b="0" dirty="0"/>
          </a:p>
        </p:txBody>
      </p:sp>
    </p:spTree>
    <p:extLst>
      <p:ext uri="{BB962C8B-B14F-4D97-AF65-F5344CB8AC3E}">
        <p14:creationId xmlns:p14="http://schemas.microsoft.com/office/powerpoint/2010/main" val="2514963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E1C44B29-4E87-667D-1CC9-1B75F71619C9}"/>
              </a:ext>
            </a:extLst>
          </p:cNvPr>
          <p:cNvSpPr txBox="1">
            <a:spLocks/>
          </p:cNvSpPr>
          <p:nvPr/>
        </p:nvSpPr>
        <p:spPr>
          <a:xfrm>
            <a:off x="755576" y="260648"/>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a:solidFill>
                  <a:schemeClr val="tx2"/>
                </a:solidFill>
                <a:latin typeface="Arial" pitchFamily="34" charset="0"/>
                <a:cs typeface="Arial" pitchFamily="34" charset="0"/>
              </a:rPr>
              <a:t/>
            </a:r>
            <a:br>
              <a:rPr lang="da-DK" sz="3600" b="1">
                <a:solidFill>
                  <a:schemeClr val="tx2"/>
                </a:solidFill>
                <a:latin typeface="Arial" pitchFamily="34" charset="0"/>
                <a:cs typeface="Arial" pitchFamily="34" charset="0"/>
              </a:rPr>
            </a:br>
            <a:r>
              <a:rPr lang="da-DK" sz="3600" b="1">
                <a:solidFill>
                  <a:schemeClr val="tx2"/>
                </a:solidFill>
                <a:latin typeface="+mn-lt"/>
                <a:cs typeface="Arial" pitchFamily="34" charset="0"/>
              </a:rPr>
              <a:t>Aftaleindgåelse</a:t>
            </a:r>
            <a:br>
              <a:rPr lang="da-DK" sz="3600" b="1">
                <a:solidFill>
                  <a:schemeClr val="tx2"/>
                </a:solidFill>
                <a:latin typeface="+mn-lt"/>
                <a:cs typeface="Arial" pitchFamily="34" charset="0"/>
              </a:rPr>
            </a:br>
            <a:r>
              <a:rPr lang="da-DK" sz="3600" b="1">
                <a:solidFill>
                  <a:schemeClr val="tx2"/>
                </a:solidFill>
                <a:latin typeface="+mn-lt"/>
                <a:cs typeface="Arial" pitchFamily="34" charset="0"/>
              </a:rPr>
              <a:t>1.3 Tilbud eller opfordring til tilbud</a:t>
            </a:r>
            <a:br>
              <a:rPr lang="da-DK" sz="3600" b="1">
                <a:solidFill>
                  <a:schemeClr val="tx2"/>
                </a:solidFill>
                <a:latin typeface="+mn-lt"/>
                <a:cs typeface="Arial" pitchFamily="34" charset="0"/>
              </a:rPr>
            </a:br>
            <a:endParaRPr lang="da-DK" sz="3600" b="0" dirty="0">
              <a:solidFill>
                <a:schemeClr val="tx2"/>
              </a:solidFill>
              <a:latin typeface="+mn-lt"/>
            </a:endParaRPr>
          </a:p>
        </p:txBody>
      </p:sp>
      <p:sp>
        <p:nvSpPr>
          <p:cNvPr id="4" name="Pladsholder til indhold 5">
            <a:extLst>
              <a:ext uri="{FF2B5EF4-FFF2-40B4-BE49-F238E27FC236}">
                <a16:creationId xmlns:a16="http://schemas.microsoft.com/office/drawing/2014/main" id="{9D6D5A36-82A6-0CBC-1668-7A7ABAF4FA27}"/>
              </a:ext>
            </a:extLst>
          </p:cNvPr>
          <p:cNvSpPr txBox="1">
            <a:spLocks/>
          </p:cNvSpPr>
          <p:nvPr/>
        </p:nvSpPr>
        <p:spPr>
          <a:xfrm>
            <a:off x="893762" y="1556792"/>
            <a:ext cx="7356475"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pPr>
            <a:r>
              <a:rPr lang="da-DK" sz="2000" b="1" dirty="0"/>
              <a:t>Hovedregel: Tilbud er bindende for </a:t>
            </a:r>
            <a:r>
              <a:rPr lang="da-DK" sz="2000" b="1" dirty="0" err="1"/>
              <a:t>afgiveren</a:t>
            </a:r>
            <a:r>
              <a:rPr lang="da-DK" sz="2000" b="1" dirty="0"/>
              <a:t>, jf. AFTL § 1:</a:t>
            </a:r>
            <a:endParaRPr lang="da-DK" sz="2000" b="0" dirty="0"/>
          </a:p>
          <a:p>
            <a:pPr fontAlgn="auto">
              <a:spcAft>
                <a:spcPts val="0"/>
              </a:spcAft>
            </a:pPr>
            <a:r>
              <a:rPr lang="da-DK" sz="2000" b="0" dirty="0"/>
              <a:t>Tilbuddet bliver bindende for tilbudsgiver, når tilbudsmodtager får </a:t>
            </a:r>
            <a:r>
              <a:rPr lang="da-DK" sz="2000" b="1" dirty="0"/>
              <a:t>kendskab</a:t>
            </a:r>
            <a:r>
              <a:rPr lang="da-DK" sz="2000" b="0" dirty="0"/>
              <a:t> til tilbuddets indhold.</a:t>
            </a:r>
          </a:p>
          <a:p>
            <a:pPr lvl="1" fontAlgn="auto">
              <a:spcAft>
                <a:spcPts val="0"/>
              </a:spcAft>
            </a:pPr>
            <a:r>
              <a:rPr lang="da-DK" sz="2000" b="0" dirty="0"/>
              <a:t>Tilbud er bindende i butikker og butiksvinduer, medmindre køber burde indse, at der var tale om en fejl</a:t>
            </a:r>
          </a:p>
          <a:p>
            <a:pPr lvl="1" fontAlgn="auto">
              <a:spcAft>
                <a:spcPts val="0"/>
              </a:spcAft>
            </a:pPr>
            <a:r>
              <a:rPr lang="da-DK" sz="2000" b="0" dirty="0"/>
              <a:t>Tilbud </a:t>
            </a:r>
            <a:r>
              <a:rPr lang="da-DK" sz="2000" b="0" dirty="0" smtClean="0"/>
              <a:t>i </a:t>
            </a:r>
            <a:r>
              <a:rPr lang="da-DK" sz="2000" b="0" dirty="0" smtClean="0"/>
              <a:t>web-butikker er som udgangspunkt også </a:t>
            </a:r>
            <a:r>
              <a:rPr lang="da-DK" sz="2000" b="0" dirty="0"/>
              <a:t>bindende </a:t>
            </a:r>
            <a:r>
              <a:rPr lang="da-DK" sz="2000" b="0" dirty="0" smtClean="0"/>
              <a:t>(i hvert fald hvis der handles med generiske varer – modsat web-butikker, der handler med unika og species varer)</a:t>
            </a:r>
            <a:endParaRPr lang="da-DK" sz="2000" b="0" dirty="0"/>
          </a:p>
          <a:p>
            <a:pPr fontAlgn="auto">
              <a:spcAft>
                <a:spcPts val="0"/>
              </a:spcAft>
              <a:buFont typeface="Arial" panose="020B0604020202020204" pitchFamily="34" charset="0"/>
              <a:buNone/>
            </a:pPr>
            <a:r>
              <a:rPr lang="da-DK" sz="2000" b="1" dirty="0"/>
              <a:t>Undtagelser: Opfordring til tilbud, jf. AFTL § 9:</a:t>
            </a:r>
          </a:p>
          <a:p>
            <a:pPr fontAlgn="auto">
              <a:spcAft>
                <a:spcPts val="0"/>
              </a:spcAft>
            </a:pPr>
            <a:r>
              <a:rPr lang="da-DK" sz="2000" b="0" dirty="0"/>
              <a:t>Nogle typer tilbud er </a:t>
            </a:r>
            <a:r>
              <a:rPr lang="da-DK" sz="2000" b="1" dirty="0"/>
              <a:t>ikke bindende </a:t>
            </a:r>
            <a:r>
              <a:rPr lang="da-DK" sz="2000" b="0" dirty="0"/>
              <a:t>for sælger, fx</a:t>
            </a:r>
            <a:r>
              <a:rPr lang="da-DK" sz="2000" b="0" dirty="0" smtClean="0"/>
              <a:t>:</a:t>
            </a:r>
          </a:p>
          <a:p>
            <a:pPr lvl="1" fontAlgn="auto">
              <a:spcAft>
                <a:spcPts val="0"/>
              </a:spcAft>
            </a:pPr>
            <a:r>
              <a:rPr lang="da-DK" sz="1600" b="0" dirty="0" smtClean="0"/>
              <a:t>Tilbud, hvor sælger har taget et lagerforbehold, så som ”så </a:t>
            </a:r>
            <a:r>
              <a:rPr lang="da-DK" sz="1600" b="0" dirty="0"/>
              <a:t>længe lager haves”, tilbud og priser i aviser og kataloger, på plakater, annoncer, TV- og </a:t>
            </a:r>
            <a:r>
              <a:rPr lang="da-DK" sz="1600" b="0" dirty="0" smtClean="0"/>
              <a:t>radioreklamer. </a:t>
            </a:r>
            <a:endParaRPr lang="da-DK" sz="1600" b="0" dirty="0"/>
          </a:p>
        </p:txBody>
      </p:sp>
    </p:spTree>
    <p:extLst>
      <p:ext uri="{BB962C8B-B14F-4D97-AF65-F5344CB8AC3E}">
        <p14:creationId xmlns:p14="http://schemas.microsoft.com/office/powerpoint/2010/main" val="2061417872"/>
      </p:ext>
    </p:extLst>
  </p:cSld>
  <p:clrMapOvr>
    <a:masterClrMapping/>
  </p:clrMapOvr>
</p:sld>
</file>

<file path=ppt/theme/theme1.xml><?xml version="1.0" encoding="utf-8"?>
<a:theme xmlns:a="http://schemas.openxmlformats.org/drawingml/2006/main" name="3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74c94e9-627f-4924-af40-1b5783001916">
      <Terms xmlns="http://schemas.microsoft.com/office/infopath/2007/PartnerControls"/>
    </lcf76f155ced4ddcb4097134ff3c332f>
    <TaxCatchAll xmlns="6ee38164-105e-453e-b19e-1cc9a418d0fc" xsi:nil="true"/>
    <Godkendt_x002f_klar xmlns="774c94e9-627f-4924-af40-1b57830019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5A8BDEC2A0382499A97AB9D16D14A05" ma:contentTypeVersion="24" ma:contentTypeDescription="Opret et nyt dokument." ma:contentTypeScope="" ma:versionID="11a9dc9837ce863fe7902377bb77f832">
  <xsd:schema xmlns:xsd="http://www.w3.org/2001/XMLSchema" xmlns:xs="http://www.w3.org/2001/XMLSchema" xmlns:p="http://schemas.microsoft.com/office/2006/metadata/properties" xmlns:ns2="774c94e9-627f-4924-af40-1b5783001916" xmlns:ns3="6ee38164-105e-453e-b19e-1cc9a418d0fc" targetNamespace="http://schemas.microsoft.com/office/2006/metadata/properties" ma:root="true" ma:fieldsID="b7b9fcad53216cf112360ba1fef86167" ns2:_="" ns3:_="">
    <xsd:import namespace="774c94e9-627f-4924-af40-1b5783001916"/>
    <xsd:import namespace="6ee38164-105e-453e-b19e-1cc9a418d0f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3:SharedWithUsers" minOccurs="0"/>
                <xsd:element ref="ns3:SharedWithDetails" minOccurs="0"/>
                <xsd:element ref="ns2:MediaLengthInSeconds" minOccurs="0"/>
                <xsd:element ref="ns2:Godkendt_x002f_kla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4c94e9-627f-4924-af40-1b5783001916"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hidden="true" ma:internalName="MediaService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hidden="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Tags" ma:index="15" nillable="true" ma:displayName="Tags" ma:hidden="true" ma:internalName="MediaServiceAutoTags"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LengthInSeconds" ma:index="19" nillable="true" ma:displayName="Length (seconds)" ma:hidden="true" ma:internalName="MediaLengthInSeconds" ma:readOnly="true">
      <xsd:simpleType>
        <xsd:restriction base="dms:Unknown"/>
      </xsd:simpleType>
    </xsd:element>
    <xsd:element name="Godkendt_x002f_klar" ma:index="21" nillable="true" ma:displayName="Godkendt/klar" ma:internalName="Godkendt_x002f_klar">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bab7b2e4-d6a2-452a-a506-352d5f200bf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e38164-105e-453e-b19e-1cc9a418d0fc" elementFormDefault="qualified">
    <xsd:import namespace="http://schemas.microsoft.com/office/2006/documentManagement/types"/>
    <xsd:import namespace="http://schemas.microsoft.com/office/infopath/2007/PartnerControls"/>
    <xsd:element name="SharedWithUsers" ma:index="17" nillable="true" ma:displayName="Delt med"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t med detaljer" ma:hidden="true" ma:internalName="SharedWithDetails" ma:readOnly="true">
      <xsd:simpleType>
        <xsd:restriction base="dms:Note"/>
      </xsd:simpleType>
    </xsd:element>
    <xsd:element name="TaxCatchAll" ma:index="24" nillable="true" ma:displayName="Taxonomy Catch All Column" ma:hidden="true" ma:list="{c70cc06f-aeac-43e6-9ee5-90bc35c9a438}" ma:internalName="TaxCatchAll" ma:showField="CatchAllData" ma:web="6ee38164-105e-453e-b19e-1cc9a418d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B63761-BF4C-4E13-A68B-F2606C25D6BE}">
  <ds:schemaRefs>
    <ds:schemaRef ds:uri="http://schemas.microsoft.com/sharepoint/v3/contenttype/forms"/>
  </ds:schemaRefs>
</ds:datastoreItem>
</file>

<file path=customXml/itemProps2.xml><?xml version="1.0" encoding="utf-8"?>
<ds:datastoreItem xmlns:ds="http://schemas.openxmlformats.org/officeDocument/2006/customXml" ds:itemID="{B2F5E23D-9956-40B8-BA5F-7B3C2782AB41}">
  <ds:schemaRefs>
    <ds:schemaRef ds:uri="http://schemas.microsoft.com/office/2006/metadata/properties"/>
    <ds:schemaRef ds:uri="http://schemas.microsoft.com/office/infopath/2007/PartnerControls"/>
    <ds:schemaRef ds:uri="774c94e9-627f-4924-af40-1b5783001916"/>
    <ds:schemaRef ds:uri="6ee38164-105e-453e-b19e-1cc9a418d0fc"/>
  </ds:schemaRefs>
</ds:datastoreItem>
</file>

<file path=customXml/itemProps3.xml><?xml version="1.0" encoding="utf-8"?>
<ds:datastoreItem xmlns:ds="http://schemas.openxmlformats.org/officeDocument/2006/customXml" ds:itemID="{2F6BA7F3-26CF-44B0-BF65-ECCA9B8F3D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4c94e9-627f-4924-af40-1b5783001916"/>
    <ds:schemaRef ds:uri="6ee38164-105e-453e-b19e-1cc9a418d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HD(O-MM) seminar 12b 27-11-2012</Template>
  <TotalTime>16410</TotalTime>
  <Words>3784</Words>
  <Application>Microsoft Office PowerPoint</Application>
  <PresentationFormat>On-screen Show (4:3)</PresentationFormat>
  <Paragraphs>263</Paragraphs>
  <Slides>41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41</vt:i4>
      </vt:variant>
    </vt:vector>
  </HeadingPairs>
  <TitlesOfParts>
    <vt:vector size="50" baseType="lpstr">
      <vt:lpstr>Arial</vt:lpstr>
      <vt:lpstr>Calibri</vt:lpstr>
      <vt:lpstr>Calibri Light</vt:lpstr>
      <vt:lpstr>Gill Sans MT</vt:lpstr>
      <vt:lpstr>Times New Roman</vt:lpstr>
      <vt:lpstr>Verdana</vt:lpstr>
      <vt:lpstr>3_Brugerdefineret design</vt:lpstr>
      <vt:lpstr>1_Brugerdefineret design</vt:lpstr>
      <vt:lpstr>Standarddesign</vt:lpstr>
      <vt:lpstr>PowerPoint Presentation</vt:lpstr>
      <vt:lpstr>PowerPoint Presentation</vt:lpstr>
      <vt:lpstr>PowerPoint Presentation</vt:lpstr>
      <vt:lpstr>PowerPoint Presentation</vt:lpstr>
      <vt:lpstr> 1. Aftaleindgåelse Hvad er en aftale?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 Aftaleindgåelse på internettet E-handelsloven (EHL) </vt:lpstr>
      <vt:lpstr> 2. Aftaleindgåelse på internettet Sælgers oplysningsforpligtelser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Aftalers ugyldighed Værgemål og fornuftsmangel </vt:lpstr>
      <vt:lpstr>PowerPoint Presentation</vt:lpstr>
      <vt:lpstr> Aftalers ugyldighed Simpel tvang, AFTL § 29 </vt:lpstr>
      <vt:lpstr> Aftalers ugyldighed Svig, AFTL § 30 </vt:lpstr>
      <vt:lpstr>PowerPoint Presentation</vt:lpstr>
      <vt:lpstr>PowerPoint Presentation</vt:lpstr>
      <vt:lpstr>PowerPoint Presentation</vt:lpstr>
      <vt:lpstr> Aftalers ugyldighed God og ond tro </vt:lpstr>
      <vt:lpstr>PowerPoint Presentation</vt:lpstr>
      <vt:lpstr>PowerPoint Presentation</vt:lpstr>
      <vt:lpstr>PowerPoint Presentation</vt:lpstr>
      <vt:lpstr> Aftalers ugyldighed 3.5 Retsvirkning af ugyldig aftale </vt:lpstr>
      <vt:lpstr>PowerPoint Presentation</vt:lpstr>
      <vt:lpstr>PowerPoint Presentation</vt:lpstr>
      <vt:lpstr>PowerPoint Presentation</vt:lpstr>
    </vt:vector>
  </TitlesOfParts>
  <Company>Dansk Landbrugsrådgivning, Landscentret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Administrator</dc:creator>
  <dc:description>Præsentation af Aalborg Universitet gennem nøgletal</dc:description>
  <cp:lastModifiedBy>Inge Kramer</cp:lastModifiedBy>
  <cp:revision>243</cp:revision>
  <cp:lastPrinted>2022-03-08T16:56:00Z</cp:lastPrinted>
  <dcterms:created xsi:type="dcterms:W3CDTF">2012-08-31T07:41:01Z</dcterms:created>
  <dcterms:modified xsi:type="dcterms:W3CDTF">2022-08-12T13:58:28Z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0x01010065A8BDEC2A0382499A97AB9D16D14A05</vt:lpwstr>
  </property>
  <property fmtid="{D5CDD505-2E9C-101B-9397-08002B2CF9AE}" pid="3" name="MediaServiceImageTags">
    <vt:lpwstr/>
  </property>
  <property fmtid="{D5CDD505-2E9C-101B-9397-08002B2CF9AE}" pid="4" name="MSIP_Label_3abf6775-345b-49c7-afdd-4175b941634f_Enabled">
    <vt:lpwstr>true</vt:lpwstr>
  </property>
  <property fmtid="{D5CDD505-2E9C-101B-9397-08002B2CF9AE}" pid="5" name="MSIP_Label_3abf6775-345b-49c7-afdd-4175b941634f_SetDate">
    <vt:lpwstr>2022-08-12T13:38:49Z</vt:lpwstr>
  </property>
  <property fmtid="{D5CDD505-2E9C-101B-9397-08002B2CF9AE}" pid="6" name="MSIP_Label_3abf6775-345b-49c7-afdd-4175b941634f_Method">
    <vt:lpwstr>Privileged</vt:lpwstr>
  </property>
  <property fmtid="{D5CDD505-2E9C-101B-9397-08002B2CF9AE}" pid="7" name="MSIP_Label_3abf6775-345b-49c7-afdd-4175b941634f_Name">
    <vt:lpwstr>Public</vt:lpwstr>
  </property>
  <property fmtid="{D5CDD505-2E9C-101B-9397-08002B2CF9AE}" pid="8" name="MSIP_Label_3abf6775-345b-49c7-afdd-4175b941634f_SiteId">
    <vt:lpwstr>c7d1b6e9-1447-457b-9223-ac25df4941bf</vt:lpwstr>
  </property>
  <property fmtid="{D5CDD505-2E9C-101B-9397-08002B2CF9AE}" pid="9" name="MSIP_Label_3abf6775-345b-49c7-afdd-4175b941634f_ActionId">
    <vt:lpwstr>3f501ca3-3170-4cd7-8370-770901536917</vt:lpwstr>
  </property>
  <property fmtid="{D5CDD505-2E9C-101B-9397-08002B2CF9AE}" pid="10" name="MSIP_Label_3abf6775-345b-49c7-afdd-4175b941634f_ContentBits">
    <vt:lpwstr>0</vt:lpwstr>
  </property>
</Properties>
</file>