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2" r:id="rId13"/>
    <p:sldId id="270" r:id="rId14"/>
    <p:sldId id="271" r:id="rId15"/>
    <p:sldId id="291" r:id="rId16"/>
    <p:sldId id="267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06-08-2017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06-08-2017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Kapitel 13</a:t>
            </a:r>
          </a:p>
          <a:p>
            <a:pPr algn="ctr"/>
            <a:r>
              <a:rPr lang="da-DK" sz="4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Ansættelsesret</a:t>
            </a:r>
            <a:endParaRPr lang="da-DK" sz="4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047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 Ansættelsesklausuler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456323"/>
            <a:ext cx="7956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b="1" dirty="0"/>
              <a:t>Reguleres i lov om ansættelsesklausuler</a:t>
            </a:r>
            <a:br>
              <a:rPr lang="da-DK" sz="2400" b="1" dirty="0"/>
            </a:br>
            <a:endParaRPr lang="da-DK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b="1" dirty="0"/>
              <a:t>Tre typer klausuler</a:t>
            </a:r>
            <a:r>
              <a:rPr lang="da-DK" sz="2400" dirty="0"/>
              <a:t>, som får betydning efter ansættelsens ophør, men som kan aftales i forbindelse med ansættelsen eller under ansættelsen: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dirty="0"/>
              <a:t>Jobklausul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dirty="0"/>
              <a:t>Konkurrenceklausul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dirty="0"/>
              <a:t>Kundeklausul</a:t>
            </a:r>
          </a:p>
          <a:p>
            <a:pPr marL="361950" lvl="0" indent="-361950">
              <a:buFont typeface="Arial" pitchFamily="34" charset="0"/>
              <a:buChar char="•"/>
            </a:pPr>
            <a:endParaRPr lang="da-DK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b="1" dirty="0"/>
              <a:t>Skriftlighedskrav </a:t>
            </a:r>
            <a:br>
              <a:rPr lang="da-DK" sz="2400" b="1" dirty="0"/>
            </a:br>
            <a:r>
              <a:rPr lang="da-DK" sz="2400" dirty="0"/>
              <a:t>For alle tre typer klausuler er det en gyldighedsbetingelse, at aftalen og vedtagelsen af klausulerne fremgår på </a:t>
            </a:r>
            <a:r>
              <a:rPr lang="da-DK" sz="2400" b="1" dirty="0"/>
              <a:t>skrift.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035143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201995"/>
            <a:ext cx="8782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4. Ansættelsesklausuler</a:t>
            </a:r>
          </a:p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Jobklausul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832044"/>
            <a:ext cx="78843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600" b="1" dirty="0"/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dirty="0"/>
              <a:t>En aftale som en arbejdsgiver </a:t>
            </a:r>
            <a:r>
              <a:rPr lang="da-DK" sz="2600" b="1" dirty="0"/>
              <a:t>indgår med andre </a:t>
            </a:r>
            <a:r>
              <a:rPr lang="da-DK" sz="2600" b="1" dirty="0" err="1"/>
              <a:t>virk-somheder</a:t>
            </a:r>
            <a:r>
              <a:rPr lang="da-DK" sz="2600" dirty="0"/>
              <a:t> med henblik på at hindre eller begrænse en lønmodtagers muligheder for at opnå ansættelse i en anden virksomhed.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dirty="0"/>
              <a:t>Som udgangspunkt forbudt, jf. AKL § 3</a:t>
            </a:r>
          </a:p>
          <a:p>
            <a:pPr marL="361950" lvl="0" indent="-361950" fontAlgn="base">
              <a:buFont typeface="Arial" pitchFamily="34" charset="0"/>
              <a:buChar char="•"/>
              <a:tabLst>
                <a:tab pos="266700" algn="l"/>
              </a:tabLst>
            </a:pPr>
            <a:r>
              <a:rPr lang="da-DK" sz="2600" dirty="0"/>
              <a:t>Kan aftales i op til 6 måneder i forbindelse med en virksomhedsoverdragelse, jf. AKL § 4</a:t>
            </a:r>
          </a:p>
        </p:txBody>
      </p:sp>
    </p:spTree>
    <p:extLst>
      <p:ext uri="{BB962C8B-B14F-4D97-AF65-F5344CB8AC3E}">
        <p14:creationId xmlns:p14="http://schemas.microsoft.com/office/powerpoint/2010/main" val="76892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4. Ansættelsesklausuler</a:t>
            </a:r>
          </a:p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Konkurrenceklausul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587564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En aftale om, at funktionæren efter sin fratræden, ikke må tage ansættelse i en </a:t>
            </a:r>
            <a:r>
              <a:rPr lang="da-DK" sz="2400" b="1" dirty="0"/>
              <a:t>konkurrerende virksomhed mm</a:t>
            </a:r>
            <a:r>
              <a:rPr lang="da-DK" sz="2400" dirty="0"/>
              <a:t>, jf. AKL § 5.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Kan kun pålægges en funktionær som indtager en </a:t>
            </a:r>
            <a:r>
              <a:rPr lang="da-DK" sz="2400" b="1" dirty="0"/>
              <a:t>særlig betroet stilling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Den ansatte skal have oplyst hvilke forhold i ansættelsen, der medfører behov for konkurrenceklausul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Kan højst gælde i 12 måneder og der skal betales godtgørelse i hele perioden</a:t>
            </a:r>
          </a:p>
          <a:p>
            <a:endParaRPr lang="da-DK" sz="2400" dirty="0"/>
          </a:p>
          <a:p>
            <a:r>
              <a:rPr lang="da-DK" sz="2400" dirty="0"/>
              <a:t>Arbejdsgiver kan kun gøre klausulen gældende, hvis alle betingelser i § 5 er opfyldt.</a:t>
            </a:r>
          </a:p>
        </p:txBody>
      </p:sp>
    </p:spTree>
    <p:extLst>
      <p:ext uri="{BB962C8B-B14F-4D97-AF65-F5344CB8AC3E}">
        <p14:creationId xmlns:p14="http://schemas.microsoft.com/office/powerpoint/2010/main" val="112087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4. Ansættelsesklausuler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Kundeklausul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62828" y="1303015"/>
            <a:ext cx="78296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/>
              <a:t>En aftale, der forhindrer funktionæren i, at tage ansættelse hos sin tidligere arbejdsgivers </a:t>
            </a:r>
            <a:r>
              <a:rPr lang="da-DK" sz="2600" b="1" dirty="0"/>
              <a:t>kunder og andre forretningsmæssige forbindelser</a:t>
            </a:r>
            <a:r>
              <a:rPr lang="da-DK" sz="2600" dirty="0"/>
              <a:t>, jf. AKL §6.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/>
              <a:t>Omfatter kun kunde som lønmodtageren har været i forretningsmæssig kontakt med indenfor de seneste 12 måneder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/>
              <a:t>Lønmodtager skal have været ansat i 6 måneder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/>
              <a:t>Klausulen kan højst gælde i 12 måneder og der skal betales godtgørelse i hele perioden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2600" dirty="0"/>
          </a:p>
          <a:p>
            <a:r>
              <a:rPr lang="da-DK" sz="2800" dirty="0"/>
              <a:t>Arbejdsgiver kan kun gøre klausulen gældende, hvis alle betingelser i § 6 er opfyldt.</a:t>
            </a:r>
          </a:p>
          <a:p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329225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4E88B7C0-BCF0-4228-A01A-392EB03DB7D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71600" y="1628800"/>
            <a:ext cx="8064896" cy="46805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Konkurrence- og kundeklausul begrænser lønmodtagers handlefrihed og det skal arbejdsgiver betale kompensation for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Betales i hele den periode klausulen gælder, men bliver nedsat hvis lønmodtager får passende arbejde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Beregnes som § af lønnen på fratrædelsestidspunktet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Arbejdsgiver kan opsige klausulen med en måneds varsel</a:t>
            </a:r>
          </a:p>
        </p:txBody>
      </p:sp>
      <p:sp>
        <p:nvSpPr>
          <p:cNvPr id="3" name="Tekstboks 1">
            <a:extLst>
              <a:ext uri="{FF2B5EF4-FFF2-40B4-BE49-F238E27FC236}">
                <a16:creationId xmlns:a16="http://schemas.microsoft.com/office/drawing/2014/main" id="{82F3C3D2-3CDE-4A6E-ACAE-5454EE9BF252}"/>
              </a:ext>
            </a:extLst>
          </p:cNvPr>
          <p:cNvSpPr txBox="1"/>
          <p:nvPr/>
        </p:nvSpPr>
        <p:spPr>
          <a:xfrm>
            <a:off x="47047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4. Ansættelsesklausuler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Kompensation</a:t>
            </a:r>
          </a:p>
        </p:txBody>
      </p:sp>
    </p:spTree>
    <p:extLst>
      <p:ext uri="{BB962C8B-B14F-4D97-AF65-F5344CB8AC3E}">
        <p14:creationId xmlns:p14="http://schemas.microsoft.com/office/powerpoint/2010/main" val="357316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611560" y="478413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5. Funktionærer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36104" y="1845399"/>
            <a:ext cx="84604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cs typeface="Arial" pitchFamily="34" charset="0"/>
              </a:rPr>
              <a:t>Hvem er funktionær, </a:t>
            </a:r>
            <a:r>
              <a:rPr lang="da-DK" sz="3200" dirty="0">
                <a:cs typeface="Arial" pitchFamily="34" charset="0"/>
              </a:rPr>
              <a:t>jf. FUL § 1, stk. 1+2:</a:t>
            </a:r>
          </a:p>
          <a:p>
            <a:pPr fontAlgn="base"/>
            <a:r>
              <a:rPr lang="da-DK" sz="3200" b="1" dirty="0"/>
              <a:t>3 betingelser: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/>
              <a:t>Arbejde gennemsnitligt </a:t>
            </a:r>
            <a:r>
              <a:rPr lang="da-DK" sz="3200" b="1" dirty="0"/>
              <a:t>mere end 8 timer om ugen</a:t>
            </a:r>
            <a:r>
              <a:rPr lang="da-DK" sz="3200" dirty="0"/>
              <a:t>, og 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/>
              <a:t>Den ansatte indtager </a:t>
            </a:r>
            <a:r>
              <a:rPr lang="da-DK" sz="3200" b="1" dirty="0"/>
              <a:t>en tjenestestilling</a:t>
            </a:r>
            <a:r>
              <a:rPr lang="da-DK" sz="3200" dirty="0"/>
              <a:t>, dvs. er undergivet arbejdsgiverens instruktioner, og</a:t>
            </a:r>
          </a:p>
          <a:p>
            <a:pPr marL="361950" lvl="0" indent="-361950" fontAlgn="base">
              <a:buFont typeface="Arial" pitchFamily="34" charset="0"/>
              <a:buChar char="•"/>
            </a:pPr>
            <a:r>
              <a:rPr lang="da-DK" sz="3200" dirty="0"/>
              <a:t>Arbejdet skal have karakter af </a:t>
            </a:r>
            <a:r>
              <a:rPr lang="da-DK" sz="3200" b="1" dirty="0"/>
              <a:t>funktionær-arbejde</a:t>
            </a:r>
            <a:r>
              <a:rPr lang="da-DK" sz="3200" dirty="0"/>
              <a:t> efter FUL § 1, stk. 1, litra a) til d)</a:t>
            </a:r>
            <a:endParaRPr lang="da-DK" sz="3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56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92088" y="0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5.1 Lovligt forfald under ansættelsen</a:t>
            </a:r>
            <a:endParaRPr lang="da-DK" sz="32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008112" y="1512654"/>
            <a:ext cx="838842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3200" dirty="0"/>
              <a:t>Arbejdsgiveren kan ikke opsige den ansatte, hvis der er tale om lovligt fravær, fx pga.:</a:t>
            </a:r>
          </a:p>
          <a:p>
            <a:pPr lvl="0"/>
            <a:r>
              <a:rPr lang="da-DK" sz="1000" dirty="0"/>
              <a:t> 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/>
              <a:t>Sygdom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3200" dirty="0"/>
              <a:t>Graviditet og barselsorlov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dirty="0"/>
              <a:t>Jobsøgning i opsigelsesperioden</a:t>
            </a:r>
            <a:endParaRPr lang="da-DK" sz="3200" b="1" dirty="0"/>
          </a:p>
        </p:txBody>
      </p:sp>
    </p:spTree>
    <p:extLst>
      <p:ext uri="{BB962C8B-B14F-4D97-AF65-F5344CB8AC3E}">
        <p14:creationId xmlns:p14="http://schemas.microsoft.com/office/powerpoint/2010/main" val="4218048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12447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4.2 Lovligt forfald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Sygdom, FUL § 5</a:t>
            </a:r>
            <a:endParaRPr lang="da-DK" sz="32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71600" y="1617762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400" b="1" dirty="0"/>
              <a:t>Pligt til at informere </a:t>
            </a:r>
            <a:r>
              <a:rPr lang="da-DK" sz="2400" dirty="0"/>
              <a:t>arbejdsgiveren om </a:t>
            </a:r>
            <a:r>
              <a:rPr lang="da-DK" sz="2400" b="1" dirty="0"/>
              <a:t>sygdom. </a:t>
            </a:r>
            <a:r>
              <a:rPr lang="da-DK" sz="2400" dirty="0"/>
              <a:t>Udeblivelse fra arbejde uden at give besked, er grov misligholdelse.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Efter 14 dages sygdom kan arbejdsgiveren forlange en </a:t>
            </a:r>
            <a:r>
              <a:rPr lang="da-DK" sz="2400" b="1" dirty="0"/>
              <a:t>varighedserklæring</a:t>
            </a:r>
            <a:r>
              <a:rPr lang="da-DK" sz="2400" dirty="0"/>
              <a:t> gennem funktionærens læge eller en af funktionæren valgt specialist, der angiver nærmere oplysninger om varigheden af funktionærens sygdom, jf. FUL § 5, stk. 4.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Arbejdsgiver kan sammen med funktionæren og denne læge udfylde en mulighedserklæring, hvis medarbejderen ikke skal tilbage til arbejdet i samme omfang eller til samme opgaver.</a:t>
            </a:r>
          </a:p>
        </p:txBody>
      </p:sp>
    </p:spTree>
    <p:extLst>
      <p:ext uri="{BB962C8B-B14F-4D97-AF65-F5344CB8AC3E}">
        <p14:creationId xmlns:p14="http://schemas.microsoft.com/office/powerpoint/2010/main" val="2722523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5.1</a:t>
            </a: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Lovligt forfald</a:t>
            </a:r>
          </a:p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Sygdom, jf. FUL § 5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424965"/>
            <a:ext cx="7884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Hovedregel: </a:t>
            </a:r>
            <a:r>
              <a:rPr lang="da-DK" sz="2400" b="1" dirty="0"/>
              <a:t>Løn under sygdom</a:t>
            </a:r>
            <a:r>
              <a:rPr lang="da-DK" sz="2400" dirty="0"/>
              <a:t>.</a:t>
            </a:r>
          </a:p>
          <a:p>
            <a:r>
              <a:rPr lang="da-DK" sz="2400" dirty="0"/>
              <a:t>Undtagelser: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Hvis funktionæren </a:t>
            </a:r>
            <a:r>
              <a:rPr lang="da-DK" sz="2400" b="1" dirty="0"/>
              <a:t>selv har været skyld </a:t>
            </a:r>
            <a:r>
              <a:rPr lang="da-DK" sz="2400" dirty="0"/>
              <a:t>i sygdommen, ved forsæt eller grov uagtsomhed.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b="1" dirty="0"/>
              <a:t>Svigagtig fortielse </a:t>
            </a:r>
            <a:r>
              <a:rPr lang="da-DK" sz="2400" dirty="0"/>
              <a:t>af sygdom, som har indflydelse på det arbejde som skal udføres, og  hvor sygdommen var til stede inden han tiltrådte stillingen.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Hvis </a:t>
            </a:r>
            <a:r>
              <a:rPr lang="da-DK" sz="2400" b="1" dirty="0"/>
              <a:t>120-dages reglen </a:t>
            </a:r>
            <a:r>
              <a:rPr lang="da-DK" sz="2400" dirty="0"/>
              <a:t>er aftalt skriftligt, kan funktionæren opsiges med forkortet varsel .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dirty="0"/>
              <a:t>1 måneds opsigelsesvarsel hvis funktionæren inden for et tidsrum af 12 måneder har oppebåret løn under sygdom i sammenlagt 120 dage. 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4910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 5.1 Lovligt forfald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Graviditet og retten til barselsorlov</a:t>
            </a:r>
            <a:endParaRPr lang="da-DK" sz="32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908166" y="1352957"/>
            <a:ext cx="79843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Funktionæren har pligt til at </a:t>
            </a:r>
            <a:r>
              <a:rPr lang="da-DK" sz="2400" b="1" dirty="0"/>
              <a:t>informere</a:t>
            </a:r>
            <a:r>
              <a:rPr lang="da-DK" sz="2400" dirty="0"/>
              <a:t> arbejdsgiveren om graviditet, senest 3 måneder før den forventede fødsel, jf. FUL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Forældrene har efter barselsloven ret til fravær i forbindelse med graviditet, fødsel og adoption.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Forældrene har tilsammen ret til </a:t>
            </a:r>
            <a:r>
              <a:rPr lang="da-DK" sz="2400" b="1" dirty="0"/>
              <a:t>1 års orlov</a:t>
            </a:r>
            <a:r>
              <a:rPr lang="da-DK" sz="2400" dirty="0"/>
              <a:t>, se fig. 13.2.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Efter FUL har funktionæren som minimum ret til </a:t>
            </a:r>
            <a:r>
              <a:rPr lang="da-DK" sz="2400" b="1" dirty="0"/>
              <a:t>halv løn</a:t>
            </a:r>
            <a:r>
              <a:rPr lang="da-DK" sz="2400" dirty="0"/>
              <a:t> fra barselsorlovens begyndelse 4 uger før termin og til 14 uger efter fødslen, jf. FUL § 7, stk. 2. Bedre vilkår kan være aftalt.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Bliver den gravide </a:t>
            </a:r>
            <a:r>
              <a:rPr lang="da-DK" sz="2400" b="1" dirty="0"/>
              <a:t>uarbejdsdygtig</a:t>
            </a:r>
            <a:r>
              <a:rPr lang="da-DK" sz="2400" dirty="0"/>
              <a:t> på grund af sin graviditet, har funktionæren krav på fuld løn frem til det tidspunkt barselsorloven starter, jf. FUL § 7, stk. 3.</a:t>
            </a:r>
          </a:p>
        </p:txBody>
      </p:sp>
    </p:spTree>
    <p:extLst>
      <p:ext uri="{BB962C8B-B14F-4D97-AF65-F5344CB8AC3E}">
        <p14:creationId xmlns:p14="http://schemas.microsoft.com/office/powerpoint/2010/main" val="86969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 err="1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Ansættelsesret</a:t>
            </a:r>
            <a:endParaRPr lang="da-DK" sz="3600" b="1" dirty="0">
              <a:solidFill>
                <a:schemeClr val="accent1">
                  <a:lumMod val="7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Tekstboks 2"/>
          <p:cNvSpPr txBox="1"/>
          <p:nvPr/>
        </p:nvSpPr>
        <p:spPr>
          <a:xfrm>
            <a:off x="1152128" y="1822172"/>
            <a:ext cx="8388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cs typeface="Arial" pitchFamily="34" charset="0"/>
              </a:rPr>
              <a:t>I kapitel 13 gennemgås:</a:t>
            </a:r>
          </a:p>
          <a:p>
            <a:r>
              <a:rPr lang="da-DK" sz="3200" dirty="0">
                <a:cs typeface="Arial" pitchFamily="34" charset="0"/>
              </a:rPr>
              <a:t>1. Arbejdsret</a:t>
            </a:r>
          </a:p>
          <a:p>
            <a:r>
              <a:rPr lang="da-DK" sz="3200" dirty="0">
                <a:cs typeface="Arial" pitchFamily="34" charset="0"/>
              </a:rPr>
              <a:t>2. Generelle spilleregler</a:t>
            </a:r>
          </a:p>
          <a:p>
            <a:r>
              <a:rPr lang="da-DK" sz="3200" dirty="0">
                <a:cs typeface="Arial" pitchFamily="34" charset="0"/>
              </a:rPr>
              <a:t>3. Ansættelsesaftalens indhold</a:t>
            </a:r>
          </a:p>
          <a:p>
            <a:r>
              <a:rPr lang="da-DK" sz="3200" dirty="0">
                <a:cs typeface="Arial" pitchFamily="34" charset="0"/>
              </a:rPr>
              <a:t>4. </a:t>
            </a:r>
            <a:r>
              <a:rPr lang="da-DK" sz="3200" dirty="0" err="1">
                <a:cs typeface="Arial" pitchFamily="34" charset="0"/>
              </a:rPr>
              <a:t>Funktionærret</a:t>
            </a:r>
            <a:endParaRPr lang="da-DK" sz="3200" dirty="0">
              <a:cs typeface="Arial" pitchFamily="34" charset="0"/>
            </a:endParaRPr>
          </a:p>
          <a:p>
            <a:r>
              <a:rPr lang="da-DK" sz="3200" dirty="0">
                <a:cs typeface="Arial" pitchFamily="34" charset="0"/>
              </a:rPr>
              <a:t>5. Ansatte og virksomhedsoverdragelse</a:t>
            </a:r>
          </a:p>
        </p:txBody>
      </p:sp>
    </p:spTree>
    <p:extLst>
      <p:ext uri="{BB962C8B-B14F-4D97-AF65-F5344CB8AC3E}">
        <p14:creationId xmlns:p14="http://schemas.microsoft.com/office/powerpoint/2010/main" val="2475792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23528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5.2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196752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Ferieloven fastsætter </a:t>
            </a:r>
            <a:r>
              <a:rPr lang="da-DK" sz="2800" b="1" dirty="0"/>
              <a:t>minimumsregler</a:t>
            </a:r>
            <a:r>
              <a:rPr lang="da-DK" sz="2800" dirty="0"/>
              <a:t> for optjening og afholdelse af ferie.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Lønmodtageren vil kunne forhandle sig frem til bedre vilkår, herunder ret til mere ferie eller feriefridage og omsorgsdage, som ikke er en del af ferieloven.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Ferieloven gælder ikke kun for funktionærer.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Ferieloven er præceptiv, og reglerne kan ikke fraviges til skade for lønmodtageren.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En lønmodtager har ret til ferie og feriegodtgørelse </a:t>
            </a:r>
            <a:r>
              <a:rPr lang="da-DK" sz="2800" b="1" dirty="0"/>
              <a:t>eller</a:t>
            </a:r>
            <a:r>
              <a:rPr lang="da-DK" sz="2800" dirty="0"/>
              <a:t> løn under ferie og ferietillæg, FRL jf. § 1, stk. 1. </a:t>
            </a:r>
          </a:p>
        </p:txBody>
      </p:sp>
    </p:spTree>
    <p:extLst>
      <p:ext uri="{BB962C8B-B14F-4D97-AF65-F5344CB8AC3E}">
        <p14:creationId xmlns:p14="http://schemas.microsoft.com/office/powerpoint/2010/main" val="423889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5.2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2612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Optjener ret til </a:t>
            </a:r>
            <a:r>
              <a:rPr lang="da-DK" sz="2800" b="1" dirty="0"/>
              <a:t>2,08 dages betalt ferie for hver måneds</a:t>
            </a:r>
            <a:r>
              <a:rPr lang="da-DK" sz="2800" dirty="0"/>
              <a:t> fuldtidsansættelse i et kalenderår, jf. FRL § 7, stk. 1.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Optjeningsåret</a:t>
            </a:r>
            <a:r>
              <a:rPr lang="da-DK" sz="2800" dirty="0"/>
              <a:t> er kalenderåret fra 1/1 til 31/12.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Ferien kan afholdes i </a:t>
            </a:r>
            <a:r>
              <a:rPr lang="da-DK" sz="2800" b="1" dirty="0"/>
              <a:t>ferieåret</a:t>
            </a:r>
            <a:r>
              <a:rPr lang="da-DK" sz="2800" dirty="0"/>
              <a:t> fra 1/5 til 30/4.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Ret til </a:t>
            </a:r>
            <a:r>
              <a:rPr lang="da-DK" sz="2800" b="1" dirty="0"/>
              <a:t>25 dages ferie </a:t>
            </a:r>
            <a:r>
              <a:rPr lang="da-DK" sz="2800" dirty="0"/>
              <a:t>om året, uanset om der er optjent ret til løn under ferie eller ej, jf. § FRL § 8, stk. 1. En uges ferie udgør 5 feriedage.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Hovedferie: </a:t>
            </a:r>
            <a:r>
              <a:rPr lang="da-DK" sz="2800" dirty="0"/>
              <a:t>Tre sammenhængende uger i perioden 1. maj til 1. september. Restferien på de 2 uger kan holdes på et andet tidspunkt.</a:t>
            </a:r>
          </a:p>
        </p:txBody>
      </p:sp>
    </p:spTree>
    <p:extLst>
      <p:ext uri="{BB962C8B-B14F-4D97-AF65-F5344CB8AC3E}">
        <p14:creationId xmlns:p14="http://schemas.microsoft.com/office/powerpoint/2010/main" val="3245953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5.2 Ferieloven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27584" y="112474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Timelønnede </a:t>
            </a:r>
            <a:r>
              <a:rPr lang="da-DK" sz="2800" dirty="0"/>
              <a:t>er ikke berettiget til ferie med løn. De modtager i stedet feriegodtgørelse svarende til 12,5 % af deres skattepligtige indkomst i optjeningsåret. Beløbet indbetales af arbejdsgiveren til </a:t>
            </a:r>
            <a:r>
              <a:rPr lang="da-DK" sz="2800" dirty="0" err="1"/>
              <a:t>FerieKonto</a:t>
            </a:r>
            <a:r>
              <a:rPr lang="da-DK" sz="2800" dirty="0"/>
              <a:t>, og udbetales i forbindelse med afholdelse af ferie i det kommende </a:t>
            </a:r>
            <a:r>
              <a:rPr lang="da-DK" sz="2800" dirty="0" err="1"/>
              <a:t>ferieår</a:t>
            </a:r>
            <a:r>
              <a:rPr lang="da-DK" sz="2800" dirty="0"/>
              <a:t>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Syg ved feriens begyndelse</a:t>
            </a:r>
            <a:r>
              <a:rPr lang="da-DK" sz="2800" dirty="0"/>
              <a:t> – ved alvorligere sygdom, kan ferien udsættes til afholdelse på et senere tidspunkt, jf. FRL § 13, stk. 2.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Overførsel af restferie </a:t>
            </a:r>
            <a:r>
              <a:rPr lang="da-DK" sz="2800" dirty="0"/>
              <a:t>– Det kan aftales at optjent ferie udover 20 dage, kan overføres til afholdelse det efterfølgende </a:t>
            </a:r>
            <a:r>
              <a:rPr lang="da-DK" sz="2800" dirty="0" err="1"/>
              <a:t>ferieår</a:t>
            </a:r>
            <a:r>
              <a:rPr lang="da-DK" sz="2800" dirty="0"/>
              <a:t>, jf. FRL § 19.</a:t>
            </a:r>
          </a:p>
        </p:txBody>
      </p:sp>
    </p:spTree>
    <p:extLst>
      <p:ext uri="{BB962C8B-B14F-4D97-AF65-F5344CB8AC3E}">
        <p14:creationId xmlns:p14="http://schemas.microsoft.com/office/powerpoint/2010/main" val="1316762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7047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5.2 Ferieloven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Ansat med løn under ferie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74906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/>
              <a:t>Ferietillæg  på 1% </a:t>
            </a:r>
            <a:r>
              <a:rPr lang="da-DK" sz="2800" dirty="0"/>
              <a:t>af den skattepligtige indkomst udbetales i maj til lønmodtagere der får løn under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Hvis funktionær </a:t>
            </a:r>
            <a:r>
              <a:rPr lang="da-DK" sz="2800" b="1" dirty="0"/>
              <a:t>fratræder sin stilling</a:t>
            </a:r>
            <a:r>
              <a:rPr lang="da-DK" sz="2800" dirty="0"/>
              <a:t>, skal arbejdsgiveren ved fratrædelsen beregne, hvor meget ferie lønmodtageren har optjent ret til i optjeningsåret, og for eventuel ferie fra tidligere </a:t>
            </a:r>
            <a:r>
              <a:rPr lang="da-DK" sz="2800" dirty="0" err="1"/>
              <a:t>optjeningsår</a:t>
            </a:r>
            <a:r>
              <a:rPr lang="da-DK" sz="2800" dirty="0"/>
              <a:t>, som endnu ikke er afholdt. Når beløbet er gjort op, indbetales feriegodtgørelse 12,5% til </a:t>
            </a:r>
            <a:r>
              <a:rPr lang="da-DK" sz="2800" dirty="0" err="1"/>
              <a:t>FerieKonto</a:t>
            </a:r>
            <a:r>
              <a:rPr lang="da-DK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3195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5.3 Ophør af ansættelsesforholdet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40289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Ophør af et ansættelsesforhold kan ske ved opsigelse eller ophævelse.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Der er ikke noget krav om, at en opsigelse eller ophævelse skal ske skriftligt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Funktionæren har ikke pligt til at underskrive en opsigelse.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En opsigelse der sendes, har virkning fra den er kommet frem, og behøver ikke at være kommet modtageren til kundskab.</a:t>
            </a:r>
          </a:p>
        </p:txBody>
      </p:sp>
    </p:spTree>
    <p:extLst>
      <p:ext uri="{BB962C8B-B14F-4D97-AF65-F5344CB8AC3E}">
        <p14:creationId xmlns:p14="http://schemas.microsoft.com/office/powerpoint/2010/main" val="3214757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5.3.1 Opsigelse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071602"/>
            <a:ext cx="820891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500" dirty="0"/>
              <a:t>Funktionæren får løn i opsigelsesperioden.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dirty="0"/>
              <a:t>Opsigelsesvarslet skal stemme overens med anciennitet.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/>
              <a:t>Midlertidig ansættelse</a:t>
            </a:r>
            <a:r>
              <a:rPr lang="da-DK" sz="2500" dirty="0"/>
              <a:t>, der har varet </a:t>
            </a:r>
            <a:r>
              <a:rPr lang="da-DK" sz="2500" b="1" dirty="0"/>
              <a:t>under 1 måned</a:t>
            </a:r>
            <a:r>
              <a:rPr lang="da-DK" sz="2500" dirty="0"/>
              <a:t>, kan opsiges uden varsel, dvs. fra den ene dag til den anden.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/>
              <a:t>Prøvetid</a:t>
            </a:r>
            <a:r>
              <a:rPr lang="da-DK" sz="2500" dirty="0"/>
              <a:t> kan aftales til max varighed på 3 måneder. Opsigelse med 14 dages varsel i den periode, men inden der er forløbet 2 ½ måned. Opsigelsesvarslet på de 14 dage skal kunne ligge inden udløbet af de 3 måneder, FUL § 2, stk. 5. Funktionæren kan opsige aftalen uden varsel i prøvetiden.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500" b="1" dirty="0"/>
              <a:t>Funktionæren kan opsige sin stilling </a:t>
            </a:r>
            <a:r>
              <a:rPr lang="da-DK" sz="2500" dirty="0"/>
              <a:t>med 1 måneds varsel til udgangen af en måned, uanset om funktionæren har været ansat i 4 måneder eller 50 år. </a:t>
            </a:r>
          </a:p>
        </p:txBody>
      </p:sp>
    </p:spTree>
    <p:extLst>
      <p:ext uri="{BB962C8B-B14F-4D97-AF65-F5344CB8AC3E}">
        <p14:creationId xmlns:p14="http://schemas.microsoft.com/office/powerpoint/2010/main" val="838694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Opsigelsesvarsel – FUL § 2 </a:t>
            </a:r>
            <a:r>
              <a:rPr lang="da-DK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(se fig. 13.3)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23340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/>
              <a:t>Opsigelse inden udløbet af:	Opsigelsesvarsel:</a:t>
            </a:r>
          </a:p>
          <a:p>
            <a:pPr marL="361950" indent="-361950"/>
            <a:endParaRPr lang="da-DK" sz="1000" dirty="0"/>
          </a:p>
          <a:p>
            <a:pPr marL="361950" indent="-361950"/>
            <a:r>
              <a:rPr lang="da-DK" sz="2800" dirty="0"/>
              <a:t>5 mdr.					1 mdr.</a:t>
            </a:r>
          </a:p>
          <a:p>
            <a:pPr marL="361950" indent="-361950"/>
            <a:r>
              <a:rPr lang="da-DK" sz="2800" dirty="0"/>
              <a:t>2 år og 9 mdr.			3 mdr.</a:t>
            </a:r>
          </a:p>
          <a:p>
            <a:pPr marL="361950" indent="-361950"/>
            <a:r>
              <a:rPr lang="da-DK" sz="2800" dirty="0"/>
              <a:t>5 år og 8 mdr.			4 mdr.</a:t>
            </a:r>
          </a:p>
          <a:p>
            <a:pPr marL="361950" indent="-361950"/>
            <a:r>
              <a:rPr lang="da-DK" sz="2800" dirty="0"/>
              <a:t>8 år og 7 mdr.			5 mdr.</a:t>
            </a:r>
          </a:p>
          <a:p>
            <a:pPr marL="361950" indent="-361950"/>
            <a:r>
              <a:rPr lang="da-DK" sz="2800" dirty="0"/>
              <a:t>Over 8 år og 7 mdr.		6 mdr.</a:t>
            </a:r>
          </a:p>
          <a:p>
            <a:pPr marL="361950" indent="-361950"/>
            <a:endParaRPr lang="da-DK" sz="2800" dirty="0"/>
          </a:p>
          <a:p>
            <a:r>
              <a:rPr lang="da-DK" sz="2800" b="1" dirty="0"/>
              <a:t>Et længere opsigelsesvarsel kan aftales </a:t>
            </a:r>
            <a:r>
              <a:rPr lang="da-DK" sz="2800" dirty="0"/>
              <a:t>fra </a:t>
            </a:r>
            <a:r>
              <a:rPr lang="da-DK" sz="2800" dirty="0" err="1"/>
              <a:t>funktionæ-rens</a:t>
            </a:r>
            <a:r>
              <a:rPr lang="da-DK" sz="2800" dirty="0"/>
              <a:t> side, men kun på betingelse af at opsigelsesvarslet fra arbejdsgiveren forlænges tilsvarende</a:t>
            </a:r>
          </a:p>
          <a:p>
            <a:pPr marL="361950" indent="-361950"/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599241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Suspension og fritstilling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800" b="1" dirty="0"/>
              <a:t>Suspension: </a:t>
            </a:r>
            <a:r>
              <a:rPr lang="da-DK" sz="2800" dirty="0"/>
              <a:t>Funktionæren skal ikke møde på arbejde i opsigelsesperioden, men han skal stå til rådighed for arbejdsgiveren, hvis arbejdsgiveren senere i perioden ønsker at bruge funktionærens arbejdskraft.</a:t>
            </a:r>
          </a:p>
          <a:p>
            <a:pPr marL="361950" indent="-361950"/>
            <a:r>
              <a:rPr lang="da-DK" sz="1000" dirty="0"/>
              <a:t>  </a:t>
            </a:r>
          </a:p>
          <a:p>
            <a:pPr marL="361950" indent="-361950"/>
            <a:r>
              <a:rPr lang="da-DK" sz="2800" b="1" dirty="0"/>
              <a:t>Fritstilling: </a:t>
            </a:r>
            <a:r>
              <a:rPr lang="da-DK" sz="2800" dirty="0"/>
              <a:t>Funktionæren skal ikke møde på arbejde i opsigelsesperioden, og skal heller ikke stå til rådighed. Funktionæren har ret til at modtage løn i hele opsigelsesperioden, også selvom han finder andet lønnet arbejde i perioden.</a:t>
            </a:r>
          </a:p>
          <a:p>
            <a:pPr marL="361950" indent="-361950"/>
            <a:r>
              <a:rPr lang="da-DK" sz="2800" dirty="0"/>
              <a:t> </a:t>
            </a:r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1131787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5.3.2 Ophævelse og bortvisning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Væsentlig misligholdelse</a:t>
            </a:r>
          </a:p>
        </p:txBody>
      </p:sp>
      <p:sp>
        <p:nvSpPr>
          <p:cNvPr id="4" name="Tekstboks 2"/>
          <p:cNvSpPr txBox="1"/>
          <p:nvPr/>
        </p:nvSpPr>
        <p:spPr>
          <a:xfrm>
            <a:off x="1045326" y="1352957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Arbejdsgiverens væsentlige misligholdelse, fx hvis: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Arbejdsgiveren uberettiget nægter at lade funktionæren udføre sit arbejde, jf. FUL § 3.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Arbejdsgiveren ikke udbetaler løn til funktionæren. </a:t>
            </a:r>
          </a:p>
          <a:p>
            <a:endParaRPr lang="da-DK" sz="2400" dirty="0"/>
          </a:p>
          <a:p>
            <a:r>
              <a:rPr lang="da-DK" sz="2400" dirty="0"/>
              <a:t>Funktionæren kan ophæve ansættelsesaftalen og er ikke længere forpligtet til at udføre arbejde for arbejdsgiver.</a:t>
            </a:r>
          </a:p>
          <a:p>
            <a:endParaRPr lang="da-DK" sz="2400" dirty="0"/>
          </a:p>
          <a:p>
            <a:r>
              <a:rPr lang="da-DK" sz="2400" b="1" dirty="0"/>
              <a:t>Funktionærens væsentlige misligholdelse:</a:t>
            </a:r>
          </a:p>
          <a:p>
            <a:r>
              <a:rPr lang="da-DK" sz="2400" dirty="0"/>
              <a:t>Kan medføre bortvisning, hvis der fx er tale om tyveri fra arbejdspladsen, lydighedsnægtelse, manglende fremmøde, fremmøde på arbejde i beruset tilstand mv.</a:t>
            </a:r>
          </a:p>
        </p:txBody>
      </p:sp>
    </p:spTree>
    <p:extLst>
      <p:ext uri="{BB962C8B-B14F-4D97-AF65-F5344CB8AC3E}">
        <p14:creationId xmlns:p14="http://schemas.microsoft.com/office/powerpoint/2010/main" val="3243658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40439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5.3.3 Godtgørelse i forbindelse med fratrædelse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5326" y="1351796"/>
            <a:ext cx="80631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/>
              <a:t>Er ikke en erstatning - </a:t>
            </a:r>
            <a:r>
              <a:rPr lang="da-DK" sz="2600" dirty="0"/>
              <a:t>skal ikke dække et økonomisk dokumenteret tab. </a:t>
            </a:r>
          </a:p>
          <a:p>
            <a:endParaRPr lang="da-DK" sz="2600" dirty="0"/>
          </a:p>
          <a:p>
            <a:r>
              <a:rPr lang="da-DK" sz="2600" dirty="0"/>
              <a:t>Godtgørelse er et beløb, der udbetales udover lønnen i opsigelsesperioden. Udbetales i to tilfælde: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/>
              <a:t>Hvis funktionæren har været ansat i en virksomhed i mere end 12 år eller mere end 17 år, skal arbejdsgiver ved funktionærens </a:t>
            </a:r>
            <a:r>
              <a:rPr lang="da-DK" sz="2600" dirty="0" err="1"/>
              <a:t>fratræden</a:t>
            </a:r>
            <a:r>
              <a:rPr lang="da-DK" sz="2600" dirty="0"/>
              <a:t> betale hhv. 1/3 </a:t>
            </a:r>
            <a:r>
              <a:rPr lang="da-DK" sz="2600" dirty="0" err="1"/>
              <a:t>mdrs</a:t>
            </a:r>
            <a:r>
              <a:rPr lang="da-DK" sz="2600" dirty="0"/>
              <a:t> løn, jf. FUL § 2a, og/eller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600" dirty="0"/>
              <a:t>Hvis der er tale om uberettiget bortvisning eller usaglig afskedigelse, hvor opsigelsen af funktionæren ikke er rimeligt begrundet, jf. FUL § 2 b.</a:t>
            </a:r>
          </a:p>
        </p:txBody>
      </p:sp>
    </p:spTree>
    <p:extLst>
      <p:ext uri="{BB962C8B-B14F-4D97-AF65-F5344CB8AC3E}">
        <p14:creationId xmlns:p14="http://schemas.microsoft.com/office/powerpoint/2010/main" val="241043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1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1. Arbejdsret 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80120" y="1077118"/>
            <a:ext cx="788436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cs typeface="Arial" pitchFamily="34" charset="0"/>
              </a:rPr>
              <a:t>Individuel </a:t>
            </a:r>
            <a:r>
              <a:rPr lang="da-DK" sz="2800" b="1" dirty="0" err="1">
                <a:cs typeface="Arial" pitchFamily="34" charset="0"/>
              </a:rPr>
              <a:t>ansættelsesret</a:t>
            </a:r>
            <a:endParaRPr lang="da-DK" sz="2800" b="1" dirty="0">
              <a:cs typeface="Arial" pitchFamily="34" charset="0"/>
            </a:endParaRPr>
          </a:p>
          <a:p>
            <a:r>
              <a:rPr lang="da-DK" sz="2800" dirty="0"/>
              <a:t>Det direkte forhold mellem den ansatte og arbejds-giveren, reguleres bl.a. af funktionærloven.</a:t>
            </a:r>
            <a:endParaRPr lang="da-DK" sz="2800" dirty="0">
              <a:cs typeface="Arial" pitchFamily="34" charset="0"/>
            </a:endParaRPr>
          </a:p>
          <a:p>
            <a:endParaRPr lang="da-DK" sz="1000" b="1" dirty="0">
              <a:cs typeface="Arial" pitchFamily="34" charset="0"/>
            </a:endParaRPr>
          </a:p>
          <a:p>
            <a:r>
              <a:rPr lang="da-DK" sz="2800" b="1" dirty="0">
                <a:cs typeface="Arial" pitchFamily="34" charset="0"/>
              </a:rPr>
              <a:t>Kollektiv arbejdsret</a:t>
            </a:r>
          </a:p>
          <a:p>
            <a:r>
              <a:rPr lang="da-DK" sz="2800" dirty="0"/>
              <a:t>Kollektive overenskomster: Regulerer og supplerer på en stor del af det danske arbejdsmarked.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600" dirty="0"/>
              <a:t>Aftaler indgås på flere niveauer: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/>
              <a:t>Hovedaftaler, fx DI og LO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/>
              <a:t>Faglige overenskomster indgås mellem fagforbund og arbejdsgiverorganisationer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600" dirty="0">
                <a:cs typeface="Arial" pitchFamily="34" charset="0"/>
              </a:rPr>
              <a:t>Lokalaftaler: I</a:t>
            </a:r>
            <a:r>
              <a:rPr lang="da-DK" sz="2600" dirty="0"/>
              <a:t>ndgås med og på virksomheden. De fagretlige tillidsmænd er i spil </a:t>
            </a:r>
            <a:endParaRPr lang="da-DK" sz="2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724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Usaglig afskedigelse, 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3318" y="1546914"/>
            <a:ext cx="8135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Arbejdsgiverens betaling af godtgørelse til funktionæren, hvis: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/>
              <a:t>Opsigelsen </a:t>
            </a:r>
            <a:r>
              <a:rPr lang="da-DK" sz="2800" b="1" dirty="0"/>
              <a:t>ikke kan anses for rimeligt begrundet</a:t>
            </a:r>
            <a:r>
              <a:rPr lang="da-DK" sz="2800" dirty="0"/>
              <a:t> i funktionærens eller virksomhedens forhold, eller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/>
              <a:t>Hvis der er tale om </a:t>
            </a:r>
            <a:r>
              <a:rPr lang="da-DK" sz="2800" b="1" dirty="0"/>
              <a:t>uberettiget bortvisning</a:t>
            </a:r>
            <a:r>
              <a:rPr lang="da-DK" sz="2800" dirty="0"/>
              <a:t> af funktionæren.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800" dirty="0"/>
              <a:t>Funktionæren skal forud for opsigelsen eller bortvisningen, har været uafbrudt beskæftiget i virksomheden i </a:t>
            </a:r>
            <a:r>
              <a:rPr lang="da-DK" sz="2800" b="1" dirty="0"/>
              <a:t>mindst 1 år.</a:t>
            </a:r>
          </a:p>
        </p:txBody>
      </p:sp>
    </p:spTree>
    <p:extLst>
      <p:ext uri="{BB962C8B-B14F-4D97-AF65-F5344CB8AC3E}">
        <p14:creationId xmlns:p14="http://schemas.microsoft.com/office/powerpoint/2010/main" val="250530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0"/>
            <a:ext cx="8604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rgbClr val="7030A0"/>
                </a:solidFill>
                <a:latin typeface="+mj-lt"/>
                <a:cs typeface="Arial" pitchFamily="34" charset="0"/>
              </a:rPr>
              <a:t> </a:t>
            </a:r>
            <a:endParaRPr lang="da-DK" sz="32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Usaglig afskedigelse, FUL § 2b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a-DK" sz="2400" b="1" dirty="0"/>
              <a:t>Begrundet i virksomhedens forhold:</a:t>
            </a:r>
          </a:p>
          <a:p>
            <a:r>
              <a:rPr lang="da-DK" sz="2400" dirty="0"/>
              <a:t>Fx på grund af nedskæringer, omstruktureringer, nedgang i salget mv.,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/>
              <a:t>Godtgørelse til funktionæren, </a:t>
            </a:r>
            <a:r>
              <a:rPr lang="da-DK" sz="2400" dirty="0"/>
              <a:t>hvis det senere viser sig, ikke at være korrekt, fx hvor en virksomhed opsiger en medarbejder på grund af nedskæringer, og kort tid efter ansætter en ny medarbejder i en tilsvarende stilling, som den opsagte havde. </a:t>
            </a:r>
          </a:p>
          <a:p>
            <a:pPr marL="361950" indent="-361950"/>
            <a:r>
              <a:rPr lang="da-DK" sz="2400" b="1" dirty="0"/>
              <a:t>Begrundet i funktionærens forhold:</a:t>
            </a:r>
          </a:p>
          <a:p>
            <a:r>
              <a:rPr lang="da-DK" sz="2400" dirty="0"/>
              <a:t>Fx på grund af samarbejdsvanskeligheder, inkompetence, dårlig optræden, udeblivelse fra arbejde mv.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b="1" dirty="0"/>
              <a:t>Godtgørelse til funktionæren, </a:t>
            </a:r>
            <a:r>
              <a:rPr lang="da-DK" sz="2400" dirty="0"/>
              <a:t>hvis opsigelsen ikke er rimeligt begrundet.</a:t>
            </a:r>
          </a:p>
        </p:txBody>
      </p:sp>
    </p:spTree>
    <p:extLst>
      <p:ext uri="{BB962C8B-B14F-4D97-AF65-F5344CB8AC3E}">
        <p14:creationId xmlns:p14="http://schemas.microsoft.com/office/powerpoint/2010/main" val="2975002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Fastsættelse af godtgørelse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3318" y="1496973"/>
            <a:ext cx="80631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Godtgørelsen kan ikke overstige funktionærens løn for en periode svarende til </a:t>
            </a:r>
            <a:r>
              <a:rPr lang="da-DK" sz="2400" b="1" dirty="0"/>
              <a:t>halvdelen</a:t>
            </a:r>
            <a:r>
              <a:rPr lang="da-DK" sz="2400" dirty="0"/>
              <a:t> af det normale opsigelsesvarsel.  Hvis 3 </a:t>
            </a:r>
            <a:r>
              <a:rPr lang="da-DK" sz="2400" dirty="0" err="1"/>
              <a:t>mdrs</a:t>
            </a:r>
            <a:r>
              <a:rPr lang="da-DK" sz="2400" dirty="0"/>
              <a:t> varsel på opsigelsestidspunkt, da + 1 ½ løn oveni.</a:t>
            </a:r>
          </a:p>
          <a:p>
            <a:endParaRPr lang="da-DK" sz="2400" dirty="0"/>
          </a:p>
          <a:p>
            <a:r>
              <a:rPr lang="da-DK" sz="2400" b="1" dirty="0"/>
              <a:t>Øvrigt: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Hvis funktionæren ved opsigelsen fyldt 30 år, kan godtgørelsen dog udgøre indtil 3 måneders løn.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Hvis funktionæren ved opsigelsen har været uafbrudt beskæftiget i virksomheden i mindst 10 år, kan godtgørelse udgøre indtil 4 måneders løn. Efter 15 års uafbrudt beskæftigelse i virksomheden kan godtgørelsen udgøre indtil 6 måneders løn.</a:t>
            </a:r>
          </a:p>
        </p:txBody>
      </p:sp>
    </p:spTree>
    <p:extLst>
      <p:ext uri="{BB962C8B-B14F-4D97-AF65-F5344CB8AC3E}">
        <p14:creationId xmlns:p14="http://schemas.microsoft.com/office/powerpoint/2010/main" val="164845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332656"/>
            <a:ext cx="878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6</a:t>
            </a: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.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Virksomhedsoverdragelse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27584" y="907841"/>
            <a:ext cx="831641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b="1" dirty="0"/>
              <a:t>Virksomhedsoverdragelsesloven: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/>
              <a:t>Formål med loven </a:t>
            </a:r>
            <a:r>
              <a:rPr lang="da-DK" sz="2300" dirty="0"/>
              <a:t>er at beskytte de ansatte, når den virksomhed de arbejder i sælges, eller en del af virksomheden sælges.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b="1" dirty="0"/>
              <a:t>Informationspligt</a:t>
            </a:r>
            <a:r>
              <a:rPr lang="da-DK" sz="2300" dirty="0"/>
              <a:t> inden rimelig tid før overdragelsen, om fx årsagen til og datoen for  overdragelsen, overdragelsens juridiske, økonomiske og sociale følger for lønmodtagerne mv.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/>
              <a:t>Den nye </a:t>
            </a:r>
            <a:r>
              <a:rPr lang="da-DK" sz="2300" dirty="0" err="1"/>
              <a:t>virksomhedsejer</a:t>
            </a:r>
            <a:r>
              <a:rPr lang="da-DK" sz="2300" dirty="0"/>
              <a:t> skal respektere de </a:t>
            </a:r>
            <a:r>
              <a:rPr lang="da-DK" sz="2300" b="1" dirty="0"/>
              <a:t>eksisterende  ansættelsesaftaler</a:t>
            </a:r>
            <a:r>
              <a:rPr lang="da-DK" sz="2300" dirty="0"/>
              <a:t>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/>
              <a:t>Overdrages af en virksomhed til en ny ejer, er ikke i sig selv en </a:t>
            </a:r>
            <a:r>
              <a:rPr lang="da-DK" sz="2300" b="1" dirty="0"/>
              <a:t>rimelig begrundelse for at afskedige</a:t>
            </a:r>
            <a:r>
              <a:rPr lang="da-DK" sz="2300" dirty="0"/>
              <a:t> de ansatte, jf. VOL § 3, stk. 1. 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/>
              <a:t>Afskedigelse er rimeligt begrundet, hvis det skyldes økonomiske, tekniske eller organisatoriske årsager, som medfører beskæftigelsesmæssige ændringer.</a:t>
            </a:r>
          </a:p>
          <a:p>
            <a:pPr marL="361950" indent="-361950">
              <a:buFont typeface="Arial" pitchFamily="34" charset="0"/>
              <a:buChar char="•"/>
              <a:tabLst>
                <a:tab pos="95250" algn="l"/>
              </a:tabLst>
            </a:pPr>
            <a:r>
              <a:rPr lang="da-DK" sz="2300" dirty="0"/>
              <a:t>Væsentlige ændringer i ansættelsesforholdet skal </a:t>
            </a:r>
            <a:r>
              <a:rPr lang="da-DK" sz="2300" b="1" dirty="0"/>
              <a:t>varsles.</a:t>
            </a:r>
          </a:p>
        </p:txBody>
      </p:sp>
    </p:spTree>
    <p:extLst>
      <p:ext uri="{BB962C8B-B14F-4D97-AF65-F5344CB8AC3E}">
        <p14:creationId xmlns:p14="http://schemas.microsoft.com/office/powerpoint/2010/main" val="402363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12447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 Generelle spilleregler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681058"/>
            <a:ext cx="788436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cs typeface="Arial" pitchFamily="34" charset="0"/>
              </a:rPr>
              <a:t>Forbud mod forskelsbehandling</a:t>
            </a:r>
            <a:r>
              <a:rPr lang="da-DK" sz="2800" dirty="0">
                <a:cs typeface="Arial" pitchFamily="34" charset="0"/>
              </a:rPr>
              <a:t>: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>
                <a:cs typeface="Arial" pitchFamily="34" charset="0"/>
              </a:rPr>
              <a:t>Direkte og indirekte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Fx på grund af race, hudfarve, religion eller tro, politisk anskuelse, seksuel orientering, national, social eller etnisk oprindelse, alder, eller handicap.</a:t>
            </a:r>
          </a:p>
          <a:p>
            <a:r>
              <a:rPr lang="da-DK" sz="1000" dirty="0"/>
              <a:t>   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U2000.2350Ø – Den afviste erhvervspraktikant med tørklædet, s. 361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Chikane: U2008.1353V – Den homoseksuelle bagersvend, s. 361</a:t>
            </a:r>
          </a:p>
        </p:txBody>
      </p:sp>
    </p:spTree>
    <p:extLst>
      <p:ext uri="{BB962C8B-B14F-4D97-AF65-F5344CB8AC3E}">
        <p14:creationId xmlns:p14="http://schemas.microsoft.com/office/powerpoint/2010/main" val="76101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467961"/>
            <a:ext cx="8782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2.1 Diskriminationsloven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343084"/>
            <a:ext cx="84604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cs typeface="Arial" pitchFamily="34" charset="0"/>
              </a:rPr>
              <a:t>Arbejdsgivere må heller ikke: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Forskelsbehandle lønmodtagere eller ansøgere til ledige stillinger ved ansættelse, afskedigelse, forflyttelse, forfremmelse eller med hensyn til </a:t>
            </a:r>
            <a:r>
              <a:rPr lang="da-DK" sz="2400" dirty="0" err="1"/>
              <a:t>løn-</a:t>
            </a:r>
            <a:r>
              <a:rPr lang="da-DK" sz="2400" dirty="0"/>
              <a:t> og arbejdsvilkår.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Forskelsbehandle ansatte, for så vidt angår adgang til erhvervsvejledning, erhvervsuddannelse, erhvervsmæssig videreuddannelse og omskoling. 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Forskelsbehandle ved annoncering efter personale eller personer til erhvervsuddannelse 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400" i="1" dirty="0"/>
              <a:t>”Alle interesserede, uanset alder, køn, race, religion eller etnisk tilhørsforhold, opfordres til at søge stillingen.”</a:t>
            </a:r>
          </a:p>
          <a:p>
            <a:pPr lvl="1"/>
            <a:r>
              <a:rPr lang="da-DK" sz="1000" i="1" dirty="0"/>
              <a:t>   </a:t>
            </a:r>
          </a:p>
          <a:p>
            <a:pPr marL="361950" indent="-361950"/>
            <a:r>
              <a:rPr lang="da-DK" sz="2400" b="1" dirty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384624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263550"/>
            <a:ext cx="8782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2.2 Ligebehandlingsloven</a:t>
            </a:r>
          </a:p>
        </p:txBody>
      </p:sp>
      <p:sp>
        <p:nvSpPr>
          <p:cNvPr id="4" name="Tekstboks 2"/>
          <p:cNvSpPr txBox="1"/>
          <p:nvPr/>
        </p:nvSpPr>
        <p:spPr>
          <a:xfrm>
            <a:off x="1008112" y="1333212"/>
            <a:ext cx="79563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Ligebehandlingsdirektivet: </a:t>
            </a:r>
            <a:r>
              <a:rPr lang="da-DK" sz="2400" dirty="0"/>
              <a:t>Skal medvirke til at sikre, at der ikke finder forskelsbehandling sted på grund af køn. </a:t>
            </a:r>
          </a:p>
          <a:p>
            <a:r>
              <a:rPr lang="da-DK" sz="1000" dirty="0"/>
              <a:t>       </a:t>
            </a:r>
          </a:p>
          <a:p>
            <a:r>
              <a:rPr lang="da-DK" sz="2400" dirty="0"/>
              <a:t>En arbejdsgiver skal bl.a. </a:t>
            </a:r>
            <a:r>
              <a:rPr lang="da-DK" sz="2400" b="1" dirty="0"/>
              <a:t>behandle mænd og kvinder </a:t>
            </a:r>
            <a:r>
              <a:rPr lang="da-DK" sz="2400" dirty="0"/>
              <a:t>lige: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400" dirty="0"/>
              <a:t>Ved ansættelser, forflyttelser og forfremmelser.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I forbindelse med erhvervsvejledning, erhvervsuddannelse, erhvervsmæssig videreuddannelse og omskoling.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Mht. arbejdsvilkår og ved afskedigelse.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Det må ikke ved annoncering angives, at der til ansættelse eller erhvervsuddannelse mv. søges eller foretrækkes personer af et bestemt køn.</a:t>
            </a:r>
          </a:p>
          <a:p>
            <a:pPr marL="361950" lvl="0" indent="-361950">
              <a:buFont typeface="Arial" pitchFamily="34" charset="0"/>
              <a:buChar char="•"/>
            </a:pPr>
            <a:r>
              <a:rPr lang="da-DK" sz="2400" dirty="0"/>
              <a:t>Graviditet, barsel og adoption</a:t>
            </a:r>
          </a:p>
          <a:p>
            <a:pPr marL="361950" indent="-361950"/>
            <a:r>
              <a:rPr lang="da-DK" sz="1000" b="1" dirty="0"/>
              <a:t>    </a:t>
            </a:r>
          </a:p>
          <a:p>
            <a:pPr marL="361950" indent="-361950"/>
            <a:r>
              <a:rPr lang="da-DK" sz="2400" b="1" dirty="0"/>
              <a:t>Godtgørelse og erstatning ved overtrædelse</a:t>
            </a:r>
          </a:p>
        </p:txBody>
      </p:sp>
    </p:spTree>
    <p:extLst>
      <p:ext uri="{BB962C8B-B14F-4D97-AF65-F5344CB8AC3E}">
        <p14:creationId xmlns:p14="http://schemas.microsoft.com/office/powerpoint/2010/main" val="41180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 Ansættelsesaftalen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36104" y="1196752"/>
            <a:ext cx="795637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>
                <a:cs typeface="Arial" pitchFamily="34" charset="0"/>
              </a:rPr>
              <a:t>Lov om ansættelsesbeviser - </a:t>
            </a:r>
            <a:r>
              <a:rPr lang="da-DK" sz="3200" dirty="0">
                <a:cs typeface="Arial" pitchFamily="34" charset="0"/>
              </a:rPr>
              <a:t>Krav til indholdet af en ansættelseskontrakt.</a:t>
            </a:r>
            <a:endParaRPr lang="da-DK" sz="3200" b="1" dirty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dirty="0"/>
              <a:t>Lønmodtageren har ifølge loven krav på et skriftligt dokument, fx ansættelseskontrakt </a:t>
            </a:r>
            <a:r>
              <a:rPr lang="da-DK" sz="2800" b="1" dirty="0"/>
              <a:t>senest 1 måned </a:t>
            </a:r>
            <a:r>
              <a:rPr lang="da-DK" sz="2800" dirty="0"/>
              <a:t>efter ansættelsesforholdet er begyndt, hvis :</a:t>
            </a:r>
            <a:endParaRPr lang="da-DK" sz="2800" dirty="0">
              <a:cs typeface="Arial" pitchFamily="34" charset="0"/>
            </a:endParaRP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/>
              <a:t>Ansættelsesforholdet har haft en varighed på mere end </a:t>
            </a:r>
            <a:r>
              <a:rPr lang="da-DK" sz="2800" b="1" dirty="0"/>
              <a:t>1 måned</a:t>
            </a:r>
            <a:r>
              <a:rPr lang="da-DK" sz="2800" dirty="0"/>
              <a:t>, og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/>
              <a:t>Den gennemsnitlige ugentlige arbejdstid skal </a:t>
            </a:r>
            <a:r>
              <a:rPr lang="da-DK" sz="2800" b="1" dirty="0"/>
              <a:t>overstige 8 timer</a:t>
            </a:r>
            <a:r>
              <a:rPr lang="da-DK" sz="2800" dirty="0"/>
              <a:t>, jf. ANL § 1, stk. 1.</a:t>
            </a:r>
            <a:endParaRPr lang="da-DK" sz="2800" b="1" dirty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endParaRPr lang="da-DK" sz="1000" b="1" dirty="0">
              <a:cs typeface="Arial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>
                <a:cs typeface="Arial" pitchFamily="34" charset="0"/>
              </a:rPr>
              <a:t>Ansættelsesbevisloven er præceptiv </a:t>
            </a:r>
            <a:r>
              <a:rPr lang="da-DK" sz="2800" dirty="0">
                <a:cs typeface="Arial" pitchFamily="34" charset="0"/>
              </a:rPr>
              <a:t>og kan ikke fraviges til skade for lønmodtageren.</a:t>
            </a:r>
          </a:p>
        </p:txBody>
      </p:sp>
    </p:spTree>
    <p:extLst>
      <p:ext uri="{BB962C8B-B14F-4D97-AF65-F5344CB8AC3E}">
        <p14:creationId xmlns:p14="http://schemas.microsoft.com/office/powerpoint/2010/main" val="156564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067246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Arbejdsgiverens oplysningspligt</a:t>
            </a:r>
            <a:r>
              <a:rPr lang="da-DK" sz="2800" dirty="0"/>
              <a:t>, jf. ANL § 2, stk. 2, nr. 1-10, oplysning om: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Arbejdsgiverens og lønmodtagerens navn og adresse.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Arbejdsstedets beliggenhed.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Beskrivelse af arbejdet (eller titel, rang, stilling eller jobkategori)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Ansættelsesforholdets begyndelsestidspunkt og forventede varighed, tidsbegrænset ansættelse.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Lønmodtagerens rettigheder til ferie og evt. løn under ferie.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Varigheden af parternes gensidige opsigelsesvarsler. 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Den gældende eller aftalte løn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Den normale daglige eller ugentlige arbejdstid.</a:t>
            </a:r>
          </a:p>
          <a:p>
            <a:pPr marL="361950" indent="-361950" fontAlgn="base">
              <a:buFont typeface="Arial" pitchFamily="34" charset="0"/>
              <a:buChar char="•"/>
            </a:pPr>
            <a:r>
              <a:rPr lang="da-DK" sz="2400" dirty="0"/>
              <a:t>Angivelse af, hvilke kollektive overenskomster eller aftaler, der regulerer arbejdsforholdet. 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371111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>
              <a:solidFill>
                <a:srgbClr val="7030A0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3.1 Ansættelsesbevisloven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08112" y="1196752"/>
            <a:ext cx="78843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/>
              <a:t>Ændringer i ansættelsesforholdet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/>
              <a:t>Skal ske skriftligt  - allonge/tillæg</a:t>
            </a:r>
          </a:p>
          <a:p>
            <a:pPr marL="819150" lvl="1" indent="-361950">
              <a:buFont typeface="Arial" pitchFamily="34" charset="0"/>
              <a:buChar char="•"/>
            </a:pPr>
            <a:r>
              <a:rPr lang="da-DK" sz="2800" dirty="0"/>
              <a:t>Senest 1 måned efter den dato, hvor ændringen træder i kraft, jf. ANL § 4</a:t>
            </a:r>
          </a:p>
          <a:p>
            <a:pPr marL="819150" lvl="1" indent="-361950">
              <a:buFont typeface="Arial" pitchFamily="34" charset="0"/>
              <a:buChar char="•"/>
            </a:pPr>
            <a:endParaRPr lang="da-DK" sz="2800" dirty="0"/>
          </a:p>
          <a:p>
            <a:r>
              <a:rPr lang="da-DK" sz="2800" b="1" dirty="0"/>
              <a:t>Væsentlige ændringer </a:t>
            </a:r>
            <a:r>
              <a:rPr lang="da-DK" sz="2800" dirty="0"/>
              <a:t>i ansættelsesforholdet, skal </a:t>
            </a:r>
            <a:r>
              <a:rPr lang="da-DK" sz="2800" b="1" dirty="0"/>
              <a:t>varsles</a:t>
            </a:r>
            <a:r>
              <a:rPr lang="da-DK" sz="2800" dirty="0"/>
              <a:t> over for lønmodtageren med, hvad der svarer til lønmodtagerens opsigelsesvarsel.</a:t>
            </a:r>
          </a:p>
          <a:p>
            <a:endParaRPr lang="da-DK" sz="2800" b="1" dirty="0"/>
          </a:p>
          <a:p>
            <a:r>
              <a:rPr lang="da-DK" sz="2800" b="1" dirty="0"/>
              <a:t>Hvis oplysningspligten ikke overholdes:</a:t>
            </a:r>
          </a:p>
          <a:p>
            <a:r>
              <a:rPr lang="da-DK" sz="2800" dirty="0"/>
              <a:t>Betale godtgørelse til lønmodtageren, ANL §6</a:t>
            </a:r>
          </a:p>
          <a:p>
            <a:endParaRPr lang="da-DK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0283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2534</Words>
  <Application>Microsoft Office PowerPoint</Application>
  <PresentationFormat>Skærmshow (4:3)</PresentationFormat>
  <Paragraphs>246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33</vt:i4>
      </vt:variant>
    </vt:vector>
  </HeadingPairs>
  <TitlesOfParts>
    <vt:vector size="38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17</cp:revision>
  <dcterms:created xsi:type="dcterms:W3CDTF">2015-07-14T11:20:10Z</dcterms:created>
  <dcterms:modified xsi:type="dcterms:W3CDTF">2017-08-06T13:50:15Z</dcterms:modified>
</cp:coreProperties>
</file>