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014" r:id="rId5"/>
    <p:sldMasterId id="2147483989" r:id="rId6"/>
  </p:sldMasterIdLst>
  <p:notesMasterIdLst>
    <p:notesMasterId r:id="rId23"/>
  </p:notesMasterIdLst>
  <p:handoutMasterIdLst>
    <p:handoutMasterId r:id="rId24"/>
  </p:handoutMasterIdLst>
  <p:sldIdLst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0CC23-B83F-4FD3-8BA8-9A5B17ED63E3}" v="14" dt="2022-07-28T14:27:55.2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94622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æksgaard Kotzareis" userId="66734be1-5795-40c6-be49-ecb929f3ccea" providerId="ADAL" clId="{1580CC23-B83F-4FD3-8BA8-9A5B17ED63E3}"/>
    <pc:docChg chg="modSld modMainMaster">
      <pc:chgData name="Andreas Bæksgaard Kotzareis" userId="66734be1-5795-40c6-be49-ecb929f3ccea" providerId="ADAL" clId="{1580CC23-B83F-4FD3-8BA8-9A5B17ED63E3}" dt="2022-07-28T14:29:13.476" v="19" actId="255"/>
      <pc:docMkLst>
        <pc:docMk/>
      </pc:docMkLst>
      <pc:sldChg chg="modSp mod">
        <pc:chgData name="Andreas Bæksgaard Kotzareis" userId="66734be1-5795-40c6-be49-ecb929f3ccea" providerId="ADAL" clId="{1580CC23-B83F-4FD3-8BA8-9A5B17ED63E3}" dt="2022-07-28T14:28:58.052" v="15" actId="1076"/>
        <pc:sldMkLst>
          <pc:docMk/>
          <pc:sldMk cId="1409049678" sldId="259"/>
        </pc:sldMkLst>
        <pc:spChg chg="mod">
          <ac:chgData name="Andreas Bæksgaard Kotzareis" userId="66734be1-5795-40c6-be49-ecb929f3ccea" providerId="ADAL" clId="{1580CC23-B83F-4FD3-8BA8-9A5B17ED63E3}" dt="2022-07-28T14:28:58.052" v="15" actId="1076"/>
          <ac:spMkLst>
            <pc:docMk/>
            <pc:sldMk cId="1409049678" sldId="259"/>
            <ac:spMk id="4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1580CC23-B83F-4FD3-8BA8-9A5B17ED63E3}" dt="2022-07-28T14:29:01.517" v="16" actId="1076"/>
        <pc:sldMkLst>
          <pc:docMk/>
          <pc:sldMk cId="3267017384" sldId="260"/>
        </pc:sldMkLst>
        <pc:spChg chg="mod">
          <ac:chgData name="Andreas Bæksgaard Kotzareis" userId="66734be1-5795-40c6-be49-ecb929f3ccea" providerId="ADAL" clId="{1580CC23-B83F-4FD3-8BA8-9A5B17ED63E3}" dt="2022-07-28T14:29:01.517" v="16" actId="1076"/>
          <ac:spMkLst>
            <pc:docMk/>
            <pc:sldMk cId="3267017384" sldId="260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1580CC23-B83F-4FD3-8BA8-9A5B17ED63E3}" dt="2022-07-28T14:29:04.863" v="17" actId="1076"/>
        <pc:sldMkLst>
          <pc:docMk/>
          <pc:sldMk cId="2797759530" sldId="261"/>
        </pc:sldMkLst>
        <pc:spChg chg="mod">
          <ac:chgData name="Andreas Bæksgaard Kotzareis" userId="66734be1-5795-40c6-be49-ecb929f3ccea" providerId="ADAL" clId="{1580CC23-B83F-4FD3-8BA8-9A5B17ED63E3}" dt="2022-07-28T14:29:04.863" v="17" actId="1076"/>
          <ac:spMkLst>
            <pc:docMk/>
            <pc:sldMk cId="2797759530" sldId="261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1580CC23-B83F-4FD3-8BA8-9A5B17ED63E3}" dt="2022-07-28T14:29:13.476" v="19" actId="255"/>
        <pc:sldMkLst>
          <pc:docMk/>
          <pc:sldMk cId="2918935239" sldId="262"/>
        </pc:sldMkLst>
        <pc:spChg chg="mod">
          <ac:chgData name="Andreas Bæksgaard Kotzareis" userId="66734be1-5795-40c6-be49-ecb929f3ccea" providerId="ADAL" clId="{1580CC23-B83F-4FD3-8BA8-9A5B17ED63E3}" dt="2022-07-28T14:29:13.476" v="19" actId="255"/>
          <ac:spMkLst>
            <pc:docMk/>
            <pc:sldMk cId="2918935239" sldId="262"/>
            <ac:spMk id="3" creationId="{00000000-0000-0000-0000-000000000000}"/>
          </ac:spMkLst>
        </pc:spChg>
      </pc:sldChg>
      <pc:sldMasterChg chg="modSp modSldLayout">
        <pc:chgData name="Andreas Bæksgaard Kotzareis" userId="66734be1-5795-40c6-be49-ecb929f3ccea" providerId="ADAL" clId="{1580CC23-B83F-4FD3-8BA8-9A5B17ED63E3}" dt="2022-07-28T14:27:25.064" v="5" actId="404"/>
        <pc:sldMasterMkLst>
          <pc:docMk/>
          <pc:sldMasterMk cId="3071145166" sldId="2147484014"/>
        </pc:sldMasterMkLst>
        <pc:spChg chg="mod">
          <ac:chgData name="Andreas Bæksgaard Kotzareis" userId="66734be1-5795-40c6-be49-ecb929f3ccea" providerId="ADAL" clId="{1580CC23-B83F-4FD3-8BA8-9A5B17ED63E3}" dt="2022-07-28T14:27:17.980" v="4" actId="404"/>
          <ac:spMkLst>
            <pc:docMk/>
            <pc:sldMasterMk cId="3071145166" sldId="2147484014"/>
            <ac:spMk id="3" creationId="{991C6742-F64F-8FE8-2BAF-017FF04DD747}"/>
          </ac:spMkLst>
        </pc:spChg>
        <pc:sldLayoutChg chg="modSp">
          <pc:chgData name="Andreas Bæksgaard Kotzareis" userId="66734be1-5795-40c6-be49-ecb929f3ccea" providerId="ADAL" clId="{1580CC23-B83F-4FD3-8BA8-9A5B17ED63E3}" dt="2022-07-28T14:27:25.064" v="5" actId="404"/>
          <pc:sldLayoutMkLst>
            <pc:docMk/>
            <pc:sldMasterMk cId="3071145166" sldId="2147484014"/>
            <pc:sldLayoutMk cId="233911923" sldId="2147484015"/>
          </pc:sldLayoutMkLst>
          <pc:spChg chg="mod">
            <ac:chgData name="Andreas Bæksgaard Kotzareis" userId="66734be1-5795-40c6-be49-ecb929f3ccea" providerId="ADAL" clId="{1580CC23-B83F-4FD3-8BA8-9A5B17ED63E3}" dt="2022-07-28T14:27:25.064" v="5" actId="404"/>
            <ac:spMkLst>
              <pc:docMk/>
              <pc:sldMasterMk cId="3071145166" sldId="2147484014"/>
              <pc:sldLayoutMk cId="233911923" sldId="2147484015"/>
              <ac:spMk id="3" creationId="{2F1B37E5-69A0-F60E-073C-3680D78C1522}"/>
            </ac:spMkLst>
          </pc:spChg>
        </pc:sldLayoutChg>
      </pc:sldMasterChg>
      <pc:sldMasterChg chg="modSp modSldLayout">
        <pc:chgData name="Andreas Bæksgaard Kotzareis" userId="66734be1-5795-40c6-be49-ecb929f3ccea" providerId="ADAL" clId="{1580CC23-B83F-4FD3-8BA8-9A5B17ED63E3}" dt="2022-07-28T14:27:55.201" v="12" actId="404"/>
        <pc:sldMasterMkLst>
          <pc:docMk/>
          <pc:sldMasterMk cId="3849302572" sldId="2147484041"/>
        </pc:sldMasterMkLst>
        <pc:spChg chg="mod">
          <ac:chgData name="Andreas Bæksgaard Kotzareis" userId="66734be1-5795-40c6-be49-ecb929f3ccea" providerId="ADAL" clId="{1580CC23-B83F-4FD3-8BA8-9A5B17ED63E3}" dt="2022-07-28T14:27:40.031" v="8" actId="404"/>
          <ac:spMkLst>
            <pc:docMk/>
            <pc:sldMasterMk cId="3849302572" sldId="2147484041"/>
            <ac:spMk id="3" creationId="{30DAD81D-E8AB-528A-1B5A-16CE63F1538A}"/>
          </ac:spMkLst>
        </pc:spChg>
        <pc:sldLayoutChg chg="modSp">
          <pc:chgData name="Andreas Bæksgaard Kotzareis" userId="66734be1-5795-40c6-be49-ecb929f3ccea" providerId="ADAL" clId="{1580CC23-B83F-4FD3-8BA8-9A5B17ED63E3}" dt="2022-07-28T14:27:50.761" v="10" actId="404"/>
          <pc:sldLayoutMkLst>
            <pc:docMk/>
            <pc:sldMasterMk cId="3849302572" sldId="2147484041"/>
            <pc:sldLayoutMk cId="2346199734" sldId="2147484043"/>
          </pc:sldLayoutMkLst>
          <pc:spChg chg="mod">
            <ac:chgData name="Andreas Bæksgaard Kotzareis" userId="66734be1-5795-40c6-be49-ecb929f3ccea" providerId="ADAL" clId="{1580CC23-B83F-4FD3-8BA8-9A5B17ED63E3}" dt="2022-07-28T14:27:50.761" v="10" actId="404"/>
            <ac:spMkLst>
              <pc:docMk/>
              <pc:sldMasterMk cId="3849302572" sldId="2147484041"/>
              <pc:sldLayoutMk cId="2346199734" sldId="2147484043"/>
              <ac:spMk id="2" creationId="{305331D0-875D-70CF-25C6-C2109A828D6B}"/>
            </ac:spMkLst>
          </pc:spChg>
        </pc:sldLayoutChg>
        <pc:sldLayoutChg chg="modSp">
          <pc:chgData name="Andreas Bæksgaard Kotzareis" userId="66734be1-5795-40c6-be49-ecb929f3ccea" providerId="ADAL" clId="{1580CC23-B83F-4FD3-8BA8-9A5B17ED63E3}" dt="2022-07-28T14:27:55.201" v="12" actId="404"/>
          <pc:sldLayoutMkLst>
            <pc:docMk/>
            <pc:sldMasterMk cId="3849302572" sldId="2147484041"/>
            <pc:sldLayoutMk cId="1535906099" sldId="2147484044"/>
          </pc:sldLayoutMkLst>
          <pc:spChg chg="mod">
            <ac:chgData name="Andreas Bæksgaard Kotzareis" userId="66734be1-5795-40c6-be49-ecb929f3ccea" providerId="ADAL" clId="{1580CC23-B83F-4FD3-8BA8-9A5B17ED63E3}" dt="2022-07-28T14:27:55.201" v="12" actId="404"/>
            <ac:spMkLst>
              <pc:docMk/>
              <pc:sldMasterMk cId="3849302572" sldId="2147484041"/>
              <pc:sldLayoutMk cId="1535906099" sldId="2147484044"/>
              <ac:spMk id="2" creationId="{00000000-0000-0000-0000-000000000000}"/>
            </ac:spMkLst>
          </pc:spChg>
          <pc:spChg chg="mod">
            <ac:chgData name="Andreas Bæksgaard Kotzareis" userId="66734be1-5795-40c6-be49-ecb929f3ccea" providerId="ADAL" clId="{1580CC23-B83F-4FD3-8BA8-9A5B17ED63E3}" dt="2022-07-28T14:27:07.867" v="1" actId="404"/>
            <ac:spMkLst>
              <pc:docMk/>
              <pc:sldMasterMk cId="3849302572" sldId="2147484041"/>
              <pc:sldLayoutMk cId="1535906099" sldId="2147484044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28-07-2022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90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4"/>
          <p:cNvSpPr txBox="1">
            <a:spLocks noChangeArrowheads="1"/>
          </p:cNvSpPr>
          <p:nvPr/>
        </p:nvSpPr>
        <p:spPr bwMode="auto">
          <a:xfrm>
            <a:off x="3132101" y="2636912"/>
            <a:ext cx="2879799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Kapitel 11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Kreditaftaler</a:t>
            </a:r>
            <a:endParaRPr lang="da-DK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48841" y="0"/>
            <a:ext cx="822960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 Køb med ejendomsforbehold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22784" y="1340768"/>
            <a:ext cx="7942337" cy="344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Ejendomsforbehold er en aftale mellem køber og sælger om, at sælger kan tage varen tilbage, hvis køber ikke betaler afdrag efter kreditaftalen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Ejendomsforbehold kan være en del af kreditaftalen, men sælger kan også vælge ikke at tage ejendomsforbehold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 aftaler om kreditkøb er det udelukkende muligt at bruge ejendomsforbehold, der kan ikke tages underpant i varen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132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20849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Ejendomsforbehold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4.1 Formkrav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71600" y="1606600"/>
            <a:ext cx="838842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 ejendomsforbehold skal være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Aftalt skriftligt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Senest ved overgivelsen af varen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Købet skal udgøre mindst 2.000 kr.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Kreditaftalen må ikke være en kontoaftale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Forbrugeren skal betale en udbetaling på mindst 20 %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Ellers er ejendomsforbeholdet ugyldigt, jf. KAL § 34</a:t>
            </a:r>
            <a:endParaRPr kumimoji="0" lang="da-DK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Desuden skal ejendomsforbehold i motorkøretøjer tinglyses i bilbogen, jf. TL § 42d, stk. 1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740352" y="1146324"/>
            <a:ext cx="2613025" cy="2016125"/>
          </a:xfrm>
          <a:prstGeom prst="cloudCallout">
            <a:avLst>
              <a:gd name="adj1" fmla="val -55548"/>
              <a:gd name="adj2" fmla="val 67167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Ingen krav om udbetaling i handelskøb og civilkøb </a:t>
            </a:r>
          </a:p>
        </p:txBody>
      </p:sp>
    </p:spTree>
    <p:extLst>
      <p:ext uri="{BB962C8B-B14F-4D97-AF65-F5344CB8AC3E}">
        <p14:creationId xmlns:p14="http://schemas.microsoft.com/office/powerpoint/2010/main" val="669118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 bwMode="auto">
          <a:xfrm>
            <a:off x="950912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Ejendomsforbehold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4.3 Konflikt med senere rettigheder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950912" y="1556792"/>
            <a:ext cx="7942337" cy="47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HR: 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Et gyldigt stiftet ejendomsforbehold beskytter sælgers ejendomsret til aktivet overfor købers andre kreditorer og aftaleerhververe (Se fig. 11.8)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U: 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Hvis en godtroende forbruger har købt aktivet med ejendomsforbehold, kan køber </a:t>
            </a:r>
            <a:r>
              <a:rPr kumimoji="0" lang="da-DK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ekstingvere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sælgers ejendomsforbehold hvis: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U1: 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Sælger har givet tilladelse til videresalg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U2: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Sælger har opført sig passivt eller særlig uforsigtigt, og aktivet er udleveret til køber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U3: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Forhandlergrundsætningen – sælger er klar over, at køber er forhandler af aktivet, og aktivet er udleveret til køber</a:t>
            </a:r>
            <a:endParaRPr kumimoji="0" lang="da-DK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537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519881" y="0"/>
            <a:ext cx="8229600" cy="84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5. Forbud mod pantsætning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tekst 1"/>
          <p:cNvSpPr txBox="1">
            <a:spLocks/>
          </p:cNvSpPr>
          <p:nvPr/>
        </p:nvSpPr>
        <p:spPr bwMode="auto">
          <a:xfrm>
            <a:off x="1115616" y="1622467"/>
            <a:ext cx="3715745" cy="42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Ejendomsforbehold</a:t>
            </a:r>
          </a:p>
        </p:txBody>
      </p:sp>
      <p:sp>
        <p:nvSpPr>
          <p:cNvPr id="4" name="Pladsholder til indhold 2"/>
          <p:cNvSpPr txBox="1">
            <a:spLocks/>
          </p:cNvSpPr>
          <p:nvPr/>
        </p:nvSpPr>
        <p:spPr bwMode="auto">
          <a:xfrm>
            <a:off x="1293577" y="2060848"/>
            <a:ext cx="3741812" cy="3951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KAL § 34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Ejendomsretten er sælgers indtil varen er betalt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Hvis sælger vil have sikkerhed i kreditkøb har sælger udelukkende mulighed for at tage ejendomsforbehold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tekst 3"/>
          <p:cNvSpPr txBox="1">
            <a:spLocks/>
          </p:cNvSpPr>
          <p:nvPr/>
        </p:nvSpPr>
        <p:spPr bwMode="auto">
          <a:xfrm>
            <a:off x="5065525" y="1489779"/>
            <a:ext cx="4041775" cy="571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Underpant</a:t>
            </a:r>
          </a:p>
        </p:txBody>
      </p:sp>
      <p:sp>
        <p:nvSpPr>
          <p:cNvPr id="6" name="Pladsholder til indhold 4"/>
          <p:cNvSpPr txBox="1">
            <a:spLocks/>
          </p:cNvSpPr>
          <p:nvPr/>
        </p:nvSpPr>
        <p:spPr bwMode="auto">
          <a:xfrm>
            <a:off x="5066729" y="2060848"/>
            <a:ext cx="4041775" cy="3951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Ejendomsretten går over til køber med det samme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Forbud mod pant i kreditkøb, jf. KAL § 21 – pantet er ugyldigt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Forbuddet gælder også trepartsforhold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Pant kan tages af långiver i et fritstående lån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Læs mere om pant i kap 21</a:t>
            </a:r>
          </a:p>
        </p:txBody>
      </p:sp>
    </p:spTree>
    <p:extLst>
      <p:ext uri="{BB962C8B-B14F-4D97-AF65-F5344CB8AC3E}">
        <p14:creationId xmlns:p14="http://schemas.microsoft.com/office/powerpoint/2010/main" val="2358016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950912" y="0"/>
            <a:ext cx="82296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 Køber misligholder kreditaftalen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77800" y="1340768"/>
            <a:ext cx="7942337" cy="301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Opsigelse af en kreditkøbsaftale, jf. KAL § 29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Kreditgiver kan kun opsige hele aftalen, hvis forbrugeren er i kvalificeret misligholdelse, dvs. køber skal være i restance i mindst 30 dage og: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Restancen skal udgøre mindst 1/10 af det samlede beløb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Hvis flere afdrag mangler at blive betalt, skal de tilsammen udgøre mindst 1/20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Hele restgælden er i restance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435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83568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Køber misligholder kreditaftalen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6.2 Køb med ejendomsforbehold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96479" y="1484784"/>
            <a:ext cx="7942337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HR: 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Er kreditaftalen opsagt kan sælger med ejendomsforbehold tage aktivet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U: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Aktiver omfattet af trangsbeneficiet kan ikke tages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HR: 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Sælger kan kun blive fyldestgjort i det solgte aktiv uden mulighed for at få betalt en evt. restgæld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U: 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Har køber misligholdt aktivet eller lagt hindringer i vejen for </a:t>
            </a:r>
            <a:r>
              <a:rPr kumimoji="0" lang="da-DK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tilbagetagelsen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kan sælger kræve restgælden betalt</a:t>
            </a:r>
            <a:endParaRPr kumimoji="0" lang="da-DK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901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6288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Køber misligholder kreditaftalen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6.3 Køb uden ejendomsforbehold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755576" y="1340768"/>
            <a:ext cx="783304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HR: 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Er kreditaftalen opsagt kan sælger uden ejendomsforbehold få udlæg i alle købers aktiver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U: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Fogedretten kan henvise sælger til at tage det solgte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 sælger uden ejendomsforbehold kan kræve hele restgælden betalt uanset værdien af det solgte aktiv</a:t>
            </a:r>
            <a:b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Køb med ugyldigt ejendomsforbehold: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Sælger kan: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Ikke få aktivet tilbage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Kun kræve gæld udover aktivets værdi tilbagebetalt, hvis køber har misligholdt aktivet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63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878904" y="0"/>
            <a:ext cx="8229600" cy="620688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Kreditaftaler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11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4" name="Pladsholder til indhold 5"/>
          <p:cNvSpPr>
            <a:spLocks noGrp="1"/>
          </p:cNvSpPr>
          <p:nvPr>
            <p:ph type="subTitle" idx="1"/>
          </p:nvPr>
        </p:nvSpPr>
        <p:spPr>
          <a:xfrm>
            <a:off x="878904" y="1124744"/>
            <a:ext cx="4536504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eaLnBrk="1" hangingPunct="1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kapitel 11 gennemgås</a:t>
            </a:r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Krav til kreditaftaler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Trepartsforhold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Køb med ejendomsforbehold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Forbud mod pantsætning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Køber misligholder kreditaftale</a:t>
            </a:r>
          </a:p>
          <a:p>
            <a:pPr algn="l" eaLnBrk="1" hangingPunct="1"/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(Aftaleloven - se kapitel 2)</a:t>
            </a:r>
          </a:p>
        </p:txBody>
      </p:sp>
    </p:spTree>
    <p:extLst>
      <p:ext uri="{BB962C8B-B14F-4D97-AF65-F5344CB8AC3E}">
        <p14:creationId xmlns:p14="http://schemas.microsoft.com/office/powerpoint/2010/main" val="140904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Kreditaftaleloven </a:t>
            </a:r>
            <a:br>
              <a:rPr lang="da-DK" sz="3600" b="1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</a:br>
            <a:r>
              <a:rPr lang="da-DK" sz="3600" b="1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1. Anvendelse og ord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538360"/>
            <a:ext cx="6400800" cy="378127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Kreditaftaleloven anvendes i de fleste aftaler om lån, kredit eller køb på kredit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Lovens anvendes både i forbrugerkøb, handelskøb og civilkøb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Ordet ”</a:t>
            </a:r>
            <a:r>
              <a:rPr lang="da-DK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kreditaftale</a:t>
            </a:r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er defineret i KAL § 4, stk. 1, nr. 3:</a:t>
            </a:r>
          </a:p>
          <a:p>
            <a:pPr lvl="1" eaLnBrk="1" hangingPunct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”En aftale, hvorved en kreditgiver yder  eller giver tilsagn om at yde kredit…”</a:t>
            </a:r>
          </a:p>
          <a:p>
            <a:pPr lvl="1" eaLnBrk="1" hangingPunct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Lån og kreditkøb (se fig. 11.1 og 11.2)</a:t>
            </a:r>
          </a:p>
          <a:p>
            <a:pPr lvl="1" eaLnBrk="1" hangingPunct="1"/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kreditaftale kan indgås via en kreditformidler</a:t>
            </a:r>
            <a:b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 fig. 11.3)</a:t>
            </a:r>
          </a:p>
          <a:p>
            <a:pPr algn="l" eaLnBrk="1" hangingPunct="1"/>
            <a:endParaRPr lang="da-DK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01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0"/>
            <a:ext cx="8229600" cy="764704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2. Krav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til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kreditaftalen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 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052736"/>
            <a:ext cx="68008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Før kreditaftalen indgås skal en forbruger have oplysninger om vilkår og omkostninger på et varigt medie (fx papir, </a:t>
            </a:r>
            <a:r>
              <a:rPr lang="da-DK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CD-rom</a:t>
            </a:r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netbank)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Kreditgiver skal bl.a. oplyse om ÅOP (årlige omkostninger i procent)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Kreditaftalen skal indgås på varigt medie og opfylde tilsvarende oplysningskrav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r>
              <a:rPr lang="da-D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Opfylder kreditgiver ikke oplysningspligten:</a:t>
            </a:r>
          </a:p>
          <a:p>
            <a:pPr lvl="1" eaLnBrk="1" hangingPunct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Skal forbrugeren evt. betale færre omkostninger</a:t>
            </a:r>
          </a:p>
          <a:p>
            <a:pPr lvl="1" eaLnBrk="1" hangingPunct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Løber fortrydelsesretten først fra oplysningspligten er opfyldt</a:t>
            </a:r>
          </a:p>
          <a:p>
            <a:pPr lvl="1" eaLnBrk="1" hangingPunct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Kreditgiver kan blive pålagt en bøde</a:t>
            </a:r>
          </a:p>
        </p:txBody>
      </p:sp>
    </p:spTree>
    <p:extLst>
      <p:ext uri="{BB962C8B-B14F-4D97-AF65-F5344CB8AC3E}">
        <p14:creationId xmlns:p14="http://schemas.microsoft.com/office/powerpoint/2010/main" val="279775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0"/>
            <a:ext cx="8229600" cy="7647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2. Krav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til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kreditaftalen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 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1043608" y="1124744"/>
            <a:ext cx="6400800" cy="4824536"/>
          </a:xfrm>
        </p:spPr>
        <p:txBody>
          <a:bodyPr>
            <a:no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Kreditgiver skal vurdere forbrugerens kreditværdighed før kreditaftalen bliver indgået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forbindelse med optagelse af realkreditlån har forbrugeren krav på en 7 dages acceptfrist, jf. KAL § 7d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kortfristet forbrugslån kræver at forbruger afventer mindst 48 timer med at acceptere tilbuddet, jf. KAL § 8c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Forbrugeren har ret til at fortryde en kreditaftale, jf. KAL § 19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forbruger har altid ret til at indfri lånet før tid og dermed spare yderligere renteudgifter</a:t>
            </a:r>
          </a:p>
          <a:p>
            <a:pPr marL="1028700" lvl="1" indent="-342900"/>
            <a:r>
              <a:rPr lang="da-D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Undtaget pantebreve med pant i fast ejendom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Urimelige vilkår kan blive tilsidesat</a:t>
            </a:r>
          </a:p>
          <a:p>
            <a:pPr algn="l" eaLnBrk="1" hangingPunct="1"/>
            <a:endParaRPr lang="da-D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3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468313" y="0"/>
            <a:ext cx="82296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3.Trepartsforhold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4093964" y="1526381"/>
            <a:ext cx="48355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Lånesituationer med tre parter: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Oprindeligt trepartsforhold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Efterfølgende trepartsforhold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Fritstående lån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Vigtigt at skelne mellem de tre situationer for at afgøre, hvilke regler, der finder anvendelse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188219" y="1628775"/>
            <a:ext cx="2879725" cy="1439863"/>
          </a:xfrm>
          <a:prstGeom prst="right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Kun de to første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er trepartsforhold</a:t>
            </a: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370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Trepartsforhold</a:t>
            </a:r>
            <a:b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Oprindeligt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trepartsforhold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1177280" y="1639888"/>
            <a:ext cx="80032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Forbrugeren opnår lån hos en tredjemand gennem en kreditformidler, jf. KAL § 4, stk. 1, nr. 15 litra b</a:t>
            </a:r>
            <a:b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(Se fig. 16.4)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Typisk situation: Forbruger køber en vare i en butik og indgår i butikken en låneaftale med en kreditgiver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Hvis varen er mangelfuld kan forbrugeren gøre krav </a:t>
            </a:r>
            <a:b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gældende overfor finansieringsselskabet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Kreditgiver kan få </a:t>
            </a: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ejendomsforbehold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 det solgte men ikke pant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5562026">
            <a:off x="5623767" y="4264331"/>
            <a:ext cx="1436766" cy="2261328"/>
          </a:xfrm>
          <a:prstGeom prst="cloudCallout">
            <a:avLst>
              <a:gd name="adj1" fmla="val -63121"/>
              <a:gd name="adj2" fmla="val 79186"/>
            </a:avLst>
          </a:prstGeom>
          <a:solidFill>
            <a:schemeClr val="accent1">
              <a:lumMod val="75000"/>
            </a:schemeClr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rot="10800000" vert="eaVert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Ejendoms-forbehold bliver gennemgået senere</a:t>
            </a:r>
          </a:p>
        </p:txBody>
      </p:sp>
    </p:spTree>
    <p:extLst>
      <p:ext uri="{BB962C8B-B14F-4D97-AF65-F5344CB8AC3E}">
        <p14:creationId xmlns:p14="http://schemas.microsoft.com/office/powerpoint/2010/main" val="2313974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12329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 Trepartsforhold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Efterfølgende trepartsforhold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82713" y="1556792"/>
            <a:ext cx="788436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Forbrugeren indgår kreditaftale med sælger, jf. KAL § 4, stk. 1, nr. 15 litra a. Sælger overdrager efterfølgende aftalen til en tredjemand (Se fig. 11.5)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Typisk situation: Forbruger køber en vare i en butik og indgår en afdragsordning med butikken. Butikken sælger kravet på forbrugeren videre til et finansieringsselskab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Hvis varen er mangelfuld kan forbrugeren gøre samme krav gældende overfor finansieringsselskabet som overfor sælger (se fig. 11.7)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Kreditgiver kan få ejendomsforbehold i det solgte men ikke pant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8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 Trepartsforhold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   Fritstående lån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115616" y="1556792"/>
            <a:ext cx="788436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Ikke et trepartsforhold fordi sælger ikke har kontakt med långiver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Forbrugeren opnår lån hos en långiver. Låneprovenuet bliver brug til et kontantkøb (Se fig. 11.6)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Typisk situation: Forbruger optager lån i sin bank. Lånet bliver brugt til køb af fx bil. Bilsælger kender ikke til finansieringen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Hvis varen er mangelfuld kan forbrugeren ikke gøre krav </a:t>
            </a:r>
            <a:b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gældende overfor banken – lånet skal tilbagebetales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Det er ikke et kreditkøb og banken kan få pant i bilen</a:t>
            </a:r>
          </a:p>
        </p:txBody>
      </p:sp>
    </p:spTree>
    <p:extLst>
      <p:ext uri="{BB962C8B-B14F-4D97-AF65-F5344CB8AC3E}">
        <p14:creationId xmlns:p14="http://schemas.microsoft.com/office/powerpoint/2010/main" val="1760898806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A8BDEC2A0382499A97AB9D16D14A05" ma:contentTypeVersion="24" ma:contentTypeDescription="Opret et nyt dokument." ma:contentTypeScope="" ma:versionID="11a9dc9837ce863fe7902377bb77f832">
  <xsd:schema xmlns:xsd="http://www.w3.org/2001/XMLSchema" xmlns:xs="http://www.w3.org/2001/XMLSchema" xmlns:p="http://schemas.microsoft.com/office/2006/metadata/properties" xmlns:ns2="774c94e9-627f-4924-af40-1b5783001916" xmlns:ns3="6ee38164-105e-453e-b19e-1cc9a418d0fc" targetNamespace="http://schemas.microsoft.com/office/2006/metadata/properties" ma:root="true" ma:fieldsID="b7b9fcad53216cf112360ba1fef86167" ns2:_="" ns3:_="">
    <xsd:import namespace="774c94e9-627f-4924-af40-1b5783001916"/>
    <xsd:import namespace="6ee38164-105e-453e-b19e-1cc9a418d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Godkendt_x002f_kla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94e9-627f-4924-af40-1b5783001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9" nillable="true" ma:displayName="Length (seconds)" ma:hidden="true" ma:internalName="MediaLengthInSeconds" ma:readOnly="true">
      <xsd:simpleType>
        <xsd:restriction base="dms:Unknown"/>
      </xsd:simpleType>
    </xsd:element>
    <xsd:element name="Godkendt_x002f_klar" ma:index="21" nillable="true" ma:displayName="Godkendt/klar" ma:internalName="Godkendt_x002f_klar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bab7b2e4-d6a2-452a-a506-352d5f200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38164-105e-453e-b19e-1cc9a418d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c70cc06f-aeac-43e6-9ee5-90bc35c9a438}" ma:internalName="TaxCatchAll" ma:showField="CatchAllData" ma:web="6ee38164-105e-453e-b19e-1cc9a418d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94e9-627f-4924-af40-1b5783001916">
      <Terms xmlns="http://schemas.microsoft.com/office/infopath/2007/PartnerControls"/>
    </lcf76f155ced4ddcb4097134ff3c332f>
    <TaxCatchAll xmlns="6ee38164-105e-453e-b19e-1cc9a418d0fc" xsi:nil="true"/>
    <Godkendt_x002f_klar xmlns="774c94e9-627f-4924-af40-1b5783001916" xsi:nil="true"/>
  </documentManagement>
</p:properties>
</file>

<file path=customXml/itemProps1.xml><?xml version="1.0" encoding="utf-8"?>
<ds:datastoreItem xmlns:ds="http://schemas.openxmlformats.org/officeDocument/2006/customXml" ds:itemID="{5652F994-0E71-4A53-8F33-5F89E2965C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D539A7-1884-464E-A5AB-15429305CE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c94e9-627f-4924-af40-1b5783001916"/>
    <ds:schemaRef ds:uri="6ee38164-105e-453e-b19e-1cc9a418d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455CAF-7EB5-4526-91BC-68EFF9E7D46E}">
  <ds:schemaRefs>
    <ds:schemaRef ds:uri="http://schemas.microsoft.com/office/2006/metadata/properties"/>
    <ds:schemaRef ds:uri="http://schemas.microsoft.com/office/infopath/2007/PartnerControls"/>
    <ds:schemaRef ds:uri="774c94e9-627f-4924-af40-1b5783001916"/>
    <ds:schemaRef ds:uri="6ee38164-105e-453e-b19e-1cc9a418d0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16291</TotalTime>
  <Words>1133</Words>
  <Application>Microsoft Office PowerPoint</Application>
  <PresentationFormat>Skærmshow (4:3)</PresentationFormat>
  <Paragraphs>113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Andreas Bæksgaard Kotzareis</cp:lastModifiedBy>
  <cp:revision>235</cp:revision>
  <cp:lastPrinted>2022-03-08T16:56:00Z</cp:lastPrinted>
  <dcterms:created xsi:type="dcterms:W3CDTF">2012-08-31T07:41:01Z</dcterms:created>
  <dcterms:modified xsi:type="dcterms:W3CDTF">2022-07-28T14:29:16Z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0x01010065A8BDEC2A0382499A97AB9D16D14A05</vt:lpwstr>
  </property>
  <property fmtid="{D5CDD505-2E9C-101B-9397-08002B2CF9AE}" pid="3" name="MediaServiceImageTags">
    <vt:lpwstr/>
  </property>
</Properties>
</file>