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1" r:id="rId3"/>
    <p:sldId id="263" r:id="rId4"/>
    <p:sldId id="267" r:id="rId5"/>
    <p:sldId id="286" r:id="rId6"/>
    <p:sldId id="287" r:id="rId7"/>
    <p:sldId id="288" r:id="rId8"/>
    <p:sldId id="291" r:id="rId9"/>
    <p:sldId id="289" r:id="rId10"/>
    <p:sldId id="292" r:id="rId11"/>
    <p:sldId id="294" r:id="rId12"/>
    <p:sldId id="293" r:id="rId13"/>
    <p:sldId id="295" r:id="rId14"/>
    <p:sldId id="296" r:id="rId15"/>
    <p:sldId id="290" r:id="rId16"/>
    <p:sldId id="297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83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378E-C80B-43D0-9FCB-F2CC5868CB9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7F5E-F29B-435C-8EC1-DA9D630C0F6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909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4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Specialfuldmagt, AFTL § 13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legitimationsfuldmagt.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Tredjemand får direkte besked om fuldmagtens indhold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Tilbagekaldelsen får virkning når den er kommet frem – behøver ikke komme til tredjemands kundskab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oplyser om fuldmagten til almenheden,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ophører/tilbagekaldes på samme måde som den blev stiftet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Skriftlig fuldmagt/forevisningsfuldmagt, AFTL § 16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9302" y="1340768"/>
            <a:ext cx="86027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da-DK" sz="3200" b="1" dirty="0" smtClean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skriftlig fuldmagt, der er beregnet til </a:t>
            </a:r>
            <a:r>
              <a:rPr lang="da-DK" sz="3200" dirty="0" err="1" smtClean="0">
                <a:cs typeface="Arial" pitchFamily="34" charset="0"/>
              </a:rPr>
              <a:t>forevis-ning</a:t>
            </a:r>
            <a:r>
              <a:rPr lang="da-DK" sz="3200" dirty="0" smtClean="0">
                <a:cs typeface="Arial" pitchFamily="34" charset="0"/>
              </a:rPr>
              <a:t> for andre – fx  ”hent min pakke-fuldmagt”, generalfuldmagt.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Ophører når fuldmagten tilbagegives til fuld-magtsgiver eller fuldmagten tilintetgøres.</a:t>
            </a:r>
          </a:p>
          <a:p>
            <a:pPr marL="0" lvl="1"/>
            <a:endParaRPr lang="da-DK" sz="20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7006"/>
            <a:ext cx="86027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Fuldmagten/instruksen gives ofte mundtligt, men kan også gives skriftligt.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Der sondres ikke mellem bemyndigelse og legitimation, da fuldmagtens omfang og bemyndigelsen er sammenfaldende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Aftaler i strid med fuldmagten: </a:t>
            </a:r>
            <a:r>
              <a:rPr lang="da-DK" sz="2800" dirty="0" smtClean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 af fuldmagten </a:t>
            </a:r>
            <a:r>
              <a:rPr lang="da-DK" sz="2800" dirty="0" smtClean="0">
                <a:cs typeface="Arial" pitchFamily="34" charset="0"/>
              </a:rPr>
              <a:t>kan ske på samme måde som den er givet.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65485" y="1340768"/>
            <a:ext cx="860273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3200" b="1" dirty="0" smtClean="0">
                <a:cs typeface="Arial" pitchFamily="34" charset="0"/>
              </a:rPr>
              <a:t>AFTL § 25 – erstatning til tredjemand: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Fuldmægtigen er ved aftalens indgåelse garant for at: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54384" y="1340768"/>
            <a:ext cx="86027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800" b="1" dirty="0" smtClean="0">
              <a:cs typeface="Arial" pitchFamily="34" charset="0"/>
            </a:endParaRPr>
          </a:p>
          <a:p>
            <a:pPr marL="263525" lvl="1" indent="-263525"/>
            <a:r>
              <a:rPr lang="da-DK" sz="2600" b="1" dirty="0" smtClean="0">
                <a:cs typeface="Arial" pitchFamily="34" charset="0"/>
              </a:rPr>
              <a:t>HR:</a:t>
            </a:r>
            <a:r>
              <a:rPr lang="da-DK" sz="2600" dirty="0" smtClean="0">
                <a:cs typeface="Arial" pitchFamily="34" charset="0"/>
              </a:rPr>
              <a:t> Hvis fuldmægtigen ikke havde den fornødne fuldmagt til at handle, og aftalen derfor falder til jorden, kan tredjemand forlange erstatning hos fuldmægtigen, hvis han lider et økonomisk tab.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 </a:t>
            </a:r>
            <a:r>
              <a:rPr lang="da-DK" sz="2600" dirty="0" smtClean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</a:t>
            </a:r>
            <a:r>
              <a:rPr lang="da-DK" sz="2600" dirty="0" smtClean="0">
                <a:cs typeface="Arial" pitchFamily="34" charset="0"/>
              </a:rPr>
              <a:t> Erstatning kan ikke komme på tale, hvis fuldmægtigen indgår aftaler, og ikke ved at fuldmagten i mellemtiden er blevet tilbagekaldt.</a:t>
            </a:r>
            <a:endParaRPr lang="da-DK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268760"/>
            <a:ext cx="86027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Loven og parterne: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Kommissionsloven </a:t>
            </a:r>
            <a:r>
              <a:rPr lang="da-DK" sz="2400" dirty="0" smtClean="0">
                <a:cs typeface="Arial" pitchFamily="34" charset="0"/>
              </a:rPr>
              <a:t>er med få undtagelser deklaratorisk, dvs. parterne kan aftale andre retningslinjer for deres samarbejde, end det som står i loven.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Kommissionær</a:t>
            </a:r>
            <a:r>
              <a:rPr lang="da-DK" sz="2400" dirty="0" smtClean="0">
                <a:cs typeface="Arial" pitchFamily="34" charset="0"/>
              </a:rPr>
              <a:t>: Den der har påtaget sig at sælge eller købe varer, værdipapirer eller andet løsøre </a:t>
            </a:r>
            <a:r>
              <a:rPr lang="da-DK" sz="2400" b="1" dirty="0" smtClean="0">
                <a:cs typeface="Arial" pitchFamily="34" charset="0"/>
              </a:rPr>
              <a:t>for en andens regning</a:t>
            </a:r>
            <a:r>
              <a:rPr lang="da-DK" sz="2400" dirty="0" smtClean="0">
                <a:cs typeface="Arial" pitchFamily="34" charset="0"/>
              </a:rPr>
              <a:t>, men i </a:t>
            </a:r>
            <a:r>
              <a:rPr lang="da-DK" sz="2400" b="1" dirty="0" smtClean="0">
                <a:cs typeface="Arial" pitchFamily="34" charset="0"/>
              </a:rPr>
              <a:t>eget navn</a:t>
            </a:r>
            <a:r>
              <a:rPr lang="da-DK" sz="2400" dirty="0" smtClean="0">
                <a:cs typeface="Arial" pitchFamily="34" charset="0"/>
              </a:rPr>
              <a:t>. Kommissionæren er professionel handlende, som køber eller sælger inden for sit erhverv. Han har fx varer i kommission.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Kommittent</a:t>
            </a:r>
            <a:r>
              <a:rPr lang="da-DK" sz="2400" dirty="0" smtClean="0">
                <a:cs typeface="Arial" pitchFamily="34" charset="0"/>
              </a:rPr>
              <a:t>: Den, for hvis regning salget eller købet skal ske. Kommittenten ejer de varer som kommissionæren sælger.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Kommissionsaftalen: </a:t>
            </a:r>
            <a:r>
              <a:rPr lang="da-DK" sz="2400" dirty="0" smtClean="0">
                <a:cs typeface="Arial" pitchFamily="34" charset="0"/>
              </a:rPr>
              <a:t>Aftalen mellem kommittent og </a:t>
            </a:r>
            <a:r>
              <a:rPr lang="da-DK" sz="2400" dirty="0" err="1" smtClean="0">
                <a:cs typeface="Arial" pitchFamily="34" charset="0"/>
              </a:rPr>
              <a:t>kommissio-nær</a:t>
            </a:r>
            <a:r>
              <a:rPr lang="da-DK" sz="2400" dirty="0" smtClean="0">
                <a:cs typeface="Arial" pitchFamily="34" charset="0"/>
              </a:rPr>
              <a:t> er ikke kendt for omverdenen.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66801" y="1384077"/>
            <a:ext cx="8602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2800" b="1" dirty="0" smtClean="0">
                <a:cs typeface="Arial" pitchFamily="34" charset="0"/>
              </a:rPr>
              <a:t>Aftaleindgåelse: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 aftaler kommissionæren indgår med tredjemand, på vegne af kommittenten, er som </a:t>
            </a:r>
            <a:r>
              <a:rPr lang="da-DK" sz="2800" b="1" dirty="0" smtClean="0">
                <a:cs typeface="Arial" pitchFamily="34" charset="0"/>
              </a:rPr>
              <a:t>hovedregel</a:t>
            </a:r>
            <a:r>
              <a:rPr lang="da-DK" sz="2800" dirty="0" smtClean="0">
                <a:cs typeface="Arial" pitchFamily="34" charset="0"/>
              </a:rPr>
              <a:t> bindende for kommittenten, også selvom aftalen med </a:t>
            </a:r>
            <a:r>
              <a:rPr lang="da-DK" sz="2800" dirty="0" err="1" smtClean="0">
                <a:cs typeface="Arial" pitchFamily="34" charset="0"/>
              </a:rPr>
              <a:t>tredje-mand</a:t>
            </a:r>
            <a:r>
              <a:rPr lang="da-DK" sz="2800" dirty="0" smtClean="0">
                <a:cs typeface="Arial" pitchFamily="34" charset="0"/>
              </a:rPr>
              <a:t>, er indgået i strid med retningslinjerne i </a:t>
            </a:r>
            <a:r>
              <a:rPr lang="da-DK" sz="2800" dirty="0" err="1" smtClean="0">
                <a:cs typeface="Arial" pitchFamily="34" charset="0"/>
              </a:rPr>
              <a:t>kommis-sionsaftalen</a:t>
            </a:r>
            <a:r>
              <a:rPr lang="da-DK" sz="2800" dirty="0" smtClean="0">
                <a:cs typeface="Arial" pitchFamily="34" charset="0"/>
              </a:rPr>
              <a:t>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Undtagelse:</a:t>
            </a:r>
            <a:r>
              <a:rPr lang="da-DK" sz="2800" dirty="0" smtClean="0">
                <a:cs typeface="Arial" pitchFamily="34" charset="0"/>
              </a:rPr>
              <a:t> Hvis tredjemand er i ond tro, kan aftalen mellem kommissionær og tredjemand rammes af ugyldighed, fx en salgs- eller købsaftale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Kommissionærens pligter – KMSL §§ 7-26,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Overholde den indgåede kommissionsaftale.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Varetage kommittentens interesser.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Undersøgelsespligt af varer der modtages til salg.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Adskille kommittentens varer fra egne vare.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Drage omsorg for kommittentens varer.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Holde kommittentens varer behørigt brandforsikret.</a:t>
            </a:r>
          </a:p>
          <a:p>
            <a:r>
              <a:rPr lang="da-DK" sz="2800" b="1" dirty="0" smtClean="0">
                <a:cs typeface="Arial" pitchFamily="34" charset="0"/>
              </a:rPr>
              <a:t>Kommissionærens misligholdelse: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forlange erstatning, hvis kommissionæren ikke opfylder sine pligter, og det medfører et økonomisk tab for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ikke rette et evt. krav mod tredjemand</a:t>
            </a:r>
            <a:r>
              <a:rPr lang="da-DK" sz="2600" dirty="0" smtClean="0">
                <a:cs typeface="Arial" pitchFamily="34" charset="0"/>
              </a:rPr>
              <a:t>.</a:t>
            </a:r>
            <a:endParaRPr lang="da-DK" sz="2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Kap. 4 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4604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I kapitel 4 gennemgås:</a:t>
            </a:r>
          </a:p>
          <a:p>
            <a:endParaRPr lang="da-DK" sz="3600" dirty="0" smtClean="0"/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med særlig tilværelse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uden særlig tilværelse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Handelsagenter</a:t>
            </a:r>
            <a:endParaRPr lang="da-DK" sz="3200" b="1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7"/>
            <a:ext cx="86027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Kommissionærens rettigheder (KMSL §§ 27-39),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har krav på at få refunderet de udgifter han afholder på kommittentens regning.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Modtage sin opnåede provision fra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Tilbageholdsret og håndpanteret i kommittentens varer, hvis provision ikke betales</a:t>
            </a:r>
            <a:r>
              <a:rPr lang="da-DK" sz="3200" dirty="0" smtClean="0">
                <a:cs typeface="Arial" pitchFamily="34" charset="0"/>
              </a:rPr>
              <a:t>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22293"/>
            <a:ext cx="86027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Kommittent vs. tredjemand (køber):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tredjemand handler direkte med kommissionæren og har ingen kontakt til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er den ansvarlige sælger, også  ift. købeloven. Krav der udspringer af fejl og mangler ved det solgte kan ikke rettes mod kommittenten, men skal rettes mod kommissionæren (sælger</a:t>
            </a:r>
            <a:r>
              <a:rPr lang="da-DK" sz="3200" dirty="0" smtClean="0">
                <a:cs typeface="Arial" pitchFamily="34" charset="0"/>
              </a:rPr>
              <a:t>).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50119" y="1071328"/>
            <a:ext cx="86027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Kommittent vs. tredjemand </a:t>
            </a:r>
            <a:r>
              <a:rPr lang="da-DK" sz="2400" b="1" dirty="0" smtClean="0">
                <a:cs typeface="Arial" pitchFamily="34" charset="0"/>
              </a:rPr>
              <a:t>(kommissionærens kreditorer) </a:t>
            </a:r>
            <a:r>
              <a:rPr lang="da-DK" sz="2400" b="1" dirty="0" smtClean="0">
                <a:cs typeface="Arial" pitchFamily="34" charset="0"/>
              </a:rPr>
              <a:t/>
            </a:r>
            <a:br>
              <a:rPr lang="da-DK" sz="2400" b="1" dirty="0" smtClean="0">
                <a:cs typeface="Arial" pitchFamily="34" charset="0"/>
              </a:rPr>
            </a:br>
            <a:r>
              <a:rPr lang="da-DK" sz="2000" b="1" dirty="0" smtClean="0">
                <a:cs typeface="Arial" pitchFamily="34" charset="0"/>
              </a:rPr>
              <a:t>se </a:t>
            </a:r>
            <a:r>
              <a:rPr lang="da-DK" sz="2000" b="1" dirty="0" smtClean="0">
                <a:cs typeface="Arial" pitchFamily="34" charset="0"/>
              </a:rPr>
              <a:t>fig. 4.7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/>
            <a:r>
              <a:rPr lang="da-DK" sz="2400" b="1" dirty="0" smtClean="0">
                <a:cs typeface="Arial" pitchFamily="34" charset="0"/>
              </a:rPr>
              <a:t>Situation</a:t>
            </a:r>
            <a:r>
              <a:rPr lang="da-DK" sz="2400" dirty="0" smtClean="0">
                <a:cs typeface="Arial" pitchFamily="34" charset="0"/>
              </a:rPr>
              <a:t>: Kommissionæren betaler ikke sine regninger: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Til dækning af gæld, kan kommissionærens kreditorer foretage udlæg i og/eller tvangssælge kommissionærens aktiver, fx varer, bankindestående, tilgodehavende mv.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Kommittenten har ejendomsret til de varer, som står hos kommissionæren – kommissionærens kreditorer kan derfor ikke foretage udlæg i disse aktiver. </a:t>
            </a:r>
            <a:r>
              <a:rPr lang="da-DK" sz="2400" b="1" dirty="0" smtClean="0">
                <a:cs typeface="Arial" pitchFamily="34" charset="0"/>
              </a:rPr>
              <a:t>Betingelse: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Varerne skal kunne identificeres/være adskilt fra kommissionærens øvrige/egne varer.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Penge, fx købesummer, tilhørende kommittenten skal kunne identificeres/være adskilt fra kommissionærens egne penge</a:t>
            </a:r>
            <a:r>
              <a:rPr lang="da-DK" sz="2400" dirty="0" smtClean="0">
                <a:cs typeface="Arial" pitchFamily="34" charset="0"/>
              </a:rPr>
              <a:t>.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Kommissionsforholdets ophør, KMSL §§ 46-52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60782" y="1340768"/>
            <a:ext cx="86027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Kommissionsaftalen kan til enhver tid opsiges med et passende varsel.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 nogle kommissionsaftaler er der aftalt en kommissionsperiode eller aftalt en specifik. opgave som skal løses, hvorefter aftalen ophører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Opsigelse i utide kan medføre erstatningspligt for tab</a:t>
            </a:r>
            <a:r>
              <a:rPr lang="da-DK" sz="3200" dirty="0" smtClean="0">
                <a:cs typeface="Arial" pitchFamily="34" charset="0"/>
              </a:rPr>
              <a:t>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Handelsagenter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Handelsagentloven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handelsagent er en selvstændig erhvervsdrivende, der mod betaling har påtaget sig at sælge og/eller købe varer for agenturgiver, ved at indhente tilbud(ordrer) fra tredjemand.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Aflønning sker som provision.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Handelsagenten handler i </a:t>
            </a:r>
            <a:r>
              <a:rPr lang="da-DK" sz="2800" b="1" dirty="0" smtClean="0">
                <a:cs typeface="Arial" pitchFamily="34" charset="0"/>
              </a:rPr>
              <a:t>agenturgivers navn </a:t>
            </a:r>
            <a:r>
              <a:rPr lang="da-DK" sz="2800" dirty="0" smtClean="0">
                <a:cs typeface="Arial" pitchFamily="34" charset="0"/>
              </a:rPr>
              <a:t>og for </a:t>
            </a:r>
            <a:r>
              <a:rPr lang="da-DK" sz="2800" b="1" dirty="0" smtClean="0">
                <a:cs typeface="Arial" pitchFamily="34" charset="0"/>
              </a:rPr>
              <a:t>agenturgivers regning</a:t>
            </a:r>
            <a:r>
              <a:rPr lang="da-DK" sz="2800" dirty="0" smtClean="0">
                <a:cs typeface="Arial" pitchFamily="34" charset="0"/>
              </a:rPr>
              <a:t>, modsat kommissionæren der handler i eget navn.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6445509"/>
            <a:ext cx="2627784" cy="397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162" y="6552781"/>
            <a:ext cx="1008112" cy="26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Aftaleindgåelse 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Tilbud og accept: </a:t>
            </a:r>
            <a:r>
              <a:rPr lang="da-DK" sz="2800" dirty="0" smtClean="0">
                <a:cs typeface="Arial" pitchFamily="34" charset="0"/>
              </a:rPr>
              <a:t>Agenten sender de indhentede tilbud til agenturgiver, der skal acceptere eller afvise tilbuddet direkte overfor tredjemand.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agenturgiver ikke vil acceptere et tilbud, skal tredjemand have besked fra agenturgiver uden ugrundet ophold, ellers er agentur-giver bundet, og aftalen skal opfyldes, jf. HAL § 17.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Tilbagekaldelse:</a:t>
            </a:r>
            <a:r>
              <a:rPr lang="da-DK" sz="2800" dirty="0" smtClean="0">
                <a:cs typeface="Arial" pitchFamily="34" charset="0"/>
              </a:rPr>
              <a:t> Tredjemand kan tilbagekalde sit tilbud inden eller senest samtidig med at tilbuddet kommer til agenturgivers kundskab, jf. HAL § 18.</a:t>
            </a:r>
          </a:p>
          <a:p>
            <a:pPr marL="263525" indent="-263525"/>
            <a:endParaRPr lang="da-DK" sz="2800" dirty="0" smtClean="0">
              <a:cs typeface="Arial" pitchFamily="34" charset="0"/>
            </a:endParaRPr>
          </a:p>
          <a:p>
            <a:endParaRPr lang="da-DK" sz="3200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7"/>
            <a:ext cx="86027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Agenturgivers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Stille nødvendige materialer og oplysninger til rådighed, så agenten kan udføre arbejdet og løse opgaven.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Underrette agenten om accept eller afslag på de tilbud agenten sender til agenturgiver, og underrette om aftaler som ikke gennemføres.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Sende provisionsberegning til agenten hvert kvartal.</a:t>
            </a:r>
          </a:p>
          <a:p>
            <a:endParaRPr lang="da-DK" sz="28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467544" y="1340768"/>
            <a:ext cx="860273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Handelsagentens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Pligt til at varetage agenturgivers interesser. Agenten kan have flere varer i agentur, og salg af et konkurrerende produkt kræver agenturgivers samtykke.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3200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000" b="1" dirty="0" smtClean="0">
                <a:cs typeface="Arial" pitchFamily="34" charset="0"/>
              </a:rPr>
              <a:t>Handelsagenten kan ikke uden særlig bemyndigelse: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Indgå bindende aftaler med tredjemand – gør han det alligevel, og agenturgiver ikke vil være bundet, skal agenturgiver sørge for at give tredjemand besked uden ugrundet ophold. Gør agenturgiver ikke dette, bliver han bundet.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Modtage betaling, give henstand, afslag eller kredit.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Træffe afgørelse i en reklamation fra tredjemand, fx om mangler, forsinkelse mv., men agenten kan modtage reklamationen med samme virkning, som hvis den var modtaget af agenturgiver.</a:t>
            </a: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6445509"/>
            <a:ext cx="2627784" cy="397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162" y="6552781"/>
            <a:ext cx="1008112" cy="26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 og aftaleindgåelse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4.2)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Fuldmagt: </a:t>
            </a:r>
            <a:r>
              <a:rPr lang="da-DK" sz="3200" dirty="0" smtClean="0">
                <a:cs typeface="Arial" pitchFamily="34" charset="0"/>
              </a:rPr>
              <a:t>Aftaleloven afsnit II, §§ 10-27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HR: </a:t>
            </a:r>
            <a:r>
              <a:rPr lang="da-DK" sz="3200" dirty="0" smtClean="0">
                <a:cs typeface="Arial" pitchFamily="34" charset="0"/>
              </a:rPr>
              <a:t>Fuldmagtsgiver bliver bundet af de aftaler, som fuldmægtigen indgår på fuldmagtsgivers vegne, jf. AFTL § 10, stk. 1. </a:t>
            </a:r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7608" y="1340768"/>
            <a:ext cx="860273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cs typeface="Arial" pitchFamily="34" charset="0"/>
              </a:rPr>
              <a:t>En aftale kan i nogle tilfælde rammes af </a:t>
            </a:r>
            <a:r>
              <a:rPr lang="da-DK" sz="3200" dirty="0" err="1" smtClean="0">
                <a:cs typeface="Arial" pitchFamily="34" charset="0"/>
              </a:rPr>
              <a:t>ugyldig-hed</a:t>
            </a:r>
            <a:r>
              <a:rPr lang="da-DK" sz="3200" dirty="0" smtClean="0">
                <a:cs typeface="Arial" pitchFamily="34" charset="0"/>
              </a:rPr>
              <a:t>, hvis der er handlet i strid med en fuldmagt.</a:t>
            </a:r>
          </a:p>
          <a:p>
            <a:endParaRPr lang="da-DK" b="1" dirty="0" smtClean="0">
              <a:cs typeface="Arial" pitchFamily="34" charset="0"/>
            </a:endParaRPr>
          </a:p>
          <a:p>
            <a:r>
              <a:rPr lang="da-DK" sz="3000" b="1" dirty="0" smtClean="0">
                <a:cs typeface="Arial" pitchFamily="34" charset="0"/>
              </a:rPr>
              <a:t>I fuldmagt sondres mellem bemyndigelse og legitimation: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000" b="1" dirty="0" smtClean="0">
                <a:cs typeface="Arial" pitchFamily="34" charset="0"/>
              </a:rPr>
              <a:t>Bemyndigelse/beføjelse: </a:t>
            </a:r>
            <a:r>
              <a:rPr lang="da-DK" sz="3000" dirty="0" smtClean="0">
                <a:cs typeface="Arial" pitchFamily="34" charset="0"/>
              </a:rPr>
              <a:t>Den interne instruks mellem fuldmagtsgiver og fuldmægtig. Indholdet af denne instruks er som udgangspunk tikke kendt for omverdenen.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000" b="1" dirty="0" err="1" smtClean="0">
                <a:cs typeface="Arial" pitchFamily="34" charset="0"/>
              </a:rPr>
              <a:t>Legitimatin</a:t>
            </a:r>
            <a:r>
              <a:rPr lang="da-DK" sz="3000" b="1" dirty="0" smtClean="0">
                <a:cs typeface="Arial" pitchFamily="34" charset="0"/>
              </a:rPr>
              <a:t>:</a:t>
            </a:r>
            <a:r>
              <a:rPr lang="da-DK" sz="3000" dirty="0" smtClean="0">
                <a:cs typeface="Arial" pitchFamily="34" charset="0"/>
              </a:rPr>
              <a:t> Den ydre fuldmagt der er synlig og kendt for omverdenen</a:t>
            </a:r>
            <a:r>
              <a:rPr lang="da-DK" sz="3000" dirty="0" smtClean="0">
                <a:cs typeface="Arial" pitchFamily="34" charset="0"/>
              </a:rPr>
              <a:t>.</a:t>
            </a:r>
            <a:endParaRPr lang="da-DK" sz="3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 fuldmagtsformer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59964" y="1340768"/>
            <a:ext cx="8602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med særlig tilværelse: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Specialfuldmagt, jf. §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Skriftlig fuldmagt/forevisningsfuldmagt, AFTL § 16, stk. 1</a:t>
            </a:r>
          </a:p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§ </a:t>
            </a:r>
            <a:r>
              <a:rPr lang="da-DK" sz="2800" dirty="0" smtClean="0">
                <a:cs typeface="Arial" pitchFamily="34" charset="0"/>
              </a:rPr>
              <a:t>18-fuldmagt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34650"/>
            <a:ext cx="860273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ansat, har via sin stilling, fuldmagt til at handle på vegne af fuldmagtsgiver (arbejdsgiver).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stillingen.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salgsekspedient kan i sagens natur indgå aftaler om salg af varer fra butikken, men kan ikke indgå aftaler med et reklamebureau om ny markedsføringskampagne, medmindre hun har fået en udvidet bemyndigelse/særlig tilladelse fra fuldmagtsgiver</a:t>
            </a:r>
            <a:r>
              <a:rPr lang="da-DK" sz="2600" dirty="0" smtClean="0">
                <a:cs typeface="Arial" pitchFamily="34" charset="0"/>
              </a:rPr>
              <a:t>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6731" y="1340767"/>
            <a:ext cx="8602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</a:t>
            </a:r>
            <a:r>
              <a:rPr lang="da-DK" sz="2800" dirty="0" err="1" smtClean="0">
                <a:cs typeface="Arial" pitchFamily="34" charset="0"/>
              </a:rPr>
              <a:t>tredje-mand</a:t>
            </a:r>
            <a:r>
              <a:rPr lang="da-DK" sz="2800" dirty="0" smtClean="0">
                <a:cs typeface="Arial" pitchFamily="34" charset="0"/>
              </a:rPr>
              <a:t>, der overskrider bemyndigelsen (den interne instruks fra fuldmagtsgiver).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8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God tro</a:t>
            </a:r>
            <a:r>
              <a:rPr lang="da-DK" sz="2800" dirty="0" smtClean="0">
                <a:cs typeface="Arial" pitchFamily="34" charset="0"/>
              </a:rPr>
              <a:t>: Hvis det vurderes at tredjemand ikke indså eller burde have indset, at fuldmægtigen indgik en aftale der lå uden for sine beføjelser (den interne instruks</a:t>
            </a:r>
            <a:r>
              <a:rPr lang="da-DK" sz="2800" dirty="0" smtClean="0">
                <a:cs typeface="Arial" pitchFamily="34" charset="0"/>
              </a:rPr>
              <a:t>).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340768"/>
            <a:ext cx="86027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</a:t>
            </a:r>
            <a:r>
              <a:rPr lang="da-DK" sz="2800" dirty="0" err="1" smtClean="0">
                <a:cs typeface="Arial" pitchFamily="34" charset="0"/>
              </a:rPr>
              <a:t>tredje-mand</a:t>
            </a:r>
            <a:r>
              <a:rPr lang="da-DK" sz="2800" dirty="0" smtClean="0">
                <a:cs typeface="Arial" pitchFamily="34" charset="0"/>
              </a:rPr>
              <a:t>, der ligger uden for legitimationen (stillingsfuld-magtens sædvanlige grænser).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ikke bundet af de aftaler </a:t>
            </a:r>
            <a:r>
              <a:rPr lang="da-DK" sz="2800" dirty="0" err="1" smtClean="0">
                <a:cs typeface="Arial" pitchFamily="34" charset="0"/>
              </a:rPr>
              <a:t>fuldmæg-tigen</a:t>
            </a:r>
            <a:r>
              <a:rPr lang="da-DK" sz="2800" dirty="0" smtClean="0">
                <a:cs typeface="Arial" pitchFamily="34" charset="0"/>
              </a:rPr>
              <a:t> indgår med tredjemand, hvis de ligger uden for stillingens grænser, uanset tredjemands gode tro. </a:t>
            </a:r>
          </a:p>
          <a:p>
            <a:pPr marL="0" lvl="1"/>
            <a:endParaRPr lang="da-DK" sz="16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Erstatning:</a:t>
            </a:r>
            <a:r>
              <a:rPr lang="da-DK" sz="2800" dirty="0" smtClean="0">
                <a:cs typeface="Arial" pitchFamily="34" charset="0"/>
              </a:rPr>
              <a:t> Hvis fuldmagtsgiver lider et økonomisk tab, fordi fuldmægtigen har handlet groft uagtsom eller forsætligt, kan fuldmægtigen i sjældne grove tilfælde blive erstatningsansvarlig overfor arbejdsgiveren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52251" y="1340768"/>
            <a:ext cx="8602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stillingsfuldmagt ophører og tilbagekaldes ved at fuldmægtigen fjernes fra stillingen, fx opsiges eller bortvises.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Arbejdsgiveren bliver bundet af de aftaler den opsagte indgår med tredjemand i opsigelsesperioden.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en opsigelsesperiode bør fuldmagtsgiver tage stilling til om fuldmægtigen stadig skal have fuldmagt til at indgå de samme aftaler udadtil, eller der skal laves en ændring frem til fratrædelsestidspunktet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1876</Words>
  <Application>Microsoft Office PowerPoint</Application>
  <PresentationFormat>Skærmshow (4:3)</PresentationFormat>
  <Paragraphs>184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36</cp:revision>
  <dcterms:created xsi:type="dcterms:W3CDTF">2011-03-28T11:51:52Z</dcterms:created>
  <dcterms:modified xsi:type="dcterms:W3CDTF">2013-09-06T21:00:30Z</dcterms:modified>
</cp:coreProperties>
</file>