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1" r:id="rId4"/>
    <p:sldId id="274" r:id="rId5"/>
    <p:sldId id="262" r:id="rId6"/>
    <p:sldId id="264" r:id="rId7"/>
    <p:sldId id="263" r:id="rId8"/>
    <p:sldId id="266" r:id="rId9"/>
    <p:sldId id="267" r:id="rId10"/>
    <p:sldId id="268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71" r:id="rId21"/>
    <p:sldId id="286" r:id="rId22"/>
    <p:sldId id="287" r:id="rId23"/>
    <p:sldId id="288" r:id="rId24"/>
    <p:sldId id="289" r:id="rId25"/>
    <p:sldId id="272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AA7AB2"/>
    <a:srgbClr val="A66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728" autoAdjust="0"/>
  </p:normalViewPr>
  <p:slideViewPr>
    <p:cSldViewPr>
      <p:cViewPr>
        <p:scale>
          <a:sx n="77" d="100"/>
          <a:sy n="77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15465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33DB-330F-4823-800C-B3D87C7B09A2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F094-66DE-4BDF-ACD5-1FE9C97AFD8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DCD7-ED85-480C-919F-BE071720387E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38FF-5322-4D44-8C8B-478DC7F30A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09BC-9116-4FFC-8FE5-BEF6A5CA4066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97EF-A692-4F8E-B981-89DE89AAC59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ACFFA-D71A-40CE-9162-F6FB210EFF00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036A-66FA-44B6-BD56-23492F1EFE5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25C5-29AA-4FF6-8E84-F45FB2976FF9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F85C-5F9E-4608-BA89-6702D22360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319DA-7643-4DB2-A166-164653A23EA2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DCEA-9165-446D-B773-9E527E5BED0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CC5DA-79CB-493A-A9B6-195C0D901100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D9FE-1DAF-4FF0-ACCE-0F9D012452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E1238-5857-451C-BB65-DACD98B56D0A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6372-6548-404C-BAA3-7A1E5E62855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2C5B-C323-4889-A8E9-F1D63FC83E42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A7FF-6FAF-4E87-BBA9-FB718D584C2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0D6B-0F5C-4FE6-9A9C-F31019EC4E35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FB93-7824-4772-9F17-76BDEC7F0B8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2DDA9C-30CF-4E59-B2B5-FC737D4BD93D}" type="datetimeFigureOut">
              <a:rPr lang="da-DK"/>
              <a:pPr>
                <a:defRPr/>
              </a:pPr>
              <a:t>03-08-2014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E34E2-38BF-4EC2-B505-13250871BE7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</a:t>
            </a:r>
            <a:r>
              <a:rPr lang="da-DK" sz="36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15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Insolvens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og rekonstruktion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Tvangsauktion</a:t>
            </a:r>
          </a:p>
        </p:txBody>
      </p:sp>
      <p:sp>
        <p:nvSpPr>
          <p:cNvPr id="2253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196975"/>
            <a:ext cx="8003232" cy="532836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Kreditor kan begære tvangsauktion</a:t>
            </a:r>
          </a:p>
          <a:p>
            <a:r>
              <a:rPr lang="da-DK" dirty="0" smtClean="0"/>
              <a:t>Kun aktiver, som kreditor i forvejen har udlæg i</a:t>
            </a:r>
          </a:p>
          <a:p>
            <a:r>
              <a:rPr lang="da-DK" dirty="0" smtClean="0"/>
              <a:t>Begæring indgives til Fogedretten sammen med fogedgebyr</a:t>
            </a:r>
          </a:p>
          <a:p>
            <a:r>
              <a:rPr lang="da-DK" dirty="0" smtClean="0"/>
              <a:t>Auktionen skal annonceres, fast ejendom bekendtgøres i Statstidende</a:t>
            </a:r>
          </a:p>
          <a:p>
            <a:r>
              <a:rPr lang="da-DK" dirty="0" smtClean="0"/>
              <a:t>Auktionen holdes i Fogedretten, og aktivet bliver solgt til den, der byder højest </a:t>
            </a:r>
          </a:p>
          <a:p>
            <a:r>
              <a:rPr lang="da-DK" dirty="0" smtClean="0"/>
              <a:t>Provenuet fra auktionen går til at betale gælden hos kreditor efter omkostningerne ved auktionen er betalt</a:t>
            </a:r>
          </a:p>
          <a:p>
            <a:r>
              <a:rPr lang="da-DK" dirty="0" smtClean="0"/>
              <a:t>Panterettigheder i aktivet bliver slettet efter tvangsauktionen er holdt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  <a:b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afsnit 5.3 Skema over en konkursbehandling)</a:t>
            </a:r>
            <a:endParaRPr lang="da-DK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072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8003232" cy="4823990"/>
          </a:xfrm>
        </p:spPr>
        <p:txBody>
          <a:bodyPr/>
          <a:lstStyle/>
          <a:p>
            <a:r>
              <a:rPr lang="da-DK" dirty="0" smtClean="0"/>
              <a:t>Konkurs er en universalforfølgning, formålet er at dele skyldners aktiver ud til kreditorerne, så alle kreditorer stilles lige</a:t>
            </a:r>
          </a:p>
          <a:p>
            <a:r>
              <a:rPr lang="da-DK" dirty="0" smtClean="0"/>
              <a:t>Begæring kan indgives til skifteretten af skyldner eller kreditor, jf. KL § 17, stk. 1  </a:t>
            </a:r>
          </a:p>
          <a:p>
            <a:r>
              <a:rPr lang="da-DK" dirty="0" smtClean="0"/>
              <a:t>Skyldner mister rådighed over sine aktiver ved dekretets afsigelse, jf. KL § 29</a:t>
            </a:r>
          </a:p>
          <a:p>
            <a:r>
              <a:rPr lang="da-DK" dirty="0" smtClean="0"/>
              <a:t>Skifteretten udpeger kurator (advokat), som handler på vegne af konkursboet</a:t>
            </a:r>
          </a:p>
          <a:p>
            <a:r>
              <a:rPr lang="da-DK" dirty="0" smtClean="0"/>
              <a:t>Annoncering i Statstidende - virkning for enhver </a:t>
            </a:r>
            <a:br>
              <a:rPr lang="da-DK" dirty="0" smtClean="0"/>
            </a:br>
            <a:r>
              <a:rPr lang="da-DK" dirty="0" smtClean="0"/>
              <a:t>jf. KL § 30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</a:p>
        </p:txBody>
      </p:sp>
      <p:sp>
        <p:nvSpPr>
          <p:cNvPr id="31750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340768"/>
            <a:ext cx="7931224" cy="489599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Boets aktiver (konkursmassen) omfatter: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HR: 	</a:t>
            </a:r>
            <a:r>
              <a:rPr lang="da-DK" dirty="0" smtClean="0"/>
              <a:t>Alt hvad skyldner ejer ved konkursdekrets afsigelse 	og under konkursen tilfalder ham, jf. KL § 32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U1:	</a:t>
            </a:r>
            <a:r>
              <a:rPr lang="da-DK" dirty="0" smtClean="0"/>
              <a:t>Aktiver, som kreditor ikke kan få udlæg i, KL § 36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U2:	</a:t>
            </a:r>
            <a:r>
              <a:rPr lang="da-DK" dirty="0" smtClean="0"/>
              <a:t>Skyldners arbejdsindtægter under konkursen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U3:	</a:t>
            </a:r>
            <a:r>
              <a:rPr lang="da-DK" dirty="0" smtClean="0"/>
              <a:t>Separatistkrav (fx aktiver solgt med 	ejendomsforbehold)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Boets passiver omfatter:</a:t>
            </a:r>
          </a:p>
          <a:p>
            <a:r>
              <a:rPr lang="da-DK" dirty="0" smtClean="0"/>
              <a:t>Alle kreditorer kan anmelde deres krav, uanset om kravet er forfaldent, jf. KL § 38</a:t>
            </a:r>
          </a:p>
          <a:p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Konkurs</a:t>
            </a:r>
          </a:p>
        </p:txBody>
      </p:sp>
      <p:sp>
        <p:nvSpPr>
          <p:cNvPr id="3277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8003232" cy="4824536"/>
          </a:xfrm>
        </p:spPr>
        <p:txBody>
          <a:bodyPr/>
          <a:lstStyle/>
          <a:p>
            <a:r>
              <a:rPr lang="da-DK" dirty="0" smtClean="0"/>
              <a:t>Separatistkrav bliver fyldestgjort før konkursmassen gøres op </a:t>
            </a:r>
          </a:p>
          <a:p>
            <a:r>
              <a:rPr lang="da-DK" dirty="0" smtClean="0"/>
              <a:t>Kurator skal sælge og opgøre alle konkursboets aktiver</a:t>
            </a:r>
          </a:p>
          <a:p>
            <a:r>
              <a:rPr lang="da-DK" dirty="0" smtClean="0"/>
              <a:t>Konkursboet skal overveje, om det vil indtræde i gensidigt bebyrdende aftaler</a:t>
            </a:r>
          </a:p>
          <a:p>
            <a:r>
              <a:rPr lang="da-DK" dirty="0" smtClean="0"/>
              <a:t>Konkursboet vurderer, om der kan være omstødelige dispositioner</a:t>
            </a:r>
          </a:p>
          <a:p>
            <a:r>
              <a:rPr lang="da-DK" dirty="0" smtClean="0"/>
              <a:t>Kurator opgør alle kreditorernes krav og placerer dem i konkursordenen</a:t>
            </a:r>
          </a:p>
          <a:p>
            <a:r>
              <a:rPr lang="da-DK" dirty="0" smtClean="0"/>
              <a:t>Når konkursboets aktiver og passiver er gjort op bliver kreditorerne fyldestgjort efter konkursordenen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4822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2071688"/>
            <a:ext cx="8003232" cy="3589560"/>
          </a:xfrm>
        </p:spPr>
        <p:txBody>
          <a:bodyPr/>
          <a:lstStyle/>
          <a:p>
            <a:r>
              <a:rPr lang="da-DK" dirty="0" smtClean="0"/>
              <a:t>Konkursordenen inddeler alle boets kreditorer i klasser  </a:t>
            </a:r>
          </a:p>
          <a:p>
            <a:r>
              <a:rPr lang="da-DK" dirty="0" smtClean="0"/>
              <a:t>Hver konkursklasse bliver fyldestgjort fuldt ud, før der udloddes til næste klasse</a:t>
            </a:r>
          </a:p>
          <a:p>
            <a:r>
              <a:rPr lang="da-DK" dirty="0" smtClean="0"/>
              <a:t>Først dækkes omkostninger i forbindelse med konkursen (massekrav), og herefter de øvrige klasser</a:t>
            </a:r>
          </a:p>
          <a:p>
            <a:r>
              <a:rPr lang="da-DK" dirty="0" smtClean="0"/>
              <a:t>Hvis der ikke er dækning til hele klassen, fx de simple krav, bliver der udloddet en dividende. Efterstående konkursklasser får ingen dækning.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5.7 Udlodning af dividende</a:t>
            </a:r>
          </a:p>
        </p:txBody>
      </p:sp>
      <p:sp>
        <p:nvSpPr>
          <p:cNvPr id="3584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r>
              <a:rPr lang="da-DK" dirty="0" smtClean="0"/>
              <a:t>En dividende på 10 % til simple krav betyder, at kreditor med et krav på 100.000 kr. får en dækning på 10.000 kr.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Udækket gæld</a:t>
            </a:r>
          </a:p>
          <a:p>
            <a:r>
              <a:rPr lang="da-DK" dirty="0" smtClean="0"/>
              <a:t>Kreditor har stadig et restkrav på 90.000 kr. efter konkursen er afsluttet</a:t>
            </a:r>
          </a:p>
          <a:p>
            <a:r>
              <a:rPr lang="da-DK" dirty="0" smtClean="0"/>
              <a:t>Kreditorernes udækkede gæld følger skyldner, hvis skyldner er en fysisk person</a:t>
            </a:r>
          </a:p>
          <a:p>
            <a:r>
              <a:rPr lang="da-DK" dirty="0" smtClean="0"/>
              <a:t>Hvis skyldner er et selskab har kreditor ingen at rette kravet mod efter konkursen. Den udækkede gæld kan ikke blive fyldestgjort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</a:p>
        </p:txBody>
      </p:sp>
      <p:sp>
        <p:nvSpPr>
          <p:cNvPr id="36870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268412"/>
            <a:ext cx="7931224" cy="5184923"/>
          </a:xfrm>
        </p:spPr>
        <p:txBody>
          <a:bodyPr/>
          <a:lstStyle/>
          <a:p>
            <a:r>
              <a:rPr lang="da-DK" sz="2400" dirty="0" smtClean="0"/>
              <a:t>Konkursens formål er at alle kreditorer stilles lige</a:t>
            </a:r>
          </a:p>
          <a:p>
            <a:r>
              <a:rPr lang="da-DK" sz="2400" dirty="0" smtClean="0"/>
              <a:t>Omstødelsesreglerne forhindrer, at kreditorer kan få en meget bedre retsstilling kort før konkursen indtræder</a:t>
            </a:r>
          </a:p>
          <a:p>
            <a:r>
              <a:rPr lang="da-DK" sz="2400" dirty="0" smtClean="0"/>
              <a:t>Omstødelse medfører at den begunstigede skal betale det omstødelige beløb tilbage.</a:t>
            </a:r>
          </a:p>
          <a:p>
            <a:r>
              <a:rPr lang="da-DK" sz="2400" dirty="0" smtClean="0"/>
              <a:t>Fristdagen er den dag Skifteretten har modtaget begæring om:</a:t>
            </a:r>
          </a:p>
          <a:p>
            <a:pPr lvl="1"/>
            <a:r>
              <a:rPr lang="da-DK" dirty="0" smtClean="0"/>
              <a:t>Konkurs</a:t>
            </a:r>
          </a:p>
          <a:p>
            <a:pPr lvl="1"/>
            <a:r>
              <a:rPr lang="da-DK" dirty="0" smtClean="0"/>
              <a:t>Rekonstruktion </a:t>
            </a:r>
          </a:p>
          <a:p>
            <a:pPr lvl="1"/>
            <a:r>
              <a:rPr lang="da-DK" dirty="0" smtClean="0"/>
              <a:t>Gældssanering </a:t>
            </a:r>
          </a:p>
          <a:p>
            <a:r>
              <a:rPr lang="da-DK" sz="2400" dirty="0" smtClean="0"/>
              <a:t>Beregning af omstødelsesperioden tager udgangspunkt i fristdagen </a:t>
            </a:r>
            <a:r>
              <a:rPr lang="da-DK" sz="2000" dirty="0" smtClean="0"/>
              <a:t>(se fig. 15.1)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</a:p>
        </p:txBody>
      </p:sp>
      <p:sp>
        <p:nvSpPr>
          <p:cNvPr id="3789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2"/>
            <a:ext cx="8003232" cy="496889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Hvilke dispositioner kan omstødes:</a:t>
            </a:r>
          </a:p>
          <a:p>
            <a:r>
              <a:rPr lang="da-DK" dirty="0" smtClean="0"/>
              <a:t>Gaver, der ikke er lejlighedsgaver, jf. KL § 64</a:t>
            </a:r>
          </a:p>
          <a:p>
            <a:r>
              <a:rPr lang="da-DK" dirty="0" smtClean="0"/>
              <a:t>Urimelig stor løn til nærstående, jf. KL § 66</a:t>
            </a:r>
          </a:p>
          <a:p>
            <a:r>
              <a:rPr lang="da-DK" dirty="0" smtClean="0"/>
              <a:t>Betaling af gæld, jf. KL § 67, hvis betaling er sket:</a:t>
            </a:r>
          </a:p>
          <a:p>
            <a:pPr lvl="1"/>
            <a:r>
              <a:rPr lang="da-DK" dirty="0" smtClean="0"/>
              <a:t>I omstødelsesperioden og</a:t>
            </a:r>
          </a:p>
          <a:p>
            <a:pPr lvl="1"/>
            <a:r>
              <a:rPr lang="da-DK" dirty="0" smtClean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b="1" dirty="0" smtClean="0"/>
              <a:t>Derudover</a:t>
            </a:r>
            <a:r>
              <a:rPr lang="da-DK" dirty="0" smtClean="0"/>
              <a:t> skal betaling enten være:</a:t>
            </a:r>
            <a:endParaRPr lang="da-DK" b="1" dirty="0" smtClean="0"/>
          </a:p>
          <a:p>
            <a:pPr lvl="1"/>
            <a:r>
              <a:rPr lang="da-DK" dirty="0" smtClean="0"/>
              <a:t>Med usædvanlige betalingsmidler eller</a:t>
            </a:r>
          </a:p>
          <a:p>
            <a:pPr lvl="1"/>
            <a:r>
              <a:rPr lang="da-DK" dirty="0" smtClean="0"/>
              <a:t>Sket før normal forfaldstid eller</a:t>
            </a:r>
          </a:p>
          <a:p>
            <a:pPr lvl="1"/>
            <a:r>
              <a:rPr lang="da-DK" dirty="0" smtClean="0"/>
              <a:t>Med et beløb der afgørende har forringet skyldners betalingsevne</a:t>
            </a:r>
          </a:p>
          <a:p>
            <a:pPr lvl="1"/>
            <a:endParaRPr lang="da-DK" dirty="0" smtClean="0"/>
          </a:p>
          <a:p>
            <a:pPr lvl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</a:p>
        </p:txBody>
      </p:sp>
      <p:sp>
        <p:nvSpPr>
          <p:cNvPr id="38918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3"/>
            <a:ext cx="8003232" cy="4741862"/>
          </a:xfrm>
        </p:spPr>
        <p:txBody>
          <a:bodyPr/>
          <a:lstStyle/>
          <a:p>
            <a:r>
              <a:rPr lang="da-DK" dirty="0" smtClean="0"/>
              <a:t>Pant for gammel gæld, jf. KL  § 70</a:t>
            </a:r>
          </a:p>
          <a:p>
            <a:pPr lvl="1"/>
            <a:r>
              <a:rPr lang="da-DK" dirty="0" smtClean="0"/>
              <a:t>Pant for samtidig stiftet gæld er ok, hvis sikringsakten er foretaget med det samme</a:t>
            </a:r>
          </a:p>
          <a:p>
            <a:r>
              <a:rPr lang="da-DK" dirty="0" smtClean="0"/>
              <a:t>Virksomhedspant tinglyst senest 3 måneder før fristdagen, jf. KL § 70a </a:t>
            </a:r>
          </a:p>
          <a:p>
            <a:pPr lvl="1"/>
            <a:r>
              <a:rPr lang="da-DK" dirty="0" smtClean="0"/>
              <a:t>Ordinær forøgelse af pantet kan ikke omstødes</a:t>
            </a:r>
          </a:p>
          <a:p>
            <a:pPr lvl="1"/>
            <a:r>
              <a:rPr lang="da-DK" dirty="0" smtClean="0"/>
              <a:t>Ekstraordinær forøgelse kan omstødes, hvis den sikrede gæld ikke er steget tilsvarende</a:t>
            </a:r>
          </a:p>
          <a:p>
            <a:r>
              <a:rPr lang="da-DK" dirty="0" smtClean="0"/>
              <a:t>Udlæg, jf. KL § 71 </a:t>
            </a:r>
          </a:p>
          <a:p>
            <a:pPr lvl="1"/>
            <a:r>
              <a:rPr lang="da-DK" dirty="0" smtClean="0"/>
              <a:t>alle udlæg, hvor sikringsakten er foretaget de seneste 3 måneder før fristdagen, kan omstødes</a:t>
            </a:r>
          </a:p>
          <a:p>
            <a:pPr lvl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</a:p>
        </p:txBody>
      </p:sp>
      <p:sp>
        <p:nvSpPr>
          <p:cNvPr id="39942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3"/>
            <a:ext cx="8003232" cy="4741862"/>
          </a:xfrm>
        </p:spPr>
        <p:txBody>
          <a:bodyPr/>
          <a:lstStyle/>
          <a:p>
            <a:r>
              <a:rPr lang="da-DK" b="1" dirty="0" smtClean="0"/>
              <a:t>HR: </a:t>
            </a:r>
            <a:r>
              <a:rPr lang="da-DK" dirty="0" smtClean="0"/>
              <a:t>Betaling af gæld efter fristdagen kan omstødes, jf. KL § 72</a:t>
            </a:r>
            <a:br>
              <a:rPr lang="da-DK" dirty="0" smtClean="0"/>
            </a:br>
            <a:r>
              <a:rPr lang="da-DK" b="1" dirty="0" smtClean="0"/>
              <a:t>U1: </a:t>
            </a:r>
            <a:r>
              <a:rPr lang="da-DK" dirty="0" smtClean="0"/>
              <a:t>Betalingen er sket i overensstemmelse med konkursordenen</a:t>
            </a:r>
            <a:br>
              <a:rPr lang="da-DK" dirty="0" smtClean="0"/>
            </a:br>
            <a:r>
              <a:rPr lang="da-DK" b="1" dirty="0" smtClean="0"/>
              <a:t>U2:</a:t>
            </a:r>
            <a:r>
              <a:rPr lang="da-DK" dirty="0" smtClean="0"/>
              <a:t> Betalingen er sket for at afværge tab</a:t>
            </a:r>
            <a:br>
              <a:rPr lang="da-DK" dirty="0" smtClean="0"/>
            </a:br>
            <a:r>
              <a:rPr lang="da-DK" b="1" dirty="0" smtClean="0"/>
              <a:t>U3: </a:t>
            </a:r>
            <a:r>
              <a:rPr lang="da-DK" dirty="0" smtClean="0"/>
              <a:t>Modtageren var i god tro om konkursen (kun muligt indtil offentliggørelsen i Statstidende)</a:t>
            </a:r>
          </a:p>
          <a:p>
            <a:r>
              <a:rPr lang="da-DK" dirty="0" smtClean="0"/>
              <a:t>Utilbørlige dispositioner, jf. KL § 74, hvis den begunstigede er i ond tro om:</a:t>
            </a:r>
          </a:p>
          <a:p>
            <a:pPr lvl="1"/>
            <a:r>
              <a:rPr lang="da-DK" dirty="0" smtClean="0"/>
              <a:t>Skyldners insolvens og</a:t>
            </a:r>
          </a:p>
          <a:p>
            <a:pPr lvl="1"/>
            <a:r>
              <a:rPr lang="da-DK" dirty="0" smtClean="0"/>
              <a:t>utilbørligheden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Insolvensret kapitel 15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15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Inkasso</a:t>
            </a:r>
          </a:p>
          <a:p>
            <a:pPr eaLnBrk="1" hangingPunct="1"/>
            <a:r>
              <a:rPr lang="da-DK" dirty="0" smtClean="0"/>
              <a:t>Tvangsinddrivelse i Fogedretten</a:t>
            </a:r>
          </a:p>
          <a:p>
            <a:pPr eaLnBrk="1" hangingPunct="1"/>
            <a:r>
              <a:rPr lang="da-DK" dirty="0" smtClean="0"/>
              <a:t>Tvangsauktion</a:t>
            </a:r>
          </a:p>
          <a:p>
            <a:pPr eaLnBrk="1" hangingPunct="1"/>
            <a:r>
              <a:rPr lang="da-DK" dirty="0" smtClean="0"/>
              <a:t>Konkurs</a:t>
            </a:r>
          </a:p>
          <a:p>
            <a:pPr eaLnBrk="1" hangingPunct="1"/>
            <a:r>
              <a:rPr lang="da-DK" dirty="0" smtClean="0"/>
              <a:t>Omstødelse</a:t>
            </a:r>
          </a:p>
          <a:p>
            <a:pPr eaLnBrk="1" hangingPunct="1"/>
            <a:r>
              <a:rPr lang="da-DK" dirty="0" smtClean="0"/>
              <a:t>Rekonstruktion</a:t>
            </a:r>
          </a:p>
          <a:p>
            <a:pPr eaLnBrk="1" hangingPunct="1"/>
            <a:r>
              <a:rPr lang="da-DK" dirty="0" smtClean="0"/>
              <a:t>Gældssanering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Rekonstruktion</a:t>
            </a:r>
          </a:p>
        </p:txBody>
      </p:sp>
      <p:sp>
        <p:nvSpPr>
          <p:cNvPr id="25605" name="Pladsholder til indhold 5"/>
          <p:cNvSpPr>
            <a:spLocks noGrp="1"/>
          </p:cNvSpPr>
          <p:nvPr>
            <p:ph idx="4294967295"/>
          </p:nvPr>
        </p:nvSpPr>
        <p:spPr>
          <a:xfrm>
            <a:off x="4500563" y="1412875"/>
            <a:ext cx="4186237" cy="49688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	</a:t>
            </a:r>
            <a:r>
              <a:rPr lang="da-DK" b="1" dirty="0" smtClean="0"/>
              <a:t>Udenretlig rekonstruktion</a:t>
            </a:r>
            <a:endParaRPr lang="da-DK" dirty="0" smtClean="0"/>
          </a:p>
          <a:p>
            <a:r>
              <a:rPr lang="da-DK" dirty="0" smtClean="0"/>
              <a:t>Baseret på aftaler med en eller flere kreditorer</a:t>
            </a:r>
          </a:p>
          <a:p>
            <a:r>
              <a:rPr lang="da-DK" dirty="0" smtClean="0"/>
              <a:t>Kan bl.a. omfatte en frivillig akkordordning, hvor gælden nedsættes</a:t>
            </a:r>
          </a:p>
          <a:p>
            <a:pPr>
              <a:buFont typeface="Arial" charset="0"/>
              <a:buNone/>
            </a:pPr>
            <a:r>
              <a:rPr lang="da-DK" dirty="0" smtClean="0"/>
              <a:t>	</a:t>
            </a:r>
            <a:r>
              <a:rPr lang="da-DK" b="1" dirty="0" smtClean="0"/>
              <a:t>Rekonstruktion efter KL</a:t>
            </a:r>
          </a:p>
          <a:p>
            <a:r>
              <a:rPr lang="da-DK" dirty="0" smtClean="0"/>
              <a:t>Omfatter alle kreditorer</a:t>
            </a:r>
          </a:p>
          <a:p>
            <a:r>
              <a:rPr lang="da-DK" dirty="0" smtClean="0"/>
              <a:t>Kan indeholde:</a:t>
            </a:r>
          </a:p>
          <a:p>
            <a:pPr lvl="1"/>
            <a:r>
              <a:rPr lang="da-DK" dirty="0" smtClean="0"/>
              <a:t>tvangsakkord eller</a:t>
            </a:r>
          </a:p>
          <a:p>
            <a:pPr lvl="1"/>
            <a:r>
              <a:rPr lang="da-DK" dirty="0" smtClean="0"/>
              <a:t>virksomhedsoverdragelse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755576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a-DK" dirty="0">
                <a:solidFill>
                  <a:schemeClr val="bg1"/>
                </a:solidFill>
              </a:rPr>
              <a:t>Rekonstruktionens formål</a:t>
            </a:r>
          </a:p>
          <a:p>
            <a:r>
              <a:rPr lang="da-DK" dirty="0">
                <a:solidFill>
                  <a:schemeClr val="bg1"/>
                </a:solidFill>
              </a:rPr>
              <a:t>er at redde en virksomhed</a:t>
            </a:r>
          </a:p>
          <a:p>
            <a:r>
              <a:rPr lang="da-DK" dirty="0">
                <a:solidFill>
                  <a:schemeClr val="bg1"/>
                </a:solidFill>
              </a:rPr>
              <a:t>i økonomiske vanskeligheder </a:t>
            </a:r>
          </a:p>
          <a:p>
            <a:r>
              <a:rPr lang="da-DK" dirty="0">
                <a:solidFill>
                  <a:schemeClr val="bg1"/>
                </a:solidFill>
              </a:rPr>
              <a:t>så den ikke behøver gå konkurs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 Rekonstruktion</a:t>
            </a:r>
            <a:b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 afsnit 7.2.6 Skema over processen i en rekonstruktion</a:t>
            </a:r>
            <a:endParaRPr lang="da-DK" sz="40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096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r>
              <a:rPr lang="da-DK" sz="2800" dirty="0" smtClean="0"/>
              <a:t>Begæring kan indgives af skyldner eller en kreditor til Skifteretten</a:t>
            </a:r>
          </a:p>
          <a:p>
            <a:r>
              <a:rPr lang="da-DK" sz="2800" dirty="0" smtClean="0"/>
              <a:t>Er skyldner en personligt ejet virksomhed er skyldners samtykke nødvendigt for at gennemføre rekonstruktionen</a:t>
            </a:r>
          </a:p>
          <a:p>
            <a:r>
              <a:rPr lang="da-DK" sz="2800" dirty="0" smtClean="0"/>
              <a:t>Skifteretten udpeger en </a:t>
            </a:r>
            <a:r>
              <a:rPr lang="da-DK" sz="2800" dirty="0" err="1" smtClean="0"/>
              <a:t>rekonstruktør</a:t>
            </a:r>
            <a:r>
              <a:rPr lang="da-DK" sz="2800" dirty="0" smtClean="0"/>
              <a:t> (advokat) og en tillidsmand (revisor)</a:t>
            </a:r>
          </a:p>
          <a:p>
            <a:r>
              <a:rPr lang="da-DK" sz="2800" dirty="0" err="1" smtClean="0"/>
              <a:t>Rekonstruktør</a:t>
            </a:r>
            <a:r>
              <a:rPr lang="da-DK" sz="2800" dirty="0" smtClean="0"/>
              <a:t> og tillidsmand udarbejder rekonstruktionsplan, som skal til afstemning blandt kreditorerne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Rekonstruktion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7.2.2 Retsvirkninger</a:t>
            </a:r>
          </a:p>
        </p:txBody>
      </p:sp>
      <p:sp>
        <p:nvSpPr>
          <p:cNvPr id="41990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r>
              <a:rPr lang="da-DK" sz="2800" dirty="0" smtClean="0"/>
              <a:t>Væsentlige dispositioner skal godkendes af </a:t>
            </a:r>
            <a:r>
              <a:rPr lang="da-DK" sz="2800" dirty="0" err="1" smtClean="0"/>
              <a:t>rekonstruktøren</a:t>
            </a:r>
            <a:endParaRPr lang="da-DK" sz="2800" dirty="0" smtClean="0"/>
          </a:p>
          <a:p>
            <a:r>
              <a:rPr lang="da-DK" sz="2800" dirty="0" err="1" smtClean="0"/>
              <a:t>Rekonstruktøren</a:t>
            </a:r>
            <a:r>
              <a:rPr lang="da-DK" sz="2800" dirty="0" smtClean="0"/>
              <a:t> kan overtage ledelsen af et selskab</a:t>
            </a:r>
          </a:p>
          <a:p>
            <a:r>
              <a:rPr lang="da-DK" sz="2800" dirty="0" smtClean="0"/>
              <a:t>Indledning af rekonstruktion forhindrer yderligere udlæg</a:t>
            </a:r>
          </a:p>
          <a:p>
            <a:r>
              <a:rPr lang="da-DK" sz="2800" dirty="0" smtClean="0"/>
              <a:t>Omstødelsesreglerne kan anvendes </a:t>
            </a:r>
          </a:p>
          <a:p>
            <a:r>
              <a:rPr lang="da-DK" sz="2800" dirty="0" err="1" smtClean="0"/>
              <a:t>Rekonstruktøren</a:t>
            </a:r>
            <a:r>
              <a:rPr lang="da-DK" sz="2800" dirty="0" smtClean="0"/>
              <a:t> kan sammen med skyldneren beslutte, at videreføre gensidigt bebyrdende aftaler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Rekonstruktion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7.2.3 Gennemførelse og indhold</a:t>
            </a:r>
          </a:p>
        </p:txBody>
      </p:sp>
      <p:sp>
        <p:nvSpPr>
          <p:cNvPr id="4301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r>
              <a:rPr lang="da-DK" sz="2800" dirty="0" smtClean="0"/>
              <a:t>Rekonstruktionen kan indeholde:</a:t>
            </a:r>
          </a:p>
          <a:p>
            <a:pPr lvl="1"/>
            <a:r>
              <a:rPr lang="da-DK" sz="2600" dirty="0" smtClean="0"/>
              <a:t>Tvangsakkord, som nedsætter skyldners gæld. En tvangsakkord på 25 % betyder, at kreditor med et krav på 100.000 kr. bliver dækket med 25.000 kr.</a:t>
            </a:r>
          </a:p>
          <a:p>
            <a:pPr lvl="1"/>
            <a:r>
              <a:rPr lang="da-DK" sz="2600" dirty="0" smtClean="0"/>
              <a:t>Virksomhedsoverdragelse, hvis det er muligt at sælge hele eller dele af virksomheden til en ny ejer. Muligvis vil den tilbageværende del af virksomheden gå konkurs.</a:t>
            </a:r>
          </a:p>
          <a:p>
            <a:r>
              <a:rPr lang="da-DK" sz="2800" dirty="0" smtClean="0"/>
              <a:t>Forslaget om rekonstruktion skal til afstemning blandt kreditorerne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Rekonstruktion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7.2.3 Gennemførelse og indhold</a:t>
            </a:r>
          </a:p>
        </p:txBody>
      </p:sp>
      <p:sp>
        <p:nvSpPr>
          <p:cNvPr id="44038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r>
              <a:rPr lang="da-DK" sz="2800" dirty="0" smtClean="0"/>
              <a:t>Afstemning om rekonstruktionen foregår efter særlige stemmeregler, jf. KL §§ 13 d og 13 e, fx:</a:t>
            </a:r>
          </a:p>
          <a:p>
            <a:pPr lvl="1"/>
            <a:r>
              <a:rPr lang="da-DK" sz="2600" dirty="0" smtClean="0"/>
              <a:t>Forslaget er vedtaget, medmindre det har et flertal imod sig</a:t>
            </a:r>
          </a:p>
          <a:p>
            <a:pPr lvl="1"/>
            <a:r>
              <a:rPr lang="da-DK" sz="2600" dirty="0" smtClean="0"/>
              <a:t>Alene kreditorer, der er mødt op eller repræsenteret på mødet, har stemmeret</a:t>
            </a:r>
          </a:p>
          <a:p>
            <a:pPr lvl="1"/>
            <a:r>
              <a:rPr lang="da-DK" sz="2600" dirty="0" smtClean="0"/>
              <a:t>Stemmeret efter gældens størrelse</a:t>
            </a:r>
          </a:p>
          <a:p>
            <a:pPr>
              <a:buFont typeface="Arial" charset="0"/>
              <a:buNone/>
            </a:pPr>
            <a:endParaRPr lang="da-DK" sz="2800" dirty="0" smtClean="0"/>
          </a:p>
          <a:p>
            <a:pPr>
              <a:buFont typeface="Arial" charset="0"/>
              <a:buNone/>
            </a:pPr>
            <a:r>
              <a:rPr lang="da-DK" sz="2800" dirty="0" smtClean="0"/>
              <a:t>			Bliver rekonstruktionen ikke vedtaget, kommer virksomheden under konkursbehandling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1187624" y="5229225"/>
            <a:ext cx="1295400" cy="504825"/>
          </a:xfrm>
          <a:prstGeom prst="rightArrow">
            <a:avLst>
              <a:gd name="adj1" fmla="val 50000"/>
              <a:gd name="adj2" fmla="val 6415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8. Gældssanering</a:t>
            </a:r>
          </a:p>
        </p:txBody>
      </p:sp>
      <p:sp>
        <p:nvSpPr>
          <p:cNvPr id="2662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103910"/>
          </a:xfrm>
        </p:spPr>
        <p:txBody>
          <a:bodyPr/>
          <a:lstStyle/>
          <a:p>
            <a:r>
              <a:rPr lang="da-DK" dirty="0" smtClean="0"/>
              <a:t>Kun for fysiske personer, som selv skal indgive begæring</a:t>
            </a:r>
          </a:p>
          <a:p>
            <a:r>
              <a:rPr lang="da-DK" dirty="0" smtClean="0"/>
              <a:t>Skyldner skal have en større gæld, end det er muligt for ham at betale tilbage, jf. KL § 197</a:t>
            </a:r>
          </a:p>
          <a:p>
            <a:r>
              <a:rPr lang="da-DK" dirty="0" smtClean="0"/>
              <a:t>Gældssanering bliver nægtet, hvis gælden skyldes ”dårlig opførsel”´, jf. KL § 197, stk. 2</a:t>
            </a:r>
          </a:p>
          <a:p>
            <a:r>
              <a:rPr lang="da-DK" dirty="0" smtClean="0"/>
              <a:t>Kreditorer skal anmelde deres krav efter offentliggørelse i Statstidende, ellers bortfalder kravet</a:t>
            </a:r>
          </a:p>
          <a:p>
            <a:r>
              <a:rPr lang="da-DK" dirty="0" smtClean="0"/>
              <a:t>Skyldner lægger et budget, som viser hvor meget af gælden, der kan betales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8. Gældssanering</a:t>
            </a:r>
          </a:p>
        </p:txBody>
      </p:sp>
      <p:sp>
        <p:nvSpPr>
          <p:cNvPr id="45062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103910"/>
          </a:xfrm>
        </p:spPr>
        <p:txBody>
          <a:bodyPr/>
          <a:lstStyle/>
          <a:p>
            <a:r>
              <a:rPr lang="da-DK" dirty="0" smtClean="0"/>
              <a:t>Kun for fysiske personer, som selv skal indgive begæring</a:t>
            </a:r>
          </a:p>
          <a:p>
            <a:r>
              <a:rPr lang="da-DK" dirty="0" smtClean="0"/>
              <a:t>Skyldner skal have en større gæld, end det er muligt for ham at betale tilbage, jf. KL § 197</a:t>
            </a:r>
          </a:p>
          <a:p>
            <a:r>
              <a:rPr lang="da-DK" dirty="0" smtClean="0"/>
              <a:t>Gældssanering bliver nægtet, hvis gælden skyldes ”dårlig opførsel”´, jf. KL § 197, stk. 2</a:t>
            </a:r>
          </a:p>
          <a:p>
            <a:r>
              <a:rPr lang="da-DK" dirty="0" smtClean="0"/>
              <a:t>Kreditorer skal anmelde deres krav efter offentliggørelse i Statstidende, ellers bortfalder kravet</a:t>
            </a:r>
          </a:p>
          <a:p>
            <a:r>
              <a:rPr lang="da-DK" dirty="0" smtClean="0"/>
              <a:t>Skyldner lægger et budget, som viser hvor meget af gælden, der kan betales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8. Gældssanering</a:t>
            </a:r>
          </a:p>
        </p:txBody>
      </p:sp>
      <p:sp>
        <p:nvSpPr>
          <p:cNvPr id="4608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895998"/>
          </a:xfrm>
        </p:spPr>
        <p:txBody>
          <a:bodyPr/>
          <a:lstStyle/>
          <a:p>
            <a:r>
              <a:rPr lang="da-DK" sz="2400" dirty="0" smtClean="0"/>
              <a:t>Budget skal udarbejdes efter faste regler</a:t>
            </a:r>
          </a:p>
          <a:p>
            <a:r>
              <a:rPr lang="da-DK" sz="2400" dirty="0" smtClean="0"/>
              <a:t>Skyldner skal leve på et eksistensminimum i 5 år, resten af skyldners indtægt går til betaling af kreditorer</a:t>
            </a:r>
          </a:p>
          <a:p>
            <a:r>
              <a:rPr lang="da-DK" sz="2400" dirty="0" smtClean="0"/>
              <a:t>Hvis skyldner overholder betalingerne, er skyldner gældfri efter 5 år</a:t>
            </a:r>
          </a:p>
          <a:p>
            <a:r>
              <a:rPr lang="da-DK" sz="2400" dirty="0" smtClean="0"/>
              <a:t>Omstødelsesreglerne finder anvendelse i gældssanering</a:t>
            </a:r>
          </a:p>
          <a:p>
            <a:r>
              <a:rPr lang="da-DK" sz="2400" dirty="0" smtClean="0"/>
              <a:t>Skifteretten kan ophæve kendelsen om gældssanering, hvis skyldner:</a:t>
            </a:r>
          </a:p>
          <a:p>
            <a:pPr lvl="1"/>
            <a:r>
              <a:rPr lang="da-DK" dirty="0" smtClean="0"/>
              <a:t>Har handlet svigagtigt i forbindelse med sagens behandling</a:t>
            </a:r>
          </a:p>
          <a:p>
            <a:pPr lvl="1"/>
            <a:r>
              <a:rPr lang="da-DK" dirty="0" smtClean="0"/>
              <a:t>Groft har tilsidesat sine pligter efter gældssaneringskendelsen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8. Gældssanering</a:t>
            </a:r>
          </a:p>
        </p:txBody>
      </p:sp>
      <p:sp>
        <p:nvSpPr>
          <p:cNvPr id="47110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3167806"/>
          </a:xfrm>
        </p:spPr>
        <p:txBody>
          <a:bodyPr/>
          <a:lstStyle/>
          <a:p>
            <a:r>
              <a:rPr lang="da-DK" dirty="0" smtClean="0"/>
              <a:t>Overholder skyldner betingelserne for gældssaneringen efter bedste evne, er skyldner gældfri</a:t>
            </a:r>
          </a:p>
          <a:p>
            <a:r>
              <a:rPr lang="da-DK" dirty="0" smtClean="0"/>
              <a:t>Kreditorerne har ikke længere krav på skyldner efter gældssaneringsperioden</a:t>
            </a:r>
          </a:p>
          <a:p>
            <a:r>
              <a:rPr lang="da-DK" dirty="0" smtClean="0"/>
              <a:t>Gældssanering i forbindelse med en konkursbehandling sker på lempeligere vilkår, og perioden er på 3 år i stedet for 5 år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683568" y="1412875"/>
            <a:ext cx="8003232" cy="475242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Retsplejeloven og Konkursloven regulerer:</a:t>
            </a:r>
            <a:endParaRPr lang="da-DK" dirty="0" smtClean="0"/>
          </a:p>
          <a:p>
            <a:pPr eaLnBrk="1" hangingPunct="1"/>
            <a:r>
              <a:rPr lang="da-DK" b="1" dirty="0" smtClean="0"/>
              <a:t>Individualforfølgning</a:t>
            </a:r>
            <a:r>
              <a:rPr lang="da-DK" sz="2200" b="1" dirty="0" smtClean="0"/>
              <a:t>:</a:t>
            </a:r>
          </a:p>
          <a:p>
            <a:pPr lvl="1" eaLnBrk="1" hangingPunct="1"/>
            <a:r>
              <a:rPr lang="da-DK" dirty="0" smtClean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dirty="0" smtClean="0"/>
              <a:t>Reguleret i Retsplejeloven (RPL) og omfatter bl.a. udlæg og tvangsauktion</a:t>
            </a:r>
          </a:p>
          <a:p>
            <a:pPr eaLnBrk="1" hangingPunct="1"/>
            <a:r>
              <a:rPr lang="da-DK" b="1" dirty="0" smtClean="0"/>
              <a:t>Universalforfølgning:</a:t>
            </a:r>
          </a:p>
          <a:p>
            <a:pPr lvl="1" eaLnBrk="1" hangingPunct="1"/>
            <a:r>
              <a:rPr lang="da-DK" dirty="0" smtClean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dirty="0" smtClean="0"/>
              <a:t>Formålet er at stille kreditorerne lige</a:t>
            </a:r>
          </a:p>
          <a:p>
            <a:pPr lvl="1" eaLnBrk="1" hangingPunct="1"/>
            <a:r>
              <a:rPr lang="da-DK" dirty="0" smtClean="0"/>
              <a:t>Kun hvis skyldner er insolvent</a:t>
            </a:r>
          </a:p>
          <a:p>
            <a:pPr lvl="1" eaLnBrk="1" hangingPunct="1"/>
            <a:endParaRPr lang="da-DK" dirty="0" smtClean="0"/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651500" y="5517232"/>
            <a:ext cx="2088852" cy="1008981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28678" name="Pladsholder til indhold 5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800323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Ordet ”insolvent”</a:t>
            </a:r>
          </a:p>
          <a:p>
            <a:pPr eaLnBrk="1" hangingPunct="1"/>
            <a:r>
              <a:rPr lang="da-DK" dirty="0" smtClean="0"/>
              <a:t>Defineret i konkurslovens § 17</a:t>
            </a:r>
          </a:p>
          <a:p>
            <a:pPr eaLnBrk="1" hangingPunct="1"/>
            <a:r>
              <a:rPr lang="da-DK" dirty="0" smtClean="0"/>
              <a:t>Skyldner kan ikke betale sin gæld, efterhånden som den forfalder til betaling</a:t>
            </a:r>
            <a:r>
              <a:rPr lang="da-DK" b="1" dirty="0" smtClean="0"/>
              <a:t> </a:t>
            </a:r>
          </a:p>
          <a:p>
            <a:pPr eaLnBrk="1" hangingPunct="1"/>
            <a:r>
              <a:rPr lang="da-DK" dirty="0" smtClean="0"/>
              <a:t>Skifteretten vurderer, om insolvensen er til stede</a:t>
            </a:r>
          </a:p>
          <a:p>
            <a:pPr eaLnBrk="1" hangingPunct="1"/>
            <a:r>
              <a:rPr lang="da-DK" dirty="0" smtClean="0"/>
              <a:t>Hvis skyldner selv erklærer sig insolvent, forventes det at  være rigtigt</a:t>
            </a:r>
          </a:p>
          <a:p>
            <a:pPr eaLnBrk="1" hangingPunct="1"/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dirty="0" smtClean="0"/>
              <a:t>	</a:t>
            </a:r>
          </a:p>
          <a:p>
            <a:pPr lvl="1" eaLnBrk="1" hangingPunct="1"/>
            <a:endParaRPr lang="da-DK" dirty="0" smtClean="0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203848" y="4365102"/>
            <a:ext cx="4464074" cy="215952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Man er ikke nødvendigvis insolvent, fordi man skylder flere penge end ens aktiver er værd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Inkasso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268413"/>
            <a:ext cx="7931224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Gælden sendes til inkasso, hvis skyldner ikke betaler, selvom kreditor har sendt en eller flere rykkere</a:t>
            </a:r>
          </a:p>
          <a:p>
            <a:pPr eaLnBrk="1" hangingPunct="1"/>
            <a:r>
              <a:rPr lang="da-DK" sz="2400" dirty="0" smtClean="0"/>
              <a:t>Inkasso kan foretages af:</a:t>
            </a:r>
          </a:p>
          <a:p>
            <a:pPr lvl="1" eaLnBrk="1" hangingPunct="1"/>
            <a:r>
              <a:rPr lang="da-DK" dirty="0" smtClean="0"/>
              <a:t>Kreditor selv</a:t>
            </a:r>
          </a:p>
          <a:p>
            <a:pPr lvl="1" eaLnBrk="1" hangingPunct="1"/>
            <a:r>
              <a:rPr lang="da-DK" dirty="0" smtClean="0"/>
              <a:t>Inkassofirma</a:t>
            </a:r>
          </a:p>
          <a:p>
            <a:pPr lvl="1" eaLnBrk="1" hangingPunct="1"/>
            <a:r>
              <a:rPr lang="da-DK" dirty="0" smtClean="0"/>
              <a:t>Advokat</a:t>
            </a:r>
          </a:p>
          <a:p>
            <a:pPr eaLnBrk="1" hangingPunct="1"/>
            <a:r>
              <a:rPr lang="da-DK" sz="2400" dirty="0" smtClean="0"/>
              <a:t>Inkassobrev med diverse oplysninger sendes til skyldner</a:t>
            </a:r>
          </a:p>
          <a:p>
            <a:pPr eaLnBrk="1" hangingPunct="1"/>
            <a:r>
              <a:rPr lang="da-DK" sz="2400" dirty="0" smtClean="0"/>
              <a:t>Formålet med inkasso er at få betalt gælden eller opnå en afdragsordning, som kaldes et frivilligt forlig</a:t>
            </a:r>
          </a:p>
          <a:p>
            <a:pPr eaLnBrk="1" hangingPunct="1"/>
            <a:r>
              <a:rPr lang="da-DK" sz="2400" dirty="0" smtClean="0"/>
              <a:t>Betaler skyldner stadig ikke, må kreditor overveje at fortsætte med tvangsinddrivelse</a:t>
            </a:r>
          </a:p>
          <a:p>
            <a:pPr eaLnBrk="1" hangingPunct="1"/>
            <a:endParaRPr lang="da-DK" sz="2400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3. Tvangsinddrivelse</a:t>
            </a:r>
            <a:r>
              <a:rPr lang="da-DK" sz="3600" b="1" dirty="0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cs typeface="Arial" charset="0"/>
              </a:rPr>
            </a:br>
            <a:endParaRPr lang="da-DK" sz="3600" dirty="0" smtClean="0"/>
          </a:p>
        </p:txBody>
      </p:sp>
      <p:sp>
        <p:nvSpPr>
          <p:cNvPr id="18437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Ordet ”tvangsinddrivelse”: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Kreditor kan via fogedretten få udlæg i skyldners aktiver og sælge dem på tvangsauktion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Provenuet fra tvangsauktionen nedbringer skyldners gæld</a:t>
            </a:r>
            <a:br>
              <a:rPr lang="da-DK" sz="2400" dirty="0" smtClean="0"/>
            </a:br>
            <a:endParaRPr lang="da-DK" sz="2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dirty="0" smtClean="0"/>
              <a:t>Tvangsinddrivelse kræver et fundament, jf. RPL § 478 fx: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Dom eller retsforlig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Frivillige forlig,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Gældsbreve,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Pantebreve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Afgørelser fra forskellige klagenævn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 smtClean="0"/>
              <a:t>Krav fra offentlige myndigheder fx Skat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Betalingspåkrav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9461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557338"/>
            <a:ext cx="7931224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Hvis kreditor ikke har et fundament, skal kreditor:</a:t>
            </a:r>
          </a:p>
          <a:p>
            <a:r>
              <a:rPr lang="da-DK" sz="2400" dirty="0" smtClean="0"/>
              <a:t>Have en dom for kravet eller</a:t>
            </a:r>
          </a:p>
          <a:p>
            <a:r>
              <a:rPr lang="da-DK" sz="2400" dirty="0" smtClean="0"/>
              <a:t>Udfylde et betalingspåkrav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Betalingspåkrav</a:t>
            </a:r>
          </a:p>
          <a:p>
            <a:r>
              <a:rPr lang="da-DK" sz="2400" dirty="0" smtClean="0"/>
              <a:t>Udfyldes af kreditor og indgives til Fogedretten </a:t>
            </a:r>
          </a:p>
          <a:p>
            <a:r>
              <a:rPr lang="da-DK" sz="2400" dirty="0" smtClean="0"/>
              <a:t>Kan kun anvendes hvis:</a:t>
            </a:r>
          </a:p>
          <a:p>
            <a:pPr lvl="1"/>
            <a:r>
              <a:rPr lang="da-DK" sz="2200" dirty="0" smtClean="0"/>
              <a:t>Kreditor har et pengekrav på højst 100.000 kr.</a:t>
            </a:r>
          </a:p>
          <a:p>
            <a:pPr lvl="1"/>
            <a:r>
              <a:rPr lang="da-DK" sz="2200" dirty="0" smtClean="0"/>
              <a:t>Kravet er ubetinget og ubestridt af skyldner</a:t>
            </a:r>
          </a:p>
          <a:p>
            <a:pPr lvl="1"/>
            <a:r>
              <a:rPr lang="da-DK" sz="2200" dirty="0" smtClean="0"/>
              <a:t>Skyldner har fået et ”inkassobrev”</a:t>
            </a:r>
          </a:p>
          <a:p>
            <a:r>
              <a:rPr lang="da-DK" sz="2400" dirty="0" smtClean="0"/>
              <a:t>Kan med Fogedrettens påtegning anvendes som fundament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2048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HR: Kreditor kan få udlæg i alle skyldners aktiver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U1: </a:t>
            </a:r>
            <a:r>
              <a:rPr lang="da-DK" sz="2400" dirty="0" smtClean="0"/>
              <a:t>Tredjemands rettigheder skal respekteres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U2: </a:t>
            </a:r>
            <a:r>
              <a:rPr lang="da-DK" sz="2400" dirty="0" smtClean="0"/>
              <a:t>Særlige indlån i pengeinstitut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U3: </a:t>
            </a:r>
            <a:r>
              <a:rPr lang="da-DK" sz="2400" dirty="0" smtClean="0"/>
              <a:t>Ikke udbetalt løn, RPL § 511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U4: </a:t>
            </a:r>
            <a:r>
              <a:rPr lang="da-DK" sz="2400" dirty="0" smtClean="0"/>
              <a:t>Udbetalt erstatning fx fra ulykkesforsikring, RPL § 513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        Erstatningen skal være holdt adskilt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U5:</a:t>
            </a:r>
            <a:r>
              <a:rPr lang="da-DK" sz="2400" dirty="0" smtClean="0"/>
              <a:t> Personlige aktiver med beskeden værdi, RPL § 515, stk. 1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U6: </a:t>
            </a:r>
            <a:r>
              <a:rPr lang="da-DK" sz="2400" dirty="0" smtClean="0"/>
              <a:t>Personlige hjælpemidler, RPL § 515, stk. 2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U7: </a:t>
            </a:r>
            <a:r>
              <a:rPr lang="da-DK" sz="2400" dirty="0" smtClean="0"/>
              <a:t>Båndlagte gaver, RPL §514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U8: </a:t>
            </a:r>
            <a:r>
              <a:rPr lang="da-DK" sz="2400" dirty="0" smtClean="0"/>
              <a:t>Trangsbeneficiet, RPL § 509</a:t>
            </a:r>
          </a:p>
        </p:txBody>
      </p:sp>
      <p:sp>
        <p:nvSpPr>
          <p:cNvPr id="20486" name="AutoShape 10"/>
          <p:cNvSpPr>
            <a:spLocks noChangeArrowheads="1"/>
          </p:cNvSpPr>
          <p:nvPr/>
        </p:nvSpPr>
        <p:spPr bwMode="auto">
          <a:xfrm>
            <a:off x="5373814" y="5445224"/>
            <a:ext cx="1934490" cy="1059789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150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557338"/>
            <a:ext cx="8003232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 smtClean="0"/>
              <a:t>Trangsbeneficiet</a:t>
            </a:r>
          </a:p>
          <a:p>
            <a:r>
              <a:rPr lang="da-DK" dirty="0" smtClean="0"/>
              <a:t>Kreditor kan ikke få udlæg i aktiver omfattet af trangsbeneficiet</a:t>
            </a:r>
          </a:p>
          <a:p>
            <a:r>
              <a:rPr lang="da-DK" dirty="0" smtClean="0"/>
              <a:t>Omfatter aktiver, der hører til et beskedent hjem, fx seng, bord, stol, sofa</a:t>
            </a:r>
          </a:p>
          <a:p>
            <a:r>
              <a:rPr lang="da-DK" dirty="0" smtClean="0"/>
              <a:t>Almindelig hvidevarer hører til et beskedent hjem, fx køleskab, fryser, almindeligt tv og almindelig computer</a:t>
            </a:r>
          </a:p>
          <a:p>
            <a:pPr>
              <a:buFont typeface="Arial" charset="0"/>
              <a:buNone/>
            </a:pPr>
            <a:r>
              <a:rPr lang="da-DK" b="1" dirty="0" smtClean="0"/>
              <a:t>			Smykker, malerier, 50” plasma 3D fjernsyn med </a:t>
            </a:r>
            <a:r>
              <a:rPr lang="en-US" b="1" dirty="0" smtClean="0"/>
              <a:t>surround</a:t>
            </a:r>
            <a:r>
              <a:rPr lang="da-DK" b="1" dirty="0" smtClean="0"/>
              <a:t> sound og subwoofer og andre værdifulde aktiver er ikke omfattet af trangsbeneficiet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115616" y="4723349"/>
            <a:ext cx="1439863" cy="360363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ugerdefinere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1474</Words>
  <Application>Microsoft Office PowerPoint</Application>
  <PresentationFormat>Skærmshow (4:3)</PresentationFormat>
  <Paragraphs>214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Kontortema</vt:lpstr>
      <vt:lpstr>PowerPoint-præsentation</vt:lpstr>
      <vt:lpstr> Insolvensret kapitel 15 </vt:lpstr>
      <vt:lpstr> 1. Regler og definitioner  </vt:lpstr>
      <vt:lpstr> 1. Regler og definitioner  </vt:lpstr>
      <vt:lpstr> 2. Inkasso  </vt:lpstr>
      <vt:lpstr> 3. Tvangsinddrivelse </vt:lpstr>
      <vt:lpstr> Tvangsinddrivelse 3.2 Betalingspåkrav </vt:lpstr>
      <vt:lpstr> Tvangsinddrivelse 3.6 Udlæg </vt:lpstr>
      <vt:lpstr> Tvangsinddrivelse 3.6 Udlæg </vt:lpstr>
      <vt:lpstr>4. Tvangsauktion</vt:lpstr>
      <vt:lpstr>5. Konkurs (se afsnit 5.3 Skema over en konkursbehandling)</vt:lpstr>
      <vt:lpstr>5. Konkurs</vt:lpstr>
      <vt:lpstr>5. Konkurs</vt:lpstr>
      <vt:lpstr>5.5 Konkursordenen (se skema afsnit 5.6)</vt:lpstr>
      <vt:lpstr>5.7 Udlodning af dividende</vt:lpstr>
      <vt:lpstr>6. Omstødelse</vt:lpstr>
      <vt:lpstr>6. Omstødelse</vt:lpstr>
      <vt:lpstr>6. Omstødelse</vt:lpstr>
      <vt:lpstr>6. Omstødelse</vt:lpstr>
      <vt:lpstr>7. Rekonstruktion</vt:lpstr>
      <vt:lpstr>7. Rekonstruktion Se afsnit 7.2.6 Skema over processen i en rekonstruktion</vt:lpstr>
      <vt:lpstr>Rekonstruktion 7.2.2 Retsvirkninger</vt:lpstr>
      <vt:lpstr>Rekonstruktion 7.2.3 Gennemførelse og indhold</vt:lpstr>
      <vt:lpstr>Rekonstruktion 7.2.3 Gennemførelse og indhold</vt:lpstr>
      <vt:lpstr>8. Gældssanering</vt:lpstr>
      <vt:lpstr>8. Gældssanering</vt:lpstr>
      <vt:lpstr>8. Gældssanering</vt:lpstr>
      <vt:lpstr>8. Gældssanering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55</cp:revision>
  <dcterms:created xsi:type="dcterms:W3CDTF">2011-03-28T11:51:52Z</dcterms:created>
  <dcterms:modified xsi:type="dcterms:W3CDTF">2014-08-03T10:14:08Z</dcterms:modified>
</cp:coreProperties>
</file>