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728" autoAdjust="0"/>
  </p:normalViewPr>
  <p:slideViewPr>
    <p:cSldViewPr>
      <p:cViewPr>
        <p:scale>
          <a:sx n="77" d="100"/>
          <a:sy n="77" d="100"/>
        </p:scale>
        <p:origin x="-115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755987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602F4-B9D7-4D93-A8A6-81206E307D1E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9E16-A456-4981-8B89-E067CDCD2D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C541-9B55-4420-8266-5EEB630CD61D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B797-BE71-4255-BF82-FDEA1A60AFD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37EE-EE9A-4F46-8C5D-A80A87950856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D198-4CD8-47FC-944F-EA9055FB3B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1886-3E2A-46B4-8589-7349F542BDF8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C7CF-B1FA-455A-9C7E-095C8D2BFA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58E9-6BD9-4D6E-BD40-468A75CD3BF9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1E5E-9E92-4EC8-B24A-4213696370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97C26-DAAD-45EA-AFD8-6A03EB91BBB6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2360-3081-4987-80F7-48BABCF1C5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9A1A-0031-40A2-86C9-701363C9D70D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26144-FD93-4F26-99F7-861C3CBF27C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8699-15A9-4FFA-AD41-F0F285DE4F76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5DD0-E868-4921-996D-CE4E052BD5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83AA-2B03-47E0-BD7C-40EAD6F76CA5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D02B-9083-4B19-92A9-D035208013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C445D-C694-4356-BE86-03C37A8A30C5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B8287-80D6-4FBB-A1F1-C8BDF1577D1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8A916-D764-4FF6-87C9-D1313B0705FD}" type="datetimeFigureOut">
              <a:rPr lang="da-DK"/>
              <a:pPr>
                <a:defRPr/>
              </a:pPr>
              <a:t>23-08-2014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5AACC7-2A5A-489E-AB16-9B67DC1953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23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Forsikring og pension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Ratepension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7" name="Pladsholder til indhold 5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525963"/>
          </a:xfrm>
        </p:spPr>
        <p:txBody>
          <a:bodyPr/>
          <a:lstStyle/>
          <a:p>
            <a:r>
              <a:rPr lang="da-DK" sz="2400" dirty="0"/>
              <a:t>Kan oprettes indtil </a:t>
            </a:r>
            <a:r>
              <a:rPr lang="da-DK" sz="2400" dirty="0" smtClean="0"/>
              <a:t>man fylder 75/77 år</a:t>
            </a:r>
            <a:endParaRPr lang="da-DK" sz="2400" dirty="0"/>
          </a:p>
          <a:p>
            <a:r>
              <a:rPr lang="da-DK" sz="2400" dirty="0" smtClean="0"/>
              <a:t>Indbetaling kan fradrages i personlig indkomst men maksimalt </a:t>
            </a:r>
            <a:r>
              <a:rPr lang="da-DK" sz="2400" dirty="0" smtClean="0"/>
              <a:t>50.900 </a:t>
            </a:r>
            <a:r>
              <a:rPr lang="da-DK" sz="2400" dirty="0" smtClean="0"/>
              <a:t>kr. (</a:t>
            </a:r>
            <a:r>
              <a:rPr lang="da-DK" sz="2400" dirty="0" smtClean="0"/>
              <a:t>2014)</a:t>
            </a:r>
            <a:endParaRPr lang="da-DK" sz="2400" dirty="0" smtClean="0"/>
          </a:p>
          <a:p>
            <a:r>
              <a:rPr lang="da-DK" sz="2400" dirty="0" smtClean="0"/>
              <a:t>Udbetaling fra pensionen kan tidligst ske fra pensions-udbetalingsalderen, som er 5 år før folkepensionsalderen</a:t>
            </a:r>
          </a:p>
          <a:p>
            <a:r>
              <a:rPr lang="da-DK" sz="2400" dirty="0" smtClean="0"/>
              <a:t>Udbetalingerne kan fordels over en periode på 10-25 år og beskattes som indkomst</a:t>
            </a:r>
          </a:p>
          <a:p>
            <a:r>
              <a:rPr lang="da-DK" sz="2400" dirty="0" smtClean="0"/>
              <a:t>Udbetaling tidligere end efterlønsalder medfører afgift på 60%</a:t>
            </a:r>
          </a:p>
          <a:p>
            <a:r>
              <a:rPr lang="da-DK" sz="2400" dirty="0" smtClean="0"/>
              <a:t>Udbetaling ved død: Værdien betales til ægtefælle/ begunstiget efter 40 % afgift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Kapitalpension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7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4133056"/>
          </a:xfrm>
        </p:spPr>
        <p:txBody>
          <a:bodyPr/>
          <a:lstStyle/>
          <a:p>
            <a:r>
              <a:rPr lang="da-DK" sz="2400" dirty="0" smtClean="0"/>
              <a:t>Oprettes ikke længere, da der ikke er fradragsret for indbetalingerne</a:t>
            </a:r>
          </a:p>
          <a:p>
            <a:r>
              <a:rPr lang="da-DK" sz="2400" dirty="0"/>
              <a:t>Udbetaling fra pensionen kan tidligst ske fra pensions-udbetalingsalderen, som er 5 år før </a:t>
            </a:r>
            <a:r>
              <a:rPr lang="da-DK" sz="2400" dirty="0" smtClean="0"/>
              <a:t>folkepensionsalderen, og senest 15 år senere</a:t>
            </a:r>
            <a:endParaRPr lang="da-DK" sz="2400" dirty="0"/>
          </a:p>
          <a:p>
            <a:r>
              <a:rPr lang="da-DK" sz="2400" dirty="0" smtClean="0"/>
              <a:t>Ved udbetaling betales 40 % i afgift</a:t>
            </a:r>
          </a:p>
          <a:p>
            <a:r>
              <a:rPr lang="da-DK" sz="2400" dirty="0" smtClean="0"/>
              <a:t>Udbetaling tidligere end efterlønsalder medfører en afgift på 60 %</a:t>
            </a:r>
          </a:p>
          <a:p>
            <a:r>
              <a:rPr lang="da-DK" sz="2400" dirty="0" smtClean="0"/>
              <a:t>Udbetaling ved død: Værdien betales til ægtefælle/ begunstiget efter 40 % afgift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Livrente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24581" name="Pladsholder til indhold 5"/>
          <p:cNvSpPr>
            <a:spLocks noGrp="1"/>
          </p:cNvSpPr>
          <p:nvPr>
            <p:ph idx="1"/>
          </p:nvPr>
        </p:nvSpPr>
        <p:spPr>
          <a:xfrm>
            <a:off x="755576" y="1412776"/>
            <a:ext cx="7931224" cy="4525963"/>
          </a:xfrm>
        </p:spPr>
        <p:txBody>
          <a:bodyPr/>
          <a:lstStyle/>
          <a:p>
            <a:r>
              <a:rPr lang="da-DK" sz="2800" dirty="0" smtClean="0"/>
              <a:t>Ingen aldersgrænse</a:t>
            </a:r>
            <a:endParaRPr lang="da-DK" sz="2800" dirty="0"/>
          </a:p>
          <a:p>
            <a:r>
              <a:rPr lang="da-DK" sz="2800" dirty="0"/>
              <a:t>Indbetaling kan fradrages i personlig </a:t>
            </a:r>
            <a:r>
              <a:rPr lang="da-DK" sz="2800" dirty="0" smtClean="0"/>
              <a:t>indkomst – ingen grænse hvis indbetaling fx sker gennem arbejdsgiver</a:t>
            </a:r>
            <a:endParaRPr lang="da-DK" sz="2800" dirty="0"/>
          </a:p>
          <a:p>
            <a:r>
              <a:rPr lang="da-DK" sz="2800" dirty="0"/>
              <a:t>Udbetaling fra pensionen kan tidligst ske fra </a:t>
            </a:r>
            <a:r>
              <a:rPr lang="da-DK" sz="2800" dirty="0" smtClean="0"/>
              <a:t>pensionsudbetalingsalderen</a:t>
            </a:r>
          </a:p>
          <a:p>
            <a:r>
              <a:rPr lang="da-DK" sz="2800" dirty="0" smtClean="0"/>
              <a:t>Udbetaling beskattes som indkomst</a:t>
            </a:r>
            <a:endParaRPr lang="da-DK" sz="2800" dirty="0"/>
          </a:p>
          <a:p>
            <a:r>
              <a:rPr lang="da-DK" sz="2800" dirty="0" smtClean="0"/>
              <a:t>Udbetaling </a:t>
            </a:r>
            <a:r>
              <a:rPr lang="da-DK" sz="2800" dirty="0"/>
              <a:t>ved død: </a:t>
            </a:r>
            <a:r>
              <a:rPr lang="da-DK" sz="2800" dirty="0" smtClean="0"/>
              <a:t>Der kan tegnes garanti, så udbetaling fortsætter til længstlevende ægtefælle</a:t>
            </a:r>
            <a:endParaRPr lang="da-DK" sz="28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Livsforsikring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81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917032"/>
          </a:xfrm>
        </p:spPr>
        <p:txBody>
          <a:bodyPr/>
          <a:lstStyle/>
          <a:p>
            <a:r>
              <a:rPr lang="da-DK" sz="2800" dirty="0" smtClean="0"/>
              <a:t>Ingen aldersgrænse, men kræver ofte en helbredsundersøgelse</a:t>
            </a:r>
            <a:endParaRPr lang="da-DK" sz="2800" dirty="0"/>
          </a:p>
          <a:p>
            <a:r>
              <a:rPr lang="da-DK" sz="2800" dirty="0" smtClean="0"/>
              <a:t>Oprettes ofte som del af en pension</a:t>
            </a:r>
          </a:p>
          <a:p>
            <a:r>
              <a:rPr lang="da-DK" sz="2800" dirty="0" smtClean="0"/>
              <a:t>Kan aftales at summen skal udbetales, når forsikringstager opnår en bestemt alder</a:t>
            </a:r>
          </a:p>
          <a:p>
            <a:r>
              <a:rPr lang="da-DK" sz="2800" dirty="0" smtClean="0"/>
              <a:t>Udbetaling </a:t>
            </a:r>
            <a:r>
              <a:rPr lang="da-DK" sz="2800" dirty="0"/>
              <a:t>ved død: </a:t>
            </a:r>
            <a:r>
              <a:rPr lang="da-DK" sz="2800" dirty="0" smtClean="0"/>
              <a:t>Til begunstigede, enten som</a:t>
            </a:r>
          </a:p>
          <a:p>
            <a:pPr lvl="1"/>
            <a:r>
              <a:rPr lang="da-DK" sz="2400" dirty="0" smtClean="0"/>
              <a:t>Sum – 40 % i afgift, eller</a:t>
            </a:r>
          </a:p>
          <a:p>
            <a:pPr lvl="1"/>
            <a:r>
              <a:rPr lang="da-DK" sz="2400" dirty="0" smtClean="0"/>
              <a:t>Løbende udbetaling, indkomstbeskatning</a:t>
            </a:r>
            <a:endParaRPr lang="da-DK" sz="24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Begunstigelser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24581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989040"/>
          </a:xfrm>
        </p:spPr>
        <p:txBody>
          <a:bodyPr/>
          <a:lstStyle/>
          <a:p>
            <a:r>
              <a:rPr lang="da-DK" sz="2800" dirty="0" smtClean="0"/>
              <a:t>Der kan indsættes begunstigede på livsforsikringer  og nogle ratepensioner/kapitalpensioner</a:t>
            </a:r>
          </a:p>
          <a:p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36822"/>
              </p:ext>
            </p:extLst>
          </p:nvPr>
        </p:nvGraphicFramePr>
        <p:xfrm>
          <a:off x="899593" y="2708920"/>
          <a:ext cx="734481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/>
                <a:gridCol w="1512168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Livsforsikring (FAL)</a:t>
                      </a:r>
                      <a:endParaRPr lang="da-DK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Pension i bank (POL)</a:t>
                      </a:r>
                      <a:endParaRPr lang="da-DK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Indsættelse af begunstiget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102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2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Skriftlig meddelelse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103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3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Rækkefølge nærmeste pårørende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105a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5a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Ingen begunstigelse = nærmeste pårørende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105b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5b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Råde over ordningen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108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    § 8</a:t>
                      </a:r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Begunstigelser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81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sz="2800" dirty="0" smtClean="0"/>
              <a:t>Hvis ”nærmeste pårørende” er indsat som begunstiget er rækkefølgen:</a:t>
            </a:r>
            <a:endParaRPr lang="da-DK" sz="2800" dirty="0"/>
          </a:p>
          <a:p>
            <a:pPr lvl="1"/>
            <a:r>
              <a:rPr lang="da-DK" sz="2400" dirty="0" smtClean="0"/>
              <a:t>Ægtefælle</a:t>
            </a:r>
          </a:p>
          <a:p>
            <a:pPr lvl="1"/>
            <a:r>
              <a:rPr lang="da-DK" sz="2400" dirty="0" smtClean="0"/>
              <a:t>Samlever, der opfylder betingelserne</a:t>
            </a:r>
          </a:p>
          <a:p>
            <a:pPr lvl="1"/>
            <a:r>
              <a:rPr lang="da-DK" sz="2400" dirty="0" smtClean="0"/>
              <a:t>Børn</a:t>
            </a:r>
          </a:p>
          <a:p>
            <a:pPr lvl="1"/>
            <a:r>
              <a:rPr lang="da-DK" sz="2400" dirty="0" smtClean="0"/>
              <a:t>Arvinger</a:t>
            </a:r>
          </a:p>
          <a:p>
            <a:r>
              <a:rPr lang="da-DK" dirty="0" smtClean="0"/>
              <a:t>Begunstigelse skal meddeles skriftligt</a:t>
            </a:r>
          </a:p>
          <a:p>
            <a:r>
              <a:rPr lang="da-DK" dirty="0" smtClean="0"/>
              <a:t>Uigenkaldeligt begunstiget kan kun ændres med den begunstigedes samtykke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 og pension kapitel 23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91703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I kapitel 23 gennemgås</a:t>
            </a:r>
            <a:r>
              <a:rPr lang="da-DK" dirty="0" smtClean="0"/>
              <a:t>:</a:t>
            </a:r>
          </a:p>
          <a:p>
            <a:r>
              <a:rPr lang="da-DK" dirty="0" smtClean="0"/>
              <a:t>Forsikringsaftaler</a:t>
            </a:r>
          </a:p>
          <a:p>
            <a:r>
              <a:rPr lang="da-DK" dirty="0" smtClean="0"/>
              <a:t>Pensioner</a:t>
            </a:r>
          </a:p>
          <a:p>
            <a:r>
              <a:rPr lang="da-DK" dirty="0" smtClean="0"/>
              <a:t>Begunstigelser</a:t>
            </a:r>
            <a:endParaRPr lang="da-DK" dirty="0"/>
          </a:p>
          <a:p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(Aftaler </a:t>
            </a:r>
            <a:r>
              <a:rPr lang="da-DK" sz="2400" dirty="0"/>
              <a:t>– se kap. </a:t>
            </a:r>
            <a:r>
              <a:rPr lang="da-DK" sz="2400" dirty="0" smtClean="0"/>
              <a:t>3)</a:t>
            </a:r>
          </a:p>
          <a:p>
            <a:pPr>
              <a:buFont typeface="Arial" charset="0"/>
              <a:buNone/>
            </a:pPr>
            <a:r>
              <a:rPr lang="da-DK" sz="2400" dirty="0" smtClean="0"/>
              <a:t>(Familie- og arveret - se kap. 23)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26896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b="1" dirty="0" smtClean="0"/>
              <a:t>Forsikringer og pensioner er reguleret i </a:t>
            </a:r>
            <a:endParaRPr lang="da-DK" dirty="0" smtClean="0"/>
          </a:p>
          <a:p>
            <a:r>
              <a:rPr lang="da-DK" dirty="0" smtClean="0"/>
              <a:t>Lov om finansiel virksomhed (FIL)</a:t>
            </a:r>
          </a:p>
          <a:p>
            <a:r>
              <a:rPr lang="da-DK" dirty="0" smtClean="0"/>
              <a:t>Forsikringsaftaleloven (FAL)</a:t>
            </a:r>
          </a:p>
          <a:p>
            <a:r>
              <a:rPr lang="da-DK" dirty="0" smtClean="0"/>
              <a:t>Pensionsbeskatningsloven (PBL)</a:t>
            </a:r>
          </a:p>
          <a:p>
            <a:r>
              <a:rPr lang="da-DK" dirty="0" smtClean="0"/>
              <a:t>Pensionsopsparingsloven (POL)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sz="2800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Forsikringsaftaler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268960"/>
          </a:xfrm>
        </p:spPr>
        <p:txBody>
          <a:bodyPr/>
          <a:lstStyle/>
          <a:p>
            <a:r>
              <a:rPr lang="da-DK" dirty="0" smtClean="0"/>
              <a:t>Police – aftale mellem forsikringstager og forsikringsselskab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Forsikringsformidler – fx assurandør eller pengeinstitut, en der formidler salg af forsikringer på vegne forsikringsselskabet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.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Forsikringsaftaler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Typer af 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>
          <a:xfrm>
            <a:off x="1035868" y="1535113"/>
            <a:ext cx="4040188" cy="639762"/>
          </a:xfr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da-DK" sz="2800" dirty="0" smtClean="0"/>
              <a:t>Skadesforsikring</a:t>
            </a:r>
            <a:endParaRPr lang="da-DK" sz="2800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1043608" y="2132856"/>
            <a:ext cx="4040188" cy="3951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da-DK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Tingsforsikring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Kaskoforsikring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Brandforsikring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Vareforsikring (transport)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Indboforsikring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Elektronikforsikring</a:t>
            </a:r>
          </a:p>
          <a:p>
            <a:pPr fontAlgn="auto">
              <a:spcAft>
                <a:spcPts val="0"/>
              </a:spcAft>
              <a:defRPr/>
            </a:pPr>
            <a:r>
              <a:rPr lang="da-DK" b="1" dirty="0" smtClean="0"/>
              <a:t>Ansvarsforsikring (fx bil)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3"/>
          </p:nvPr>
        </p:nvSpPr>
        <p:spPr>
          <a:xfrm>
            <a:off x="5066729" y="1535113"/>
            <a:ext cx="4041775" cy="639762"/>
          </a:xfr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da-DK" sz="2800" dirty="0" err="1" smtClean="0"/>
              <a:t>Summaforsikring</a:t>
            </a:r>
            <a:endParaRPr lang="da-DK" sz="28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4"/>
          </p:nvPr>
        </p:nvSpPr>
        <p:spPr>
          <a:xfrm>
            <a:off x="5066729" y="2174875"/>
            <a:ext cx="4041775" cy="3951288"/>
          </a:xfrm>
        </p:spPr>
        <p:txBody>
          <a:bodyPr/>
          <a:lstStyle/>
          <a:p>
            <a:endParaRPr lang="da-DK" dirty="0" smtClean="0"/>
          </a:p>
          <a:p>
            <a:r>
              <a:rPr lang="da-DK" b="1" dirty="0" smtClean="0"/>
              <a:t>Livsforsikring</a:t>
            </a:r>
          </a:p>
          <a:p>
            <a:r>
              <a:rPr lang="da-DK" b="1" dirty="0" smtClean="0"/>
              <a:t>Ulykkesforsikring</a:t>
            </a:r>
          </a:p>
          <a:p>
            <a:r>
              <a:rPr lang="da-DK" b="1" dirty="0" smtClean="0"/>
              <a:t>Sygeforsikring</a:t>
            </a:r>
          </a:p>
          <a:p>
            <a:endParaRPr lang="da-DK" b="1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Forsikringsaftalen og oplysningspligt</a:t>
            </a:r>
            <a:b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61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sz="2400" dirty="0" smtClean="0"/>
              <a:t>Afslag på forsikringstilbud skal være begrundet, FAL § 3b</a:t>
            </a:r>
            <a:endParaRPr lang="da-DK" sz="2400" dirty="0"/>
          </a:p>
          <a:p>
            <a:pPr lvl="1"/>
            <a:r>
              <a:rPr lang="da-DK" sz="2000" dirty="0" smtClean="0"/>
              <a:t>Hvis selskabet tilbyder lovpligtige forsikringer må kunden ikke afvises</a:t>
            </a:r>
          </a:p>
          <a:p>
            <a:r>
              <a:rPr lang="da-DK" sz="2400" dirty="0" smtClean="0"/>
              <a:t>Hvis ikke andet fremgår træder forsikringen i kraft, når policen afsendes fra selskabet, FAL § 11</a:t>
            </a:r>
          </a:p>
          <a:p>
            <a:r>
              <a:rPr lang="da-DK" sz="2400" dirty="0" smtClean="0"/>
              <a:t>Forsikringstager har givet urigtige oplysninger:</a:t>
            </a:r>
          </a:p>
          <a:p>
            <a:pPr lvl="1"/>
            <a:r>
              <a:rPr lang="da-DK" sz="2000" dirty="0" smtClean="0"/>
              <a:t>På svigagtig måde - aftalen er ugyldig</a:t>
            </a:r>
          </a:p>
          <a:p>
            <a:pPr lvl="1"/>
            <a:r>
              <a:rPr lang="da-DK" sz="2000" dirty="0" smtClean="0"/>
              <a:t>Uagtsomt – aftalen er ugyldig eller gyldig på andre vilkår. I forbrugerforsikringer anvendes lempelsesreglen ved særlige omstændigheder</a:t>
            </a:r>
          </a:p>
          <a:p>
            <a:pPr lvl="1"/>
            <a:r>
              <a:rPr lang="da-DK" sz="2000" dirty="0" smtClean="0"/>
              <a:t>I god tro – forsikringsselskabet hæfter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Forbrugerens fortrydelsesret</a:t>
            </a:r>
            <a:endParaRPr lang="da-DK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sz="2400" dirty="0" smtClean="0"/>
              <a:t>En forbruger kan fortryde forsikringsaftalen, FAL § 34i</a:t>
            </a:r>
          </a:p>
          <a:p>
            <a:r>
              <a:rPr lang="da-DK" sz="2400" dirty="0" smtClean="0"/>
              <a:t>Fristen er 14 dage (30 dage for livsforsikring)</a:t>
            </a:r>
          </a:p>
          <a:p>
            <a:r>
              <a:rPr lang="da-DK" sz="2400" dirty="0" smtClean="0"/>
              <a:t>Fysisk indgået aftale - fristen regnes fra den dag:</a:t>
            </a:r>
          </a:p>
          <a:p>
            <a:pPr lvl="1"/>
            <a:r>
              <a:rPr lang="da-DK" sz="2000" dirty="0" smtClean="0"/>
              <a:t>Forbrugeren har modtaget besked om aftalens indgåelse</a:t>
            </a:r>
          </a:p>
          <a:p>
            <a:pPr lvl="1"/>
            <a:r>
              <a:rPr lang="da-DK" sz="2000" dirty="0" smtClean="0"/>
              <a:t>Forbrugeren har modtaget oplysning om fortrydelsesretten	</a:t>
            </a:r>
          </a:p>
          <a:p>
            <a:r>
              <a:rPr lang="da-DK" sz="2400" dirty="0" smtClean="0"/>
              <a:t>Aftale indgået ved fjernsalg – fristen regnes fra den dag:</a:t>
            </a:r>
          </a:p>
          <a:p>
            <a:pPr lvl="1"/>
            <a:r>
              <a:rPr lang="da-DK" sz="2000" dirty="0" smtClean="0"/>
              <a:t>Aftalen er indgået eller</a:t>
            </a:r>
          </a:p>
          <a:p>
            <a:pPr lvl="1"/>
            <a:r>
              <a:rPr lang="da-DK" sz="2000" dirty="0" smtClean="0"/>
              <a:t>Forbrugeren har fået alle oplysninger på varigt medie, fx oplysninger om fortrydelsesretten</a:t>
            </a:r>
          </a:p>
          <a:p>
            <a:pPr marL="457200" lvl="1" indent="0">
              <a:buNone/>
            </a:pPr>
            <a:endParaRPr lang="da-DK" sz="1200" dirty="0"/>
          </a:p>
          <a:p>
            <a:r>
              <a:rPr lang="da-DK" sz="2400" dirty="0" smtClean="0"/>
              <a:t>Forsikringsselskabet skal oplyse om retten til at fortryde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Dækning</a:t>
            </a:r>
            <a:endParaRPr lang="da-DK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9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r>
              <a:rPr lang="da-DK" sz="2400" dirty="0" smtClean="0"/>
              <a:t>Dækning kræver at der er sket en forsikringsbegivenhed</a:t>
            </a:r>
          </a:p>
          <a:p>
            <a:r>
              <a:rPr lang="da-DK" sz="2400" dirty="0" smtClean="0"/>
              <a:t>Skaden skal anmeldes uden ophold, FAL § 21</a:t>
            </a:r>
          </a:p>
          <a:p>
            <a:r>
              <a:rPr lang="da-DK" sz="2400" dirty="0" smtClean="0"/>
              <a:t>Dækning kan bortfalde eller erstatning blive nedsat, hvis forsikringstager har handlet forsætligt eller groft uagtsomt</a:t>
            </a:r>
          </a:p>
          <a:p>
            <a:r>
              <a:rPr lang="da-DK" sz="2400" dirty="0" smtClean="0"/>
              <a:t>Ingen nedsættelse af erstatning ved simpel uagtsomhed</a:t>
            </a:r>
          </a:p>
          <a:p>
            <a:r>
              <a:rPr lang="da-DK" sz="2400" dirty="0" smtClean="0"/>
              <a:t>Tabsbegrænsningspligt – forsikringstager skal begrænse skaden</a:t>
            </a:r>
          </a:p>
          <a:p>
            <a:r>
              <a:rPr lang="da-DK" sz="2400" dirty="0" smtClean="0"/>
              <a:t>Dobbeltforsikring – giver kun dobbelt erstatning  ved </a:t>
            </a:r>
            <a:r>
              <a:rPr lang="da-DK" sz="2400" dirty="0" err="1" smtClean="0"/>
              <a:t>summaforsikring</a:t>
            </a:r>
            <a:endParaRPr lang="da-DK" sz="2400" dirty="0" smtClean="0"/>
          </a:p>
          <a:p>
            <a:r>
              <a:rPr lang="da-DK" sz="2400" dirty="0" smtClean="0"/>
              <a:t>Underforsikring – erstatning nedsættes forholdsmæssigt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Pensioner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22533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855193"/>
          </a:xfrm>
        </p:spPr>
        <p:txBody>
          <a:bodyPr/>
          <a:lstStyle/>
          <a:p>
            <a:r>
              <a:rPr lang="da-DK" sz="2800" dirty="0" smtClean="0"/>
              <a:t>Offentlige, lovbestemte: Folkepension, efterløn, ATP</a:t>
            </a:r>
          </a:p>
          <a:p>
            <a:r>
              <a:rPr lang="da-DK" sz="2800" dirty="0" smtClean="0"/>
              <a:t>Arbejdsmarkedspensioner – typisk i kollektiv overenskomst</a:t>
            </a:r>
          </a:p>
          <a:p>
            <a:r>
              <a:rPr lang="da-DK" sz="2800" dirty="0" smtClean="0"/>
              <a:t>Individuelt oprettede pensionsordninger</a:t>
            </a:r>
            <a:br>
              <a:rPr lang="da-DK" sz="2800" dirty="0" smtClean="0"/>
            </a:br>
            <a:endParaRPr lang="da-DK" sz="1000" dirty="0" smtClean="0"/>
          </a:p>
          <a:p>
            <a:r>
              <a:rPr lang="da-DK" sz="2800" dirty="0" smtClean="0"/>
              <a:t>Pensionstyper:</a:t>
            </a:r>
          </a:p>
          <a:p>
            <a:pPr lvl="1"/>
            <a:r>
              <a:rPr lang="da-DK" sz="2400" dirty="0" smtClean="0"/>
              <a:t>Ratepension</a:t>
            </a:r>
          </a:p>
          <a:p>
            <a:pPr lvl="1"/>
            <a:r>
              <a:rPr lang="da-DK" sz="2400" dirty="0" smtClean="0"/>
              <a:t>Kapitalpension</a:t>
            </a:r>
          </a:p>
          <a:p>
            <a:pPr lvl="1"/>
            <a:r>
              <a:rPr lang="da-DK" sz="2400" dirty="0" smtClean="0"/>
              <a:t>Livrente</a:t>
            </a:r>
          </a:p>
          <a:p>
            <a:pPr lvl="1"/>
            <a:r>
              <a:rPr lang="da-DK" sz="2400" dirty="0" smtClean="0"/>
              <a:t>Livsforsikring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609</Words>
  <Application>Microsoft Office PowerPoint</Application>
  <PresentationFormat>Skærmshow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PowerPoint-præsentation</vt:lpstr>
      <vt:lpstr> Forsikring og pension kapitel 23 </vt:lpstr>
      <vt:lpstr> 1. Lovgivning  </vt:lpstr>
      <vt:lpstr>2. Forsikringsaftaler</vt:lpstr>
      <vt:lpstr>2. Forsikringsaftaler Typer af forsikring</vt:lpstr>
      <vt:lpstr> 2.2 Forsikringsaftalen og oplysningspligt </vt:lpstr>
      <vt:lpstr> 2.3 Forbrugerens fortrydelsesret</vt:lpstr>
      <vt:lpstr> 2.4 Dækning</vt:lpstr>
      <vt:lpstr> 3. Pensioner </vt:lpstr>
      <vt:lpstr>3.1 Ratepension</vt:lpstr>
      <vt:lpstr> 3.3 Kapitalpension</vt:lpstr>
      <vt:lpstr> 3.3 Livrente </vt:lpstr>
      <vt:lpstr> 3.4 Livsforsikring </vt:lpstr>
      <vt:lpstr> 4. Begunstigelser </vt:lpstr>
      <vt:lpstr> 4. Begunstigelser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66</cp:revision>
  <dcterms:created xsi:type="dcterms:W3CDTF">2011-03-28T11:51:52Z</dcterms:created>
  <dcterms:modified xsi:type="dcterms:W3CDTF">2014-08-23T09:47:33Z</dcterms:modified>
</cp:coreProperties>
</file>