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014" r:id="rId5"/>
    <p:sldMasterId id="2147483989" r:id="rId6"/>
  </p:sldMasterIdLst>
  <p:notesMasterIdLst>
    <p:notesMasterId r:id="rId24"/>
  </p:notesMasterIdLst>
  <p:handoutMasterIdLst>
    <p:handoutMasterId r:id="rId25"/>
  </p:handoutMasterIdLst>
  <p:sldIdLst>
    <p:sldId id="258" r:id="rId7"/>
    <p:sldId id="260" r:id="rId8"/>
    <p:sldId id="263" r:id="rId9"/>
    <p:sldId id="265" r:id="rId10"/>
    <p:sldId id="262" r:id="rId11"/>
    <p:sldId id="264" r:id="rId12"/>
    <p:sldId id="266" r:id="rId13"/>
    <p:sldId id="261" r:id="rId14"/>
    <p:sldId id="267" r:id="rId15"/>
    <p:sldId id="268" r:id="rId16"/>
    <p:sldId id="269" r:id="rId17"/>
    <p:sldId id="270" r:id="rId18"/>
    <p:sldId id="275" r:id="rId19"/>
    <p:sldId id="271" r:id="rId20"/>
    <p:sldId id="272" r:id="rId21"/>
    <p:sldId id="273" r:id="rId22"/>
    <p:sldId id="274" r:id="rId23"/>
  </p:sldIdLst>
  <p:sldSz cx="9144000" cy="6858000" type="screen4x3"/>
  <p:notesSz cx="6797675" cy="9928225"/>
  <p:defaultTextStyle>
    <a:defPPr>
      <a:defRPr lang="da-DK"/>
    </a:defPPr>
    <a:lvl1pPr algn="l" rtl="0" fontAlgn="base">
      <a:spcBef>
        <a:spcPct val="0"/>
      </a:spcBef>
      <a:spcAft>
        <a:spcPct val="0"/>
      </a:spcAft>
      <a:defRPr sz="2800" b="1" kern="1200">
        <a:solidFill>
          <a:schemeClr val="tx1"/>
        </a:solidFill>
        <a:latin typeface="Arial" charset="0"/>
        <a:ea typeface="+mn-ea"/>
        <a:cs typeface="Arial" charset="0"/>
      </a:defRPr>
    </a:lvl1pPr>
    <a:lvl2pPr marL="457200" algn="l" rtl="0" fontAlgn="base">
      <a:spcBef>
        <a:spcPct val="0"/>
      </a:spcBef>
      <a:spcAft>
        <a:spcPct val="0"/>
      </a:spcAft>
      <a:defRPr sz="2800" b="1" kern="1200">
        <a:solidFill>
          <a:schemeClr val="tx1"/>
        </a:solidFill>
        <a:latin typeface="Arial" charset="0"/>
        <a:ea typeface="+mn-ea"/>
        <a:cs typeface="Arial" charset="0"/>
      </a:defRPr>
    </a:lvl2pPr>
    <a:lvl3pPr marL="914400" algn="l" rtl="0" fontAlgn="base">
      <a:spcBef>
        <a:spcPct val="0"/>
      </a:spcBef>
      <a:spcAft>
        <a:spcPct val="0"/>
      </a:spcAft>
      <a:defRPr sz="2800" b="1" kern="1200">
        <a:solidFill>
          <a:schemeClr val="tx1"/>
        </a:solidFill>
        <a:latin typeface="Arial" charset="0"/>
        <a:ea typeface="+mn-ea"/>
        <a:cs typeface="Arial" charset="0"/>
      </a:defRPr>
    </a:lvl3pPr>
    <a:lvl4pPr marL="1371600" algn="l" rtl="0" fontAlgn="base">
      <a:spcBef>
        <a:spcPct val="0"/>
      </a:spcBef>
      <a:spcAft>
        <a:spcPct val="0"/>
      </a:spcAft>
      <a:defRPr sz="2800" b="1" kern="1200">
        <a:solidFill>
          <a:schemeClr val="tx1"/>
        </a:solidFill>
        <a:latin typeface="Arial" charset="0"/>
        <a:ea typeface="+mn-ea"/>
        <a:cs typeface="Arial" charset="0"/>
      </a:defRPr>
    </a:lvl4pPr>
    <a:lvl5pPr marL="1828800" algn="l" rtl="0" fontAlgn="base">
      <a:spcBef>
        <a:spcPct val="0"/>
      </a:spcBef>
      <a:spcAft>
        <a:spcPct val="0"/>
      </a:spcAft>
      <a:defRPr sz="2800" b="1" kern="1200">
        <a:solidFill>
          <a:schemeClr val="tx1"/>
        </a:solidFill>
        <a:latin typeface="Arial" charset="0"/>
        <a:ea typeface="+mn-ea"/>
        <a:cs typeface="Arial" charset="0"/>
      </a:defRPr>
    </a:lvl5pPr>
    <a:lvl6pPr marL="2286000" algn="l" defTabSz="914400" rtl="0" eaLnBrk="1" latinLnBrk="0" hangingPunct="1">
      <a:defRPr sz="2800" b="1" kern="1200">
        <a:solidFill>
          <a:schemeClr val="tx1"/>
        </a:solidFill>
        <a:latin typeface="Arial" charset="0"/>
        <a:ea typeface="+mn-ea"/>
        <a:cs typeface="Arial" charset="0"/>
      </a:defRPr>
    </a:lvl6pPr>
    <a:lvl7pPr marL="2743200" algn="l" defTabSz="914400" rtl="0" eaLnBrk="1" latinLnBrk="0" hangingPunct="1">
      <a:defRPr sz="2800" b="1" kern="1200">
        <a:solidFill>
          <a:schemeClr val="tx1"/>
        </a:solidFill>
        <a:latin typeface="Arial" charset="0"/>
        <a:ea typeface="+mn-ea"/>
        <a:cs typeface="Arial" charset="0"/>
      </a:defRPr>
    </a:lvl7pPr>
    <a:lvl8pPr marL="3200400" algn="l" defTabSz="914400" rtl="0" eaLnBrk="1" latinLnBrk="0" hangingPunct="1">
      <a:defRPr sz="2800" b="1" kern="1200">
        <a:solidFill>
          <a:schemeClr val="tx1"/>
        </a:solidFill>
        <a:latin typeface="Arial" charset="0"/>
        <a:ea typeface="+mn-ea"/>
        <a:cs typeface="Arial" charset="0"/>
      </a:defRPr>
    </a:lvl8pPr>
    <a:lvl9pPr marL="3657600" algn="l" defTabSz="914400" rtl="0" eaLnBrk="1" latinLnBrk="0" hangingPunct="1">
      <a:defRPr sz="28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38">
          <p15:clr>
            <a:srgbClr val="A4A3A4"/>
          </p15:clr>
        </p15:guide>
        <p15:guide id="2" pos="768">
          <p15:clr>
            <a:srgbClr val="A4A3A4"/>
          </p15:clr>
        </p15:guide>
        <p15:guide id="3" pos="547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4"/>
    <a:srgbClr val="99CC00"/>
    <a:srgbClr val="669900"/>
    <a:srgbClr val="FF9900"/>
    <a:srgbClr val="FF5050"/>
    <a:srgbClr val="009900"/>
    <a:srgbClr val="FF0000"/>
    <a:srgbClr val="FF66CC"/>
    <a:srgbClr val="7A8FBA"/>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49A1B3-D548-49BC-8BFB-672A373C3578}" v="1" dt="2022-07-28T14:16:20.664"/>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8" autoAdjust="0"/>
    <p:restoredTop sz="94622" autoAdjust="0"/>
  </p:normalViewPr>
  <p:slideViewPr>
    <p:cSldViewPr>
      <p:cViewPr varScale="1">
        <p:scale>
          <a:sx n="114" d="100"/>
          <a:sy n="114" d="100"/>
        </p:scale>
        <p:origin x="1524" y="216"/>
      </p:cViewPr>
      <p:guideLst>
        <p:guide orient="horz" pos="3838"/>
        <p:guide pos="76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5" d="100"/>
          <a:sy n="55" d="100"/>
        </p:scale>
        <p:origin x="2453" y="5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æksgaard Kotzareis" userId="66734be1-5795-40c6-be49-ecb929f3ccea" providerId="ADAL" clId="{BD49A1B3-D548-49BC-8BFB-672A373C3578}"/>
    <pc:docChg chg="undo custSel modSld">
      <pc:chgData name="Andreas Bæksgaard Kotzareis" userId="66734be1-5795-40c6-be49-ecb929f3ccea" providerId="ADAL" clId="{BD49A1B3-D548-49BC-8BFB-672A373C3578}" dt="2022-07-28T14:18:36.955" v="35" actId="1076"/>
      <pc:docMkLst>
        <pc:docMk/>
      </pc:docMkLst>
      <pc:sldChg chg="modSp mod">
        <pc:chgData name="Andreas Bæksgaard Kotzareis" userId="66734be1-5795-40c6-be49-ecb929f3ccea" providerId="ADAL" clId="{BD49A1B3-D548-49BC-8BFB-672A373C3578}" dt="2022-07-28T14:16:38.844" v="5" actId="465"/>
        <pc:sldMkLst>
          <pc:docMk/>
          <pc:sldMk cId="1775928204" sldId="258"/>
        </pc:sldMkLst>
        <pc:spChg chg="mod">
          <ac:chgData name="Andreas Bæksgaard Kotzareis" userId="66734be1-5795-40c6-be49-ecb929f3ccea" providerId="ADAL" clId="{BD49A1B3-D548-49BC-8BFB-672A373C3578}" dt="2022-07-28T14:16:38.844" v="5" actId="465"/>
          <ac:spMkLst>
            <pc:docMk/>
            <pc:sldMk cId="1775928204" sldId="258"/>
            <ac:spMk id="5" creationId="{00000000-0000-0000-0000-000000000000}"/>
          </ac:spMkLst>
        </pc:spChg>
      </pc:sldChg>
      <pc:sldChg chg="modSp mod">
        <pc:chgData name="Andreas Bæksgaard Kotzareis" userId="66734be1-5795-40c6-be49-ecb929f3ccea" providerId="ADAL" clId="{BD49A1B3-D548-49BC-8BFB-672A373C3578}" dt="2022-07-28T14:16:45.320" v="10" actId="403"/>
        <pc:sldMkLst>
          <pc:docMk/>
          <pc:sldMk cId="4078943014" sldId="260"/>
        </pc:sldMkLst>
        <pc:spChg chg="mod">
          <ac:chgData name="Andreas Bæksgaard Kotzareis" userId="66734be1-5795-40c6-be49-ecb929f3ccea" providerId="ADAL" clId="{BD49A1B3-D548-49BC-8BFB-672A373C3578}" dt="2022-07-28T14:16:45.320" v="10" actId="403"/>
          <ac:spMkLst>
            <pc:docMk/>
            <pc:sldMk cId="4078943014" sldId="260"/>
            <ac:spMk id="3" creationId="{00000000-0000-0000-0000-000000000000}"/>
          </ac:spMkLst>
        </pc:spChg>
      </pc:sldChg>
      <pc:sldChg chg="modSp mod">
        <pc:chgData name="Andreas Bæksgaard Kotzareis" userId="66734be1-5795-40c6-be49-ecb929f3ccea" providerId="ADAL" clId="{BD49A1B3-D548-49BC-8BFB-672A373C3578}" dt="2022-07-28T14:18:10.466" v="32" actId="20577"/>
        <pc:sldMkLst>
          <pc:docMk/>
          <pc:sldMk cId="3418936352" sldId="261"/>
        </pc:sldMkLst>
        <pc:spChg chg="mod">
          <ac:chgData name="Andreas Bæksgaard Kotzareis" userId="66734be1-5795-40c6-be49-ecb929f3ccea" providerId="ADAL" clId="{BD49A1B3-D548-49BC-8BFB-672A373C3578}" dt="2022-07-28T14:18:10.466" v="32" actId="20577"/>
          <ac:spMkLst>
            <pc:docMk/>
            <pc:sldMk cId="3418936352" sldId="261"/>
            <ac:spMk id="3" creationId="{00000000-0000-0000-0000-000000000000}"/>
          </ac:spMkLst>
        </pc:spChg>
      </pc:sldChg>
      <pc:sldChg chg="modSp mod">
        <pc:chgData name="Andreas Bæksgaard Kotzareis" userId="66734be1-5795-40c6-be49-ecb929f3ccea" providerId="ADAL" clId="{BD49A1B3-D548-49BC-8BFB-672A373C3578}" dt="2022-07-28T14:16:53.953" v="16" actId="404"/>
        <pc:sldMkLst>
          <pc:docMk/>
          <pc:sldMk cId="3773325355" sldId="262"/>
        </pc:sldMkLst>
        <pc:spChg chg="mod">
          <ac:chgData name="Andreas Bæksgaard Kotzareis" userId="66734be1-5795-40c6-be49-ecb929f3ccea" providerId="ADAL" clId="{BD49A1B3-D548-49BC-8BFB-672A373C3578}" dt="2022-07-28T14:16:53.953" v="16" actId="404"/>
          <ac:spMkLst>
            <pc:docMk/>
            <pc:sldMk cId="3773325355" sldId="262"/>
            <ac:spMk id="3" creationId="{00000000-0000-0000-0000-000000000000}"/>
          </ac:spMkLst>
        </pc:spChg>
      </pc:sldChg>
      <pc:sldChg chg="modSp mod">
        <pc:chgData name="Andreas Bæksgaard Kotzareis" userId="66734be1-5795-40c6-be49-ecb929f3ccea" providerId="ADAL" clId="{BD49A1B3-D548-49BC-8BFB-672A373C3578}" dt="2022-07-28T14:16:47.890" v="13" actId="404"/>
        <pc:sldMkLst>
          <pc:docMk/>
          <pc:sldMk cId="3042554606" sldId="263"/>
        </pc:sldMkLst>
        <pc:spChg chg="mod">
          <ac:chgData name="Andreas Bæksgaard Kotzareis" userId="66734be1-5795-40c6-be49-ecb929f3ccea" providerId="ADAL" clId="{BD49A1B3-D548-49BC-8BFB-672A373C3578}" dt="2022-07-28T14:16:47.890" v="13" actId="404"/>
          <ac:spMkLst>
            <pc:docMk/>
            <pc:sldMk cId="3042554606" sldId="263"/>
            <ac:spMk id="3" creationId="{00000000-0000-0000-0000-000000000000}"/>
          </ac:spMkLst>
        </pc:spChg>
      </pc:sldChg>
      <pc:sldChg chg="modSp mod">
        <pc:chgData name="Andreas Bæksgaard Kotzareis" userId="66734be1-5795-40c6-be49-ecb929f3ccea" providerId="ADAL" clId="{BD49A1B3-D548-49BC-8BFB-672A373C3578}" dt="2022-07-28T14:17:01.782" v="17" actId="255"/>
        <pc:sldMkLst>
          <pc:docMk/>
          <pc:sldMk cId="2032844018" sldId="264"/>
        </pc:sldMkLst>
        <pc:spChg chg="mod">
          <ac:chgData name="Andreas Bæksgaard Kotzareis" userId="66734be1-5795-40c6-be49-ecb929f3ccea" providerId="ADAL" clId="{BD49A1B3-D548-49BC-8BFB-672A373C3578}" dt="2022-07-28T14:17:01.782" v="17" actId="255"/>
          <ac:spMkLst>
            <pc:docMk/>
            <pc:sldMk cId="2032844018" sldId="264"/>
            <ac:spMk id="3" creationId="{00000000-0000-0000-0000-000000000000}"/>
          </ac:spMkLst>
        </pc:spChg>
      </pc:sldChg>
      <pc:sldChg chg="modSp mod">
        <pc:chgData name="Andreas Bæksgaard Kotzareis" userId="66734be1-5795-40c6-be49-ecb929f3ccea" providerId="ADAL" clId="{BD49A1B3-D548-49BC-8BFB-672A373C3578}" dt="2022-07-28T14:16:50.729" v="14" actId="404"/>
        <pc:sldMkLst>
          <pc:docMk/>
          <pc:sldMk cId="1732782105" sldId="265"/>
        </pc:sldMkLst>
        <pc:spChg chg="mod">
          <ac:chgData name="Andreas Bæksgaard Kotzareis" userId="66734be1-5795-40c6-be49-ecb929f3ccea" providerId="ADAL" clId="{BD49A1B3-D548-49BC-8BFB-672A373C3578}" dt="2022-07-28T14:16:50.729" v="14" actId="404"/>
          <ac:spMkLst>
            <pc:docMk/>
            <pc:sldMk cId="1732782105" sldId="265"/>
            <ac:spMk id="3" creationId="{00000000-0000-0000-0000-000000000000}"/>
          </ac:spMkLst>
        </pc:spChg>
      </pc:sldChg>
      <pc:sldChg chg="modSp mod">
        <pc:chgData name="Andreas Bæksgaard Kotzareis" userId="66734be1-5795-40c6-be49-ecb929f3ccea" providerId="ADAL" clId="{BD49A1B3-D548-49BC-8BFB-672A373C3578}" dt="2022-07-28T14:17:05.649" v="18" actId="255"/>
        <pc:sldMkLst>
          <pc:docMk/>
          <pc:sldMk cId="1898726979" sldId="266"/>
        </pc:sldMkLst>
        <pc:spChg chg="mod">
          <ac:chgData name="Andreas Bæksgaard Kotzareis" userId="66734be1-5795-40c6-be49-ecb929f3ccea" providerId="ADAL" clId="{BD49A1B3-D548-49BC-8BFB-672A373C3578}" dt="2022-07-28T14:17:05.649" v="18" actId="255"/>
          <ac:spMkLst>
            <pc:docMk/>
            <pc:sldMk cId="1898726979" sldId="266"/>
            <ac:spMk id="3" creationId="{00000000-0000-0000-0000-000000000000}"/>
          </ac:spMkLst>
        </pc:spChg>
      </pc:sldChg>
      <pc:sldChg chg="modSp mod">
        <pc:chgData name="Andreas Bæksgaard Kotzareis" userId="66734be1-5795-40c6-be49-ecb929f3ccea" providerId="ADAL" clId="{BD49A1B3-D548-49BC-8BFB-672A373C3578}" dt="2022-07-28T14:17:15.686" v="21" actId="404"/>
        <pc:sldMkLst>
          <pc:docMk/>
          <pc:sldMk cId="1071742341" sldId="267"/>
        </pc:sldMkLst>
        <pc:spChg chg="mod">
          <ac:chgData name="Andreas Bæksgaard Kotzareis" userId="66734be1-5795-40c6-be49-ecb929f3ccea" providerId="ADAL" clId="{BD49A1B3-D548-49BC-8BFB-672A373C3578}" dt="2022-07-28T14:17:15.686" v="21" actId="404"/>
          <ac:spMkLst>
            <pc:docMk/>
            <pc:sldMk cId="1071742341" sldId="267"/>
            <ac:spMk id="3" creationId="{00000000-0000-0000-0000-000000000000}"/>
          </ac:spMkLst>
        </pc:spChg>
      </pc:sldChg>
      <pc:sldChg chg="modSp mod">
        <pc:chgData name="Andreas Bæksgaard Kotzareis" userId="66734be1-5795-40c6-be49-ecb929f3ccea" providerId="ADAL" clId="{BD49A1B3-D548-49BC-8BFB-672A373C3578}" dt="2022-07-28T14:17:20.047" v="23" actId="1076"/>
        <pc:sldMkLst>
          <pc:docMk/>
          <pc:sldMk cId="298164788" sldId="268"/>
        </pc:sldMkLst>
        <pc:spChg chg="mod">
          <ac:chgData name="Andreas Bæksgaard Kotzareis" userId="66734be1-5795-40c6-be49-ecb929f3ccea" providerId="ADAL" clId="{BD49A1B3-D548-49BC-8BFB-672A373C3578}" dt="2022-07-28T14:17:20.047" v="23" actId="1076"/>
          <ac:spMkLst>
            <pc:docMk/>
            <pc:sldMk cId="298164788" sldId="268"/>
            <ac:spMk id="3" creationId="{00000000-0000-0000-0000-000000000000}"/>
          </ac:spMkLst>
        </pc:spChg>
      </pc:sldChg>
      <pc:sldChg chg="modSp mod">
        <pc:chgData name="Andreas Bæksgaard Kotzareis" userId="66734be1-5795-40c6-be49-ecb929f3ccea" providerId="ADAL" clId="{BD49A1B3-D548-49BC-8BFB-672A373C3578}" dt="2022-07-28T14:17:28.166" v="24" actId="255"/>
        <pc:sldMkLst>
          <pc:docMk/>
          <pc:sldMk cId="221341669" sldId="270"/>
        </pc:sldMkLst>
        <pc:spChg chg="mod">
          <ac:chgData name="Andreas Bæksgaard Kotzareis" userId="66734be1-5795-40c6-be49-ecb929f3ccea" providerId="ADAL" clId="{BD49A1B3-D548-49BC-8BFB-672A373C3578}" dt="2022-07-28T14:17:28.166" v="24" actId="255"/>
          <ac:spMkLst>
            <pc:docMk/>
            <pc:sldMk cId="221341669" sldId="270"/>
            <ac:spMk id="3" creationId="{00000000-0000-0000-0000-000000000000}"/>
          </ac:spMkLst>
        </pc:spChg>
      </pc:sldChg>
      <pc:sldChg chg="modSp mod">
        <pc:chgData name="Andreas Bæksgaard Kotzareis" userId="66734be1-5795-40c6-be49-ecb929f3ccea" providerId="ADAL" clId="{BD49A1B3-D548-49BC-8BFB-672A373C3578}" dt="2022-07-28T14:17:47.977" v="30" actId="1076"/>
        <pc:sldMkLst>
          <pc:docMk/>
          <pc:sldMk cId="4257576438" sldId="271"/>
        </pc:sldMkLst>
        <pc:spChg chg="mod">
          <ac:chgData name="Andreas Bæksgaard Kotzareis" userId="66734be1-5795-40c6-be49-ecb929f3ccea" providerId="ADAL" clId="{BD49A1B3-D548-49BC-8BFB-672A373C3578}" dt="2022-07-28T14:17:47.977" v="30" actId="1076"/>
          <ac:spMkLst>
            <pc:docMk/>
            <pc:sldMk cId="4257576438" sldId="271"/>
            <ac:spMk id="3" creationId="{00000000-0000-0000-0000-000000000000}"/>
          </ac:spMkLst>
        </pc:spChg>
      </pc:sldChg>
      <pc:sldChg chg="modSp mod">
        <pc:chgData name="Andreas Bæksgaard Kotzareis" userId="66734be1-5795-40c6-be49-ecb929f3ccea" providerId="ADAL" clId="{BD49A1B3-D548-49BC-8BFB-672A373C3578}" dt="2022-07-28T14:17:52.674" v="31" actId="255"/>
        <pc:sldMkLst>
          <pc:docMk/>
          <pc:sldMk cId="790327280" sldId="272"/>
        </pc:sldMkLst>
        <pc:spChg chg="mod">
          <ac:chgData name="Andreas Bæksgaard Kotzareis" userId="66734be1-5795-40c6-be49-ecb929f3ccea" providerId="ADAL" clId="{BD49A1B3-D548-49BC-8BFB-672A373C3578}" dt="2022-07-28T14:17:52.674" v="31" actId="255"/>
          <ac:spMkLst>
            <pc:docMk/>
            <pc:sldMk cId="790327280" sldId="272"/>
            <ac:spMk id="3" creationId="{00000000-0000-0000-0000-000000000000}"/>
          </ac:spMkLst>
        </pc:spChg>
      </pc:sldChg>
      <pc:sldChg chg="modSp mod">
        <pc:chgData name="Andreas Bæksgaard Kotzareis" userId="66734be1-5795-40c6-be49-ecb929f3ccea" providerId="ADAL" clId="{BD49A1B3-D548-49BC-8BFB-672A373C3578}" dt="2022-07-28T14:18:29.097" v="33" actId="255"/>
        <pc:sldMkLst>
          <pc:docMk/>
          <pc:sldMk cId="3425088121" sldId="273"/>
        </pc:sldMkLst>
        <pc:spChg chg="mod">
          <ac:chgData name="Andreas Bæksgaard Kotzareis" userId="66734be1-5795-40c6-be49-ecb929f3ccea" providerId="ADAL" clId="{BD49A1B3-D548-49BC-8BFB-672A373C3578}" dt="2022-07-28T14:18:29.097" v="33" actId="255"/>
          <ac:spMkLst>
            <pc:docMk/>
            <pc:sldMk cId="3425088121" sldId="273"/>
            <ac:spMk id="3" creationId="{00000000-0000-0000-0000-000000000000}"/>
          </ac:spMkLst>
        </pc:spChg>
      </pc:sldChg>
      <pc:sldChg chg="modSp mod">
        <pc:chgData name="Andreas Bæksgaard Kotzareis" userId="66734be1-5795-40c6-be49-ecb929f3ccea" providerId="ADAL" clId="{BD49A1B3-D548-49BC-8BFB-672A373C3578}" dt="2022-07-28T14:18:36.955" v="35" actId="1076"/>
        <pc:sldMkLst>
          <pc:docMk/>
          <pc:sldMk cId="1600117001" sldId="274"/>
        </pc:sldMkLst>
        <pc:spChg chg="mod">
          <ac:chgData name="Andreas Bæksgaard Kotzareis" userId="66734be1-5795-40c6-be49-ecb929f3ccea" providerId="ADAL" clId="{BD49A1B3-D548-49BC-8BFB-672A373C3578}" dt="2022-07-28T14:18:36.955" v="35" actId="1076"/>
          <ac:spMkLst>
            <pc:docMk/>
            <pc:sldMk cId="1600117001" sldId="274"/>
            <ac:spMk id="3" creationId="{00000000-0000-0000-0000-000000000000}"/>
          </ac:spMkLst>
        </pc:spChg>
      </pc:sldChg>
      <pc:sldChg chg="modSp mod">
        <pc:chgData name="Andreas Bæksgaard Kotzareis" userId="66734be1-5795-40c6-be49-ecb929f3ccea" providerId="ADAL" clId="{BD49A1B3-D548-49BC-8BFB-672A373C3578}" dt="2022-07-28T14:17:37.829" v="27" actId="1076"/>
        <pc:sldMkLst>
          <pc:docMk/>
          <pc:sldMk cId="459353707" sldId="275"/>
        </pc:sldMkLst>
        <pc:spChg chg="mod">
          <ac:chgData name="Andreas Bæksgaard Kotzareis" userId="66734be1-5795-40c6-be49-ecb929f3ccea" providerId="ADAL" clId="{BD49A1B3-D548-49BC-8BFB-672A373C3578}" dt="2022-07-28T14:17:37.829" v="27" actId="1076"/>
          <ac:spMkLst>
            <pc:docMk/>
            <pc:sldMk cId="459353707" sldId="27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136195" name="Rectangle 3"/>
          <p:cNvSpPr>
            <a:spLocks noGrp="1" noChangeArrowheads="1"/>
          </p:cNvSpPr>
          <p:nvPr>
            <p:ph type="dt" sz="quarter"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136196" name="Rectangle 4"/>
          <p:cNvSpPr>
            <a:spLocks noGrp="1" noChangeArrowheads="1"/>
          </p:cNvSpPr>
          <p:nvPr>
            <p:ph type="ftr" sz="quarter" idx="2"/>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136197" name="Rectangle 5"/>
          <p:cNvSpPr>
            <a:spLocks noGrp="1" noChangeArrowheads="1"/>
          </p:cNvSpPr>
          <p:nvPr>
            <p:ph type="sldNum" sz="quarter" idx="3"/>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34B6A0B8-9EB3-4B3D-9968-23E3467E3CD4}" type="slidenum">
              <a:rPr lang="da-DK"/>
              <a:pPr>
                <a:defRPr/>
              </a:pPr>
              <a:t>‹nr.›</a:t>
            </a:fld>
            <a:endParaRPr lang="da-DK"/>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50179" name="Rectangle 3"/>
          <p:cNvSpPr>
            <a:spLocks noGrp="1" noChangeArrowheads="1"/>
          </p:cNvSpPr>
          <p:nvPr>
            <p:ph type="dt"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297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06890" y="4714956"/>
            <a:ext cx="4983903" cy="4468970"/>
          </a:xfrm>
          <a:prstGeom prst="rect">
            <a:avLst/>
          </a:prstGeom>
          <a:noFill/>
          <a:ln>
            <a:noFill/>
          </a:ln>
          <a:effectLst/>
        </p:spPr>
        <p:txBody>
          <a:bodyPr vert="horz" wrap="square" lIns="91525" tIns="45763" rIns="91525" bIns="45763"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50182" name="Rectangle 6"/>
          <p:cNvSpPr>
            <a:spLocks noGrp="1" noChangeArrowheads="1"/>
          </p:cNvSpPr>
          <p:nvPr>
            <p:ph type="ftr" sz="quarter" idx="4"/>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50183" name="Rectangle 7"/>
          <p:cNvSpPr>
            <a:spLocks noGrp="1" noChangeArrowheads="1"/>
          </p:cNvSpPr>
          <p:nvPr>
            <p:ph type="sldNum" sz="quarter" idx="5"/>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98E43643-EBDB-4162-9EF2-C969BED7B010}" type="slidenum">
              <a:rPr lang="da-DK"/>
              <a:pPr>
                <a:defRPr/>
              </a:pPr>
              <a:t>‹nr.›</a:t>
            </a:fld>
            <a:endParaRPr lang="da-DK"/>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33839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3268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06472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0356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03027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7988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837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8266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65341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65050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1271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598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5895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1493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39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32375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1067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EA18-EC2D-AB68-7F93-89A7AFD6A9C9}"/>
              </a:ext>
            </a:extLst>
          </p:cNvPr>
          <p:cNvSpPr>
            <a:spLocks noGrp="1"/>
          </p:cNvSpPr>
          <p:nvPr>
            <p:ph type="title"/>
          </p:nvPr>
        </p:nvSpPr>
        <p:spPr/>
        <p:txBody>
          <a:bodyPr/>
          <a:lstStyle>
            <a:lvl1pPr>
              <a:defRPr>
                <a:latin typeface="Gill Sans MT" panose="020B0502020104020203" pitchFamily="34" charset="0"/>
              </a:defRPr>
            </a:lvl1pPr>
          </a:lstStyle>
          <a:p>
            <a:r>
              <a:rPr lang="da-DK" dirty="0"/>
              <a:t>Klik for at redigere titeltypografien i masteren</a:t>
            </a:r>
          </a:p>
        </p:txBody>
      </p:sp>
    </p:spTree>
    <p:extLst>
      <p:ext uri="{BB962C8B-B14F-4D97-AF65-F5344CB8AC3E}">
        <p14:creationId xmlns:p14="http://schemas.microsoft.com/office/powerpoint/2010/main" val="74977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1D0DA33-1EEA-B75F-D60C-364B35A2FD15}"/>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3" name="Pladsholder til sidefod 2">
            <a:extLst>
              <a:ext uri="{FF2B5EF4-FFF2-40B4-BE49-F238E27FC236}">
                <a16:creationId xmlns:a16="http://schemas.microsoft.com/office/drawing/2014/main" id="{C9E94ED5-EC0C-AEF9-3D08-ECF1CF70772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86A7723-8620-932B-AED1-A720587212F7}"/>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24131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FCE74-DDD5-828D-7582-B7EEF9AA12A4}"/>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D757022-83E1-E367-7083-D4E8965C871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42E6E5E3-F6F6-80C3-0BF5-C3D74C05EA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B1FE55-0A84-2FBF-4415-0ADFA7F4CF22}"/>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6" name="Pladsholder til sidefod 5">
            <a:extLst>
              <a:ext uri="{FF2B5EF4-FFF2-40B4-BE49-F238E27FC236}">
                <a16:creationId xmlns:a16="http://schemas.microsoft.com/office/drawing/2014/main" id="{2BE21E2C-2A7E-9271-14ED-13C1CEACA57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0E51A51-1992-B41A-01FB-753C8A611B02}"/>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45650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111C8-D275-33F5-7CB7-2D23A94DBB76}"/>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26D22F6-BA59-28E1-BC72-7847D37285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9394FC5-4914-46C9-91C4-D614E93F02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417B19B-CBDF-3207-EFA8-A75E2D882300}"/>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6" name="Pladsholder til sidefod 5">
            <a:extLst>
              <a:ext uri="{FF2B5EF4-FFF2-40B4-BE49-F238E27FC236}">
                <a16:creationId xmlns:a16="http://schemas.microsoft.com/office/drawing/2014/main" id="{68298C78-5FE8-2267-ED97-54881A4FA7B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87D83E5-F8E5-F679-E4BA-E5471A695D4C}"/>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08562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4D724-4725-2975-2654-631733ECE8E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4CB978D-13D7-55DB-0ED9-E0721E47E73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3C3EE5-72C5-D575-957D-188F45B42A48}"/>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5" name="Pladsholder til sidefod 4">
            <a:extLst>
              <a:ext uri="{FF2B5EF4-FFF2-40B4-BE49-F238E27FC236}">
                <a16:creationId xmlns:a16="http://schemas.microsoft.com/office/drawing/2014/main" id="{989B3706-4E0C-1957-DF01-B646ABA075C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C33852-3DC6-3836-503F-A48F4C79CEF9}"/>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61355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F0FCC6D-E824-09BF-57FE-025A310471F5}"/>
              </a:ext>
            </a:extLst>
          </p:cNvPr>
          <p:cNvSpPr>
            <a:spLocks noGrp="1"/>
          </p:cNvSpPr>
          <p:nvPr>
            <p:ph type="title" orient="vert"/>
          </p:nvPr>
        </p:nvSpPr>
        <p:spPr>
          <a:xfrm>
            <a:off x="6543675" y="365125"/>
            <a:ext cx="1971675"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64A407E-9EDC-0855-E008-9D324881116A}"/>
              </a:ext>
            </a:extLst>
          </p:cNvPr>
          <p:cNvSpPr>
            <a:spLocks noGrp="1"/>
          </p:cNvSpPr>
          <p:nvPr>
            <p:ph type="body" orient="vert" idx="1"/>
          </p:nvPr>
        </p:nvSpPr>
        <p:spPr>
          <a:xfrm>
            <a:off x="628650" y="365125"/>
            <a:ext cx="57626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BA52BF-4ACA-A866-A707-DB454041F478}"/>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5" name="Pladsholder til sidefod 4">
            <a:extLst>
              <a:ext uri="{FF2B5EF4-FFF2-40B4-BE49-F238E27FC236}">
                <a16:creationId xmlns:a16="http://schemas.microsoft.com/office/drawing/2014/main" id="{6FB9EECB-BAB8-C031-4233-76193F0B0B7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40B415-5CEF-AC2B-F622-5D95C7D05CF5}"/>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254221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undertiteltypografien i masteren</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5331D0-875D-70CF-25C6-C2109A828D6B}"/>
              </a:ext>
            </a:extLst>
          </p:cNvPr>
          <p:cNvSpPr>
            <a:spLocks noGrp="1"/>
          </p:cNvSpPr>
          <p:nvPr>
            <p:ph type="title"/>
          </p:nvPr>
        </p:nvSpPr>
        <p:spPr/>
        <p:txBody>
          <a:bodyPr/>
          <a:lstStyle/>
          <a:p>
            <a:r>
              <a:rPr lang="da-DK"/>
              <a:t>Klik for at redigere titeltypografien i masteren</a:t>
            </a:r>
          </a:p>
        </p:txBody>
      </p:sp>
    </p:spTree>
    <p:extLst>
      <p:ext uri="{BB962C8B-B14F-4D97-AF65-F5344CB8AC3E}">
        <p14:creationId xmlns:p14="http://schemas.microsoft.com/office/powerpoint/2010/main" val="2346199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28-07-2022</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153590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EB831-FB98-62BC-77C3-080073C3466E}"/>
              </a:ext>
            </a:extLst>
          </p:cNvPr>
          <p:cNvSpPr>
            <a:spLocks noGrp="1"/>
          </p:cNvSpPr>
          <p:nvPr>
            <p:ph type="ctrTitle"/>
          </p:nvPr>
        </p:nvSpPr>
        <p:spPr>
          <a:xfrm>
            <a:off x="1143000" y="1122363"/>
            <a:ext cx="6858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2F1B37E5-69A0-F60E-073C-3680D78C15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5FAFC7F-8A45-178B-D0B2-4018BD40BFA7}"/>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5" name="Pladsholder til sidefod 4">
            <a:extLst>
              <a:ext uri="{FF2B5EF4-FFF2-40B4-BE49-F238E27FC236}">
                <a16:creationId xmlns:a16="http://schemas.microsoft.com/office/drawing/2014/main" id="{78A4C90A-7800-C355-249D-479DA73A24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DA23EA-401B-D95B-2232-72B308C44377}"/>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3391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8CC76-F76F-ABD8-FF85-0CADB625628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3C5A89B-417B-092D-6405-EF1ED7BBBD8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717331-6715-DCD5-9C8D-C83CB9BBEF87}"/>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5" name="Pladsholder til sidefod 4">
            <a:extLst>
              <a:ext uri="{FF2B5EF4-FFF2-40B4-BE49-F238E27FC236}">
                <a16:creationId xmlns:a16="http://schemas.microsoft.com/office/drawing/2014/main" id="{9951A385-4F7F-246D-8693-1C3519EB0E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181E63A-8B2C-872C-FA5F-5FD7C43BF099}"/>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93522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9FF29-F489-D08D-A32A-E165C90A52E8}"/>
              </a:ext>
            </a:extLst>
          </p:cNvPr>
          <p:cNvSpPr>
            <a:spLocks noGrp="1"/>
          </p:cNvSpPr>
          <p:nvPr>
            <p:ph type="title"/>
          </p:nvPr>
        </p:nvSpPr>
        <p:spPr>
          <a:xfrm>
            <a:off x="623888" y="1709738"/>
            <a:ext cx="78867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F6A92B9-BC45-71B7-90B5-AE16D17BE50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86AFA97-5E59-0A7E-B92F-87B9E4430C4E}"/>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5" name="Pladsholder til sidefod 4">
            <a:extLst>
              <a:ext uri="{FF2B5EF4-FFF2-40B4-BE49-F238E27FC236}">
                <a16:creationId xmlns:a16="http://schemas.microsoft.com/office/drawing/2014/main" id="{D02BD506-A7F5-2BE0-BFF1-724F155246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FA2327-0DC8-704B-658E-49E9CCE3DF2A}"/>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06666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CC8F8-812C-D2AB-4CED-9FA3DFA3DEB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412E265-033B-DCC3-1853-E6B2E197195E}"/>
              </a:ext>
            </a:extLst>
          </p:cNvPr>
          <p:cNvSpPr>
            <a:spLocks noGrp="1"/>
          </p:cNvSpPr>
          <p:nvPr>
            <p:ph sz="half" idx="1"/>
          </p:nvPr>
        </p:nvSpPr>
        <p:spPr>
          <a:xfrm>
            <a:off x="62865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15D0D3D-2DE5-9142-C495-7F87F6FD2DB9}"/>
              </a:ext>
            </a:extLst>
          </p:cNvPr>
          <p:cNvSpPr>
            <a:spLocks noGrp="1"/>
          </p:cNvSpPr>
          <p:nvPr>
            <p:ph sz="half" idx="2"/>
          </p:nvPr>
        </p:nvSpPr>
        <p:spPr>
          <a:xfrm>
            <a:off x="464820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2114CEA4-0FA9-543C-7D3A-860500EC1359}"/>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6" name="Pladsholder til sidefod 5">
            <a:extLst>
              <a:ext uri="{FF2B5EF4-FFF2-40B4-BE49-F238E27FC236}">
                <a16:creationId xmlns:a16="http://schemas.microsoft.com/office/drawing/2014/main" id="{A325B82B-B2F4-F5EF-EE2F-C7A8615A7B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C4DCD04-D746-5898-88D6-C94AD66F23B3}"/>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8326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8D6427-01A9-B1D0-9050-6C397C9558D1}"/>
              </a:ext>
            </a:extLst>
          </p:cNvPr>
          <p:cNvSpPr>
            <a:spLocks noGrp="1"/>
          </p:cNvSpPr>
          <p:nvPr>
            <p:ph type="title"/>
          </p:nvPr>
        </p:nvSpPr>
        <p:spPr>
          <a:xfrm>
            <a:off x="630238" y="365125"/>
            <a:ext cx="78867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1E24E8-1101-2E3D-C21A-A43A0CB4B76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2AF45898-0560-3BEF-0D8F-6FFECC0F4126}"/>
              </a:ext>
            </a:extLst>
          </p:cNvPr>
          <p:cNvSpPr>
            <a:spLocks noGrp="1"/>
          </p:cNvSpPr>
          <p:nvPr>
            <p:ph sz="half" idx="2"/>
          </p:nvPr>
        </p:nvSpPr>
        <p:spPr>
          <a:xfrm>
            <a:off x="630238" y="2505075"/>
            <a:ext cx="386873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76F4BFC-8E56-B71C-3B7B-F7188D13A6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1B16C43-9B78-2DF6-2756-0F6D3F4EE29E}"/>
              </a:ext>
            </a:extLst>
          </p:cNvPr>
          <p:cNvSpPr>
            <a:spLocks noGrp="1"/>
          </p:cNvSpPr>
          <p:nvPr>
            <p:ph sz="quarter" idx="4"/>
          </p:nvPr>
        </p:nvSpPr>
        <p:spPr>
          <a:xfrm>
            <a:off x="4629150" y="2505075"/>
            <a:ext cx="38877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E1011AF-822F-AF52-B8C9-33094BFB1901}"/>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8" name="Pladsholder til sidefod 7">
            <a:extLst>
              <a:ext uri="{FF2B5EF4-FFF2-40B4-BE49-F238E27FC236}">
                <a16:creationId xmlns:a16="http://schemas.microsoft.com/office/drawing/2014/main" id="{FA671A43-AAC0-234B-9F18-FFDC2EED998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EC4FC47-678B-D11A-A0AD-272B289D3C81}"/>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95591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D6E8FF-B2BA-E992-72F1-BBE135FA05F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7180AFD-0596-064D-48A6-DF471B2549BF}"/>
              </a:ext>
            </a:extLst>
          </p:cNvPr>
          <p:cNvSpPr>
            <a:spLocks noGrp="1"/>
          </p:cNvSpPr>
          <p:nvPr>
            <p:ph type="dt" sz="half" idx="10"/>
          </p:nvPr>
        </p:nvSpPr>
        <p:spPr/>
        <p:txBody>
          <a:bodyPr/>
          <a:lstStyle/>
          <a:p>
            <a:fld id="{A2EEB9F1-7BBC-49CC-96B2-CB3F590F16C0}" type="datetimeFigureOut">
              <a:rPr lang="da-DK" smtClean="0"/>
              <a:t>28-07-2022</a:t>
            </a:fld>
            <a:endParaRPr lang="da-DK"/>
          </a:p>
        </p:txBody>
      </p:sp>
      <p:sp>
        <p:nvSpPr>
          <p:cNvPr id="4" name="Pladsholder til sidefod 3">
            <a:extLst>
              <a:ext uri="{FF2B5EF4-FFF2-40B4-BE49-F238E27FC236}">
                <a16:creationId xmlns:a16="http://schemas.microsoft.com/office/drawing/2014/main" id="{A545862D-7312-ECEE-56E0-F3545BFB2795}"/>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D6A4C58-B34B-16EB-A58F-91C01D46E5A8}"/>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363052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4.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9892B763-2AED-1D3C-F256-C1472C15884F}"/>
              </a:ext>
            </a:extLst>
          </p:cNvPr>
          <p:cNvPicPr>
            <a:picLocks noChangeAspect="1"/>
          </p:cNvPicPr>
          <p:nvPr userDrawn="1"/>
        </p:nvPicPr>
        <p:blipFill>
          <a:blip r:embed="rId5"/>
          <a:stretch>
            <a:fillRect/>
          </a:stretch>
        </p:blipFill>
        <p:spPr>
          <a:xfrm>
            <a:off x="-7806" y="6353157"/>
            <a:ext cx="4728711" cy="504863"/>
          </a:xfrm>
          <a:prstGeom prst="rect">
            <a:avLst/>
          </a:prstGeom>
        </p:spPr>
      </p:pic>
      <p:pic>
        <p:nvPicPr>
          <p:cNvPr id="5" name="Billede 4">
            <a:extLst>
              <a:ext uri="{FF2B5EF4-FFF2-40B4-BE49-F238E27FC236}">
                <a16:creationId xmlns:a16="http://schemas.microsoft.com/office/drawing/2014/main" id="{8975896A-F329-4FBD-4A29-4FD9CE4B03C9}"/>
              </a:ext>
            </a:extLst>
          </p:cNvPr>
          <p:cNvPicPr>
            <a:picLocks noChangeAspect="1"/>
          </p:cNvPicPr>
          <p:nvPr userDrawn="1"/>
        </p:nvPicPr>
        <p:blipFill>
          <a:blip r:embed="rId6"/>
          <a:stretch>
            <a:fillRect/>
          </a:stretch>
        </p:blipFill>
        <p:spPr>
          <a:xfrm>
            <a:off x="1065324" y="6353157"/>
            <a:ext cx="8078676" cy="504844"/>
          </a:xfrm>
          <a:prstGeom prst="rect">
            <a:avLst/>
          </a:prstGeom>
        </p:spPr>
      </p:pic>
      <p:sp>
        <p:nvSpPr>
          <p:cNvPr id="2" name="Pladsholder til titel 1">
            <a:extLst>
              <a:ext uri="{FF2B5EF4-FFF2-40B4-BE49-F238E27FC236}">
                <a16:creationId xmlns:a16="http://schemas.microsoft.com/office/drawing/2014/main" id="{65B523A9-28CC-1B5A-E701-95FDD0E53343}"/>
              </a:ext>
            </a:extLst>
          </p:cNvPr>
          <p:cNvSpPr>
            <a:spLocks noGrp="1"/>
          </p:cNvSpPr>
          <p:nvPr>
            <p:ph type="title"/>
          </p:nvPr>
        </p:nvSpPr>
        <p:spPr>
          <a:xfrm>
            <a:off x="899592" y="365125"/>
            <a:ext cx="7615758"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30DAD81D-E8AB-528A-1B5A-16CE63F1538A}"/>
              </a:ext>
            </a:extLst>
          </p:cNvPr>
          <p:cNvSpPr>
            <a:spLocks noGrp="1"/>
          </p:cNvSpPr>
          <p:nvPr>
            <p:ph type="body" idx="1"/>
          </p:nvPr>
        </p:nvSpPr>
        <p:spPr>
          <a:xfrm>
            <a:off x="899592" y="1825625"/>
            <a:ext cx="7615758"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Tekstfelt 8">
            <a:extLst>
              <a:ext uri="{FF2B5EF4-FFF2-40B4-BE49-F238E27FC236}">
                <a16:creationId xmlns:a16="http://schemas.microsoft.com/office/drawing/2014/main" id="{E7786579-5EBF-1942-BF8F-F13EA95ECA51}"/>
              </a:ext>
            </a:extLst>
          </p:cNvPr>
          <p:cNvSpPr txBox="1"/>
          <p:nvPr userDrawn="1"/>
        </p:nvSpPr>
        <p:spPr>
          <a:xfrm>
            <a:off x="602035" y="6453336"/>
            <a:ext cx="5423762" cy="338554"/>
          </a:xfrm>
          <a:prstGeom prst="rect">
            <a:avLst/>
          </a:prstGeom>
          <a:noFill/>
        </p:spPr>
        <p:txBody>
          <a:bodyPr wrap="square" rtlCol="0">
            <a:spAutoFit/>
          </a:bodyPr>
          <a:lstStyle/>
          <a:p>
            <a:r>
              <a:rPr lang="da-DK" sz="1600" b="0" dirty="0">
                <a:solidFill>
                  <a:schemeClr val="bg1"/>
                </a:solidFill>
                <a:latin typeface="Verdana" panose="020B0604030504040204" pitchFamily="34" charset="0"/>
                <a:ea typeface="Verdana" panose="020B0604030504040204" pitchFamily="34" charset="0"/>
              </a:rPr>
              <a:t>ERHVERVSRET finans 3. udgave</a:t>
            </a:r>
          </a:p>
        </p:txBody>
      </p:sp>
      <p:pic>
        <p:nvPicPr>
          <p:cNvPr id="12" name="Billede 11">
            <a:extLst>
              <a:ext uri="{FF2B5EF4-FFF2-40B4-BE49-F238E27FC236}">
                <a16:creationId xmlns:a16="http://schemas.microsoft.com/office/drawing/2014/main" id="{74FEECF0-A98F-0956-0DAA-0707C31A5D69}"/>
              </a:ext>
            </a:extLst>
          </p:cNvPr>
          <p:cNvPicPr>
            <a:picLocks noChangeAspect="1"/>
          </p:cNvPicPr>
          <p:nvPr userDrawn="1"/>
        </p:nvPicPr>
        <p:blipFill>
          <a:blip r:embed="rId5"/>
          <a:stretch>
            <a:fillRect/>
          </a:stretch>
        </p:blipFill>
        <p:spPr>
          <a:xfrm rot="5400000">
            <a:off x="-3016277" y="2996768"/>
            <a:ext cx="6722933" cy="704870"/>
          </a:xfrm>
          <a:prstGeom prst="rect">
            <a:avLst/>
          </a:prstGeom>
        </p:spPr>
      </p:pic>
      <p:pic>
        <p:nvPicPr>
          <p:cNvPr id="22" name="Billede 21">
            <a:extLst>
              <a:ext uri="{FF2B5EF4-FFF2-40B4-BE49-F238E27FC236}">
                <a16:creationId xmlns:a16="http://schemas.microsoft.com/office/drawing/2014/main" id="{A34DB368-9FF2-19D8-4C5F-0E0AD61C71B3}"/>
              </a:ext>
            </a:extLst>
          </p:cNvPr>
          <p:cNvPicPr>
            <a:picLocks noChangeAspect="1"/>
          </p:cNvPicPr>
          <p:nvPr userDrawn="1"/>
        </p:nvPicPr>
        <p:blipFill>
          <a:blip r:embed="rId7"/>
          <a:stretch>
            <a:fillRect/>
          </a:stretch>
        </p:blipFill>
        <p:spPr>
          <a:xfrm>
            <a:off x="-5079" y="1656234"/>
            <a:ext cx="702846" cy="3520745"/>
          </a:xfrm>
          <a:prstGeom prst="rect">
            <a:avLst/>
          </a:prstGeom>
        </p:spPr>
      </p:pic>
    </p:spTree>
    <p:extLst>
      <p:ext uri="{BB962C8B-B14F-4D97-AF65-F5344CB8AC3E}">
        <p14:creationId xmlns:p14="http://schemas.microsoft.com/office/powerpoint/2010/main" val="3849302572"/>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24FE591-46FE-0323-0466-20EDA2615D3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91C6742-F64F-8FE8-2BAF-017FF04DD7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5F45558-EA6D-EB77-24B8-F2BB686CFE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EB9F1-7BBC-49CC-96B2-CB3F590F16C0}" type="datetimeFigureOut">
              <a:rPr lang="da-DK" smtClean="0"/>
              <a:t>28-07-2022</a:t>
            </a:fld>
            <a:endParaRPr lang="da-DK"/>
          </a:p>
        </p:txBody>
      </p:sp>
      <p:sp>
        <p:nvSpPr>
          <p:cNvPr id="5" name="Pladsholder til sidefod 4">
            <a:extLst>
              <a:ext uri="{FF2B5EF4-FFF2-40B4-BE49-F238E27FC236}">
                <a16:creationId xmlns:a16="http://schemas.microsoft.com/office/drawing/2014/main" id="{A8C84DE8-6C0D-B1AF-D17A-61446995B4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4126EA9-A7B0-5856-9B94-FE70BF16251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1121E-A197-4B00-A155-6C70629EC44A}" type="slidenum">
              <a:rPr lang="da-DK" smtClean="0"/>
              <a:t>‹nr.›</a:t>
            </a:fld>
            <a:endParaRPr lang="da-DK"/>
          </a:p>
        </p:txBody>
      </p:sp>
    </p:spTree>
    <p:extLst>
      <p:ext uri="{BB962C8B-B14F-4D97-AF65-F5344CB8AC3E}">
        <p14:creationId xmlns:p14="http://schemas.microsoft.com/office/powerpoint/2010/main" val="3071145166"/>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br>
              <a:rPr lang="da-DK"/>
            </a:br>
            <a:br>
              <a:rPr lang="da-DK"/>
            </a:br>
            <a:r>
              <a:rPr lang="da-DK"/>
              <a:t>Klik for at redigere titeltypografi i masteren</a:t>
            </a:r>
          </a:p>
        </p:txBody>
      </p:sp>
      <p:sp>
        <p:nvSpPr>
          <p:cNvPr id="1027"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pic>
        <p:nvPicPr>
          <p:cNvPr id="1028" name="Picture 8" descr="logo"/>
          <p:cNvPicPr>
            <a:picLocks noChangeAspect="1" noChangeArrowheads="1"/>
          </p:cNvPicPr>
          <p:nvPr/>
        </p:nvPicPr>
        <p:blipFill>
          <a:blip r:embed="rId14" cstate="print"/>
          <a:srcRect/>
          <a:stretch>
            <a:fillRect/>
          </a:stretch>
        </p:blipFill>
        <p:spPr bwMode="auto">
          <a:xfrm>
            <a:off x="6443663" y="5805488"/>
            <a:ext cx="2236787" cy="969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ransition spd="med"/>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Arial" charset="0"/>
        </a:defRPr>
      </a:lvl2pPr>
      <a:lvl3pPr algn="l" rtl="0" eaLnBrk="0" fontAlgn="base" hangingPunct="0">
        <a:spcBef>
          <a:spcPct val="0"/>
        </a:spcBef>
        <a:spcAft>
          <a:spcPct val="0"/>
        </a:spcAft>
        <a:defRPr sz="2400">
          <a:solidFill>
            <a:schemeClr val="tx1"/>
          </a:solidFill>
          <a:latin typeface="Arial" charset="0"/>
        </a:defRPr>
      </a:lvl3pPr>
      <a:lvl4pPr algn="l" rtl="0" eaLnBrk="0" fontAlgn="base" hangingPunct="0">
        <a:spcBef>
          <a:spcPct val="0"/>
        </a:spcBef>
        <a:spcAft>
          <a:spcPct val="0"/>
        </a:spcAft>
        <a:defRPr sz="2400">
          <a:solidFill>
            <a:schemeClr val="tx1"/>
          </a:solidFill>
          <a:latin typeface="Arial" charset="0"/>
        </a:defRPr>
      </a:lvl4pPr>
      <a:lvl5pPr algn="l" rtl="0" eaLnBrk="0" fontAlgn="base" hangingPunct="0">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971600" y="2828835"/>
            <a:ext cx="7200800" cy="1200329"/>
          </a:xfrm>
          <a:prstGeom prst="rect">
            <a:avLst/>
          </a:prstGeom>
          <a:noFill/>
        </p:spPr>
        <p:txBody>
          <a:bodyPr wrap="square" rtlCol="0">
            <a:spAutoFit/>
          </a:bodyPr>
          <a:lstStyle/>
          <a:p>
            <a:pPr algn="ctr"/>
            <a:r>
              <a:rPr lang="da-DK" sz="3600" b="1" dirty="0">
                <a:solidFill>
                  <a:schemeClr val="tx2"/>
                </a:solidFill>
                <a:latin typeface="+mn-lt"/>
                <a:cs typeface="Arial" pitchFamily="34" charset="0"/>
              </a:rPr>
              <a:t>Kapitel 9</a:t>
            </a:r>
          </a:p>
          <a:p>
            <a:pPr algn="ctr"/>
            <a:r>
              <a:rPr lang="da-DK" sz="3600" dirty="0">
                <a:solidFill>
                  <a:schemeClr val="tx2"/>
                </a:solidFill>
                <a:latin typeface="+mn-lt"/>
                <a:cs typeface="Arial" pitchFamily="34" charset="0"/>
              </a:rPr>
              <a:t>Virksomhedsformer</a:t>
            </a:r>
            <a:r>
              <a:rPr lang="da-DK" sz="3600" b="1" dirty="0">
                <a:solidFill>
                  <a:schemeClr val="tx2"/>
                </a:solidFill>
                <a:latin typeface="+mn-lt"/>
                <a:cs typeface="Arial" pitchFamily="34" charset="0"/>
              </a:rPr>
              <a:t> og hæftelse</a:t>
            </a:r>
            <a:endParaRPr lang="da-DK" dirty="0">
              <a:solidFill>
                <a:schemeClr val="tx2"/>
              </a:solidFill>
              <a:latin typeface="+mn-lt"/>
            </a:endParaRPr>
          </a:p>
        </p:txBody>
      </p:sp>
    </p:spTree>
    <p:extLst>
      <p:ext uri="{BB962C8B-B14F-4D97-AF65-F5344CB8AC3E}">
        <p14:creationId xmlns:p14="http://schemas.microsoft.com/office/powerpoint/2010/main" val="177592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41675" y="0"/>
            <a:ext cx="8316416" cy="1200329"/>
          </a:xfrm>
          <a:prstGeom prst="rect">
            <a:avLst/>
          </a:prstGeom>
          <a:noFill/>
        </p:spPr>
        <p:txBody>
          <a:bodyPr wrap="square" rtlCol="0">
            <a:spAutoFit/>
          </a:bodyPr>
          <a:lstStyle/>
          <a:p>
            <a:pPr algn="ctr"/>
            <a:r>
              <a:rPr lang="da-DK" sz="3600" b="1" dirty="0">
                <a:solidFill>
                  <a:schemeClr val="tx2"/>
                </a:solidFill>
                <a:latin typeface="+mn-lt"/>
                <a:cs typeface="Arial" pitchFamily="34" charset="0"/>
              </a:rPr>
              <a:t>2.2.1 Interessentskab I/S</a:t>
            </a:r>
          </a:p>
          <a:p>
            <a:pPr algn="ctr"/>
            <a:r>
              <a:rPr lang="da-DK" sz="3600" b="1" dirty="0">
                <a:solidFill>
                  <a:schemeClr val="tx2"/>
                </a:solidFill>
                <a:latin typeface="+mn-lt"/>
                <a:cs typeface="Arial" pitchFamily="34" charset="0"/>
              </a:rPr>
              <a:t>Interessentskabskontrakten, fx</a:t>
            </a:r>
          </a:p>
        </p:txBody>
      </p:sp>
      <p:sp>
        <p:nvSpPr>
          <p:cNvPr id="3" name="Tekstboks 2"/>
          <p:cNvSpPr txBox="1"/>
          <p:nvPr/>
        </p:nvSpPr>
        <p:spPr>
          <a:xfrm>
            <a:off x="843675" y="1268760"/>
            <a:ext cx="8170682" cy="4401205"/>
          </a:xfrm>
          <a:prstGeom prst="rect">
            <a:avLst/>
          </a:prstGeom>
          <a:noFill/>
        </p:spPr>
        <p:txBody>
          <a:bodyPr wrap="square" rtlCol="0">
            <a:spAutoFit/>
          </a:bodyPr>
          <a:lstStyle/>
          <a:p>
            <a:pPr marL="177800" indent="-177800">
              <a:buFont typeface="Arial" pitchFamily="34" charset="0"/>
              <a:buChar char="•"/>
            </a:pPr>
            <a:r>
              <a:rPr lang="da-DK" sz="2000" b="0" dirty="0">
                <a:latin typeface="+mn-lt"/>
              </a:rPr>
              <a:t>Selskabets navn (i overensstemmelse med LEV § 6)</a:t>
            </a:r>
          </a:p>
          <a:p>
            <a:pPr marL="177800" indent="-177800">
              <a:buFont typeface="Arial" pitchFamily="34" charset="0"/>
              <a:buChar char="•"/>
            </a:pPr>
            <a:r>
              <a:rPr lang="da-DK" sz="2000" b="0" dirty="0">
                <a:latin typeface="+mn-lt"/>
              </a:rPr>
              <a:t>Selskabets adresse, formål, hjemsted</a:t>
            </a:r>
          </a:p>
          <a:p>
            <a:pPr marL="177800" indent="-177800">
              <a:buFont typeface="Arial" pitchFamily="34" charset="0"/>
              <a:buChar char="•"/>
            </a:pPr>
            <a:r>
              <a:rPr lang="da-DK" sz="2000" b="0" dirty="0">
                <a:latin typeface="+mn-lt"/>
              </a:rPr>
              <a:t>Ejerforhold og arbejdsindsats</a:t>
            </a:r>
          </a:p>
          <a:p>
            <a:pPr marL="177800" indent="-177800">
              <a:buFont typeface="Arial" pitchFamily="34" charset="0"/>
              <a:buChar char="•"/>
            </a:pPr>
            <a:r>
              <a:rPr lang="da-DK" sz="2000" b="0" dirty="0">
                <a:latin typeface="+mn-lt"/>
              </a:rPr>
              <a:t>Loyalitetspligt, tavshedspligt, konkurrenceklausul, erhvervshemmeligheder osv.</a:t>
            </a:r>
          </a:p>
          <a:p>
            <a:pPr marL="177800" indent="-177800">
              <a:buFont typeface="Arial" pitchFamily="34" charset="0"/>
              <a:buChar char="•"/>
            </a:pPr>
            <a:r>
              <a:rPr lang="da-DK" sz="2000" b="0" dirty="0">
                <a:latin typeface="+mn-lt"/>
              </a:rPr>
              <a:t>Ledelsesstruktur og beslutninger</a:t>
            </a:r>
          </a:p>
          <a:p>
            <a:pPr marL="177800" indent="-177800">
              <a:buFont typeface="Arial" pitchFamily="34" charset="0"/>
              <a:buChar char="•"/>
            </a:pPr>
            <a:r>
              <a:rPr lang="da-DK" sz="2000" b="0" dirty="0">
                <a:latin typeface="+mn-lt"/>
              </a:rPr>
              <a:t>Overskuds- og underskudsdeling</a:t>
            </a:r>
          </a:p>
          <a:p>
            <a:pPr marL="177800" indent="-177800">
              <a:buFont typeface="Arial" pitchFamily="34" charset="0"/>
              <a:buChar char="•"/>
            </a:pPr>
            <a:r>
              <a:rPr lang="da-DK" sz="2000" b="0" dirty="0">
                <a:latin typeface="+mn-lt"/>
              </a:rPr>
              <a:t>Kapitalkonti/økonomiske mellemværende med selskabet</a:t>
            </a:r>
          </a:p>
          <a:p>
            <a:pPr marL="177800" indent="-177800">
              <a:buFont typeface="Arial" pitchFamily="34" charset="0"/>
              <a:buChar char="•"/>
            </a:pPr>
            <a:r>
              <a:rPr lang="da-DK" sz="2000" b="0" dirty="0">
                <a:latin typeface="+mn-lt"/>
              </a:rPr>
              <a:t>Hæftelse – eksternt solidarisk, men hvad med internt? – </a:t>
            </a:r>
            <a:r>
              <a:rPr lang="da-DK" sz="2000" b="0" dirty="0" err="1">
                <a:latin typeface="+mn-lt"/>
              </a:rPr>
              <a:t>pro-rata</a:t>
            </a:r>
            <a:r>
              <a:rPr lang="da-DK" sz="2000" b="0" dirty="0">
                <a:latin typeface="+mn-lt"/>
              </a:rPr>
              <a:t>, regres, hæftelse ved indtræden/udtræden osv.</a:t>
            </a:r>
          </a:p>
          <a:p>
            <a:pPr marL="177800" indent="-177800">
              <a:buFont typeface="Arial" pitchFamily="34" charset="0"/>
              <a:buChar char="•"/>
            </a:pPr>
            <a:r>
              <a:rPr lang="da-DK" sz="2000" b="0" dirty="0">
                <a:latin typeface="+mn-lt"/>
              </a:rPr>
              <a:t>Overdragelse af ejerandel, salg af andel (internt eller til 3M?), overtagelse af andel fra dødsbo</a:t>
            </a:r>
          </a:p>
          <a:p>
            <a:pPr marL="177800" indent="-177800">
              <a:buFont typeface="Arial" pitchFamily="34" charset="0"/>
              <a:buChar char="•"/>
            </a:pPr>
            <a:r>
              <a:rPr lang="da-DK" sz="2000" b="0" dirty="0">
                <a:latin typeface="+mn-lt"/>
              </a:rPr>
              <a:t>Opsigelse af partnerskab, samarbejdsumulighed</a:t>
            </a:r>
          </a:p>
          <a:p>
            <a:pPr marL="177800" indent="-177800">
              <a:buFont typeface="Arial" pitchFamily="34" charset="0"/>
              <a:buChar char="•"/>
            </a:pPr>
            <a:r>
              <a:rPr lang="da-DK" sz="2000" b="0" dirty="0">
                <a:latin typeface="+mn-lt"/>
              </a:rPr>
              <a:t>Tvister og værneting</a:t>
            </a:r>
          </a:p>
        </p:txBody>
      </p:sp>
    </p:spTree>
    <p:extLst>
      <p:ext uri="{BB962C8B-B14F-4D97-AF65-F5344CB8AC3E}">
        <p14:creationId xmlns:p14="http://schemas.microsoft.com/office/powerpoint/2010/main" val="298164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08573"/>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n-lt"/>
                <a:cs typeface="Arial" pitchFamily="34" charset="0"/>
              </a:rPr>
              <a:t>2.2.2 ApS og A/S (kapitalselskaber)</a:t>
            </a:r>
          </a:p>
        </p:txBody>
      </p:sp>
      <p:sp>
        <p:nvSpPr>
          <p:cNvPr id="3" name="Tekstboks 2"/>
          <p:cNvSpPr txBox="1"/>
          <p:nvPr/>
        </p:nvSpPr>
        <p:spPr>
          <a:xfrm>
            <a:off x="827584" y="1484784"/>
            <a:ext cx="8098674" cy="4093428"/>
          </a:xfrm>
          <a:prstGeom prst="rect">
            <a:avLst/>
          </a:prstGeom>
          <a:noFill/>
        </p:spPr>
        <p:txBody>
          <a:bodyPr wrap="square" rtlCol="0">
            <a:spAutoFit/>
          </a:bodyPr>
          <a:lstStyle/>
          <a:p>
            <a:pPr marL="342900" indent="-342900">
              <a:buFont typeface="Arial" panose="020B0604020202020204" pitchFamily="34" charset="0"/>
              <a:buChar char="•"/>
            </a:pPr>
            <a:r>
              <a:rPr lang="da-DK" sz="2000" b="1" dirty="0"/>
              <a:t>Stiftelse:</a:t>
            </a:r>
          </a:p>
          <a:p>
            <a:pPr marL="800100" lvl="1" indent="-342900">
              <a:buFont typeface="Arial" panose="020B0604020202020204" pitchFamily="34" charset="0"/>
              <a:buChar char="•"/>
            </a:pPr>
            <a:r>
              <a:rPr lang="da-DK" sz="2000" b="0" dirty="0"/>
              <a:t>Erhvervs- og selskabsstyrelsen</a:t>
            </a:r>
          </a:p>
          <a:p>
            <a:pPr marL="800100" lvl="1" indent="-342900">
              <a:buFont typeface="Arial" panose="020B0604020202020204" pitchFamily="34" charset="0"/>
              <a:buChar char="•"/>
            </a:pPr>
            <a:r>
              <a:rPr lang="da-DK" sz="2000" b="0" dirty="0"/>
              <a:t>Stiftelsesdokument, vedtægter, tegning af selskabskapital</a:t>
            </a:r>
          </a:p>
          <a:p>
            <a:pPr marL="342900" indent="-342900">
              <a:buFont typeface="Arial" panose="020B0604020202020204" pitchFamily="34" charset="0"/>
              <a:buChar char="•"/>
            </a:pPr>
            <a:r>
              <a:rPr lang="da-DK" sz="2000" b="1" dirty="0"/>
              <a:t>  Kontant indskud - kapitalkrav:</a:t>
            </a:r>
          </a:p>
          <a:p>
            <a:pPr marL="800100" lvl="1" indent="-342900">
              <a:buFont typeface="Arial" panose="020B0604020202020204" pitchFamily="34" charset="0"/>
              <a:buChar char="•"/>
            </a:pPr>
            <a:r>
              <a:rPr lang="da-DK" sz="2000" b="0" dirty="0"/>
              <a:t>ApS: 50.000 kr. </a:t>
            </a:r>
          </a:p>
          <a:p>
            <a:pPr marL="800100" lvl="1" indent="-342900">
              <a:buFont typeface="Arial" panose="020B0604020202020204" pitchFamily="34" charset="0"/>
              <a:buChar char="•"/>
            </a:pPr>
            <a:r>
              <a:rPr lang="da-DK" sz="2000" b="0" dirty="0"/>
              <a:t>A/S: 400.000 kr.</a:t>
            </a:r>
          </a:p>
          <a:p>
            <a:pPr marL="342900" indent="-342900">
              <a:buFont typeface="Arial" panose="020B0604020202020204" pitchFamily="34" charset="0"/>
              <a:buChar char="•"/>
            </a:pPr>
            <a:r>
              <a:rPr lang="da-DK" sz="2000" dirty="0"/>
              <a:t>  </a:t>
            </a:r>
            <a:r>
              <a:rPr lang="da-DK" sz="2000" b="1" dirty="0"/>
              <a:t>Begrænset hæftelse</a:t>
            </a:r>
          </a:p>
          <a:p>
            <a:pPr marL="342900" indent="-342900">
              <a:buFont typeface="Arial" panose="020B0604020202020204" pitchFamily="34" charset="0"/>
              <a:buChar char="•"/>
            </a:pPr>
            <a:r>
              <a:rPr lang="da-DK" sz="2000" b="1" dirty="0"/>
              <a:t>Apportindskud – indskud af andre værdier end kontanter:</a:t>
            </a:r>
          </a:p>
          <a:p>
            <a:pPr marL="800100" lvl="1" indent="-342900">
              <a:buFont typeface="Arial" panose="020B0604020202020204" pitchFamily="34" charset="0"/>
              <a:buChar char="•"/>
            </a:pPr>
            <a:r>
              <a:rPr lang="da-DK" sz="2000" b="0" dirty="0"/>
              <a:t>Revisorvurdering af aktiver der indskydes</a:t>
            </a:r>
          </a:p>
          <a:p>
            <a:pPr marL="800100" lvl="1" indent="-342900">
              <a:buFont typeface="Arial" panose="020B0604020202020204" pitchFamily="34" charset="0"/>
              <a:buChar char="•"/>
            </a:pPr>
            <a:r>
              <a:rPr lang="da-DK" sz="2000" b="0" dirty="0"/>
              <a:t>Værdien af det indskudte skal minimum svare til kapitalkravet   </a:t>
            </a:r>
          </a:p>
          <a:p>
            <a:pPr marL="342900" indent="-342900">
              <a:buFont typeface="Arial" panose="020B0604020202020204" pitchFamily="34" charset="0"/>
              <a:buChar char="•"/>
            </a:pPr>
            <a:r>
              <a:rPr lang="da-DK" sz="2000" b="1" dirty="0"/>
              <a:t>Til gengæld for kapitalindskud modtager selskabsdeltagerne:</a:t>
            </a:r>
          </a:p>
          <a:p>
            <a:pPr marL="800100" lvl="1" indent="-342900">
              <a:buFont typeface="Arial" panose="020B0604020202020204" pitchFamily="34" charset="0"/>
              <a:buChar char="•"/>
            </a:pPr>
            <a:r>
              <a:rPr lang="da-DK" sz="2000" b="0" dirty="0"/>
              <a:t>ApS: Anparter - anpartshaver</a:t>
            </a:r>
          </a:p>
          <a:p>
            <a:pPr marL="800100" lvl="1" indent="-342900">
              <a:buFont typeface="Arial" panose="020B0604020202020204" pitchFamily="34" charset="0"/>
              <a:buChar char="•"/>
            </a:pPr>
            <a:r>
              <a:rPr lang="da-DK" sz="2000" b="0" dirty="0"/>
              <a:t>A/S: Aktier – aktionær</a:t>
            </a:r>
          </a:p>
        </p:txBody>
      </p:sp>
    </p:spTree>
    <p:extLst>
      <p:ext uri="{BB962C8B-B14F-4D97-AF65-F5344CB8AC3E}">
        <p14:creationId xmlns:p14="http://schemas.microsoft.com/office/powerpoint/2010/main" val="102251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2808" y="-219600"/>
            <a:ext cx="8304087"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n-lt"/>
                <a:cs typeface="Arial" pitchFamily="34" charset="0"/>
              </a:rPr>
              <a:t>2.2.2 ApS og A/S (kapitalselskaber)</a:t>
            </a:r>
          </a:p>
        </p:txBody>
      </p:sp>
      <p:sp>
        <p:nvSpPr>
          <p:cNvPr id="3" name="Tekstboks 2"/>
          <p:cNvSpPr txBox="1"/>
          <p:nvPr/>
        </p:nvSpPr>
        <p:spPr>
          <a:xfrm>
            <a:off x="882864" y="1268760"/>
            <a:ext cx="8193525" cy="4708981"/>
          </a:xfrm>
          <a:prstGeom prst="rect">
            <a:avLst/>
          </a:prstGeom>
          <a:noFill/>
        </p:spPr>
        <p:txBody>
          <a:bodyPr wrap="square" rtlCol="0">
            <a:spAutoFit/>
          </a:bodyPr>
          <a:lstStyle/>
          <a:p>
            <a:pPr marL="177800" indent="-177800"/>
            <a:r>
              <a:rPr lang="da-DK" sz="2000" b="1" dirty="0">
                <a:latin typeface="+mn-lt"/>
              </a:rPr>
              <a:t>Ledelsesstruktur og beslutninger:</a:t>
            </a:r>
          </a:p>
          <a:p>
            <a:pPr marL="177800" indent="-177800">
              <a:buFont typeface="Arial" pitchFamily="34" charset="0"/>
              <a:buChar char="•"/>
            </a:pPr>
            <a:r>
              <a:rPr lang="da-DK" sz="2000" b="0" dirty="0">
                <a:latin typeface="+mn-lt"/>
              </a:rPr>
              <a:t>Bestyrelse 		direktion</a:t>
            </a:r>
          </a:p>
          <a:p>
            <a:pPr marL="177800" indent="-177800">
              <a:buFont typeface="Arial" pitchFamily="34" charset="0"/>
              <a:buChar char="•"/>
            </a:pPr>
            <a:r>
              <a:rPr lang="da-DK" sz="2000" b="0" dirty="0">
                <a:latin typeface="+mn-lt"/>
              </a:rPr>
              <a:t>Tilsynsråd 		direktion</a:t>
            </a:r>
          </a:p>
          <a:p>
            <a:endParaRPr lang="da-DK" sz="2000" dirty="0">
              <a:latin typeface="+mn-lt"/>
            </a:endParaRPr>
          </a:p>
          <a:p>
            <a:r>
              <a:rPr lang="da-DK" sz="2000" b="1" dirty="0">
                <a:latin typeface="+mn-lt"/>
              </a:rPr>
              <a:t>Generalforsamlingen: </a:t>
            </a:r>
          </a:p>
          <a:p>
            <a:pPr marL="177800" indent="-177800">
              <a:buFont typeface="Arial" pitchFamily="34" charset="0"/>
              <a:buChar char="•"/>
            </a:pPr>
            <a:r>
              <a:rPr lang="da-DK" sz="2000" b="0" dirty="0">
                <a:latin typeface="+mn-lt"/>
              </a:rPr>
              <a:t>Et kapitalselskabs øverste myndighed. Kredsen af </a:t>
            </a:r>
            <a:r>
              <a:rPr lang="da-DK" sz="2000" b="0" dirty="0" err="1">
                <a:latin typeface="+mn-lt"/>
              </a:rPr>
              <a:t>kapitalejerne</a:t>
            </a:r>
            <a:r>
              <a:rPr lang="da-DK" sz="2000" b="0" dirty="0">
                <a:latin typeface="+mn-lt"/>
              </a:rPr>
              <a:t> træffer beslutning om de overordnede forhold i selskabet, herunder valg af medlemmer til bestyrelse/tilsynsråd i selskabet. </a:t>
            </a:r>
          </a:p>
          <a:p>
            <a:r>
              <a:rPr lang="da-DK" sz="2000" b="1" dirty="0">
                <a:latin typeface="+mn-lt"/>
              </a:rPr>
              <a:t>Tegningsret: </a:t>
            </a:r>
          </a:p>
          <a:p>
            <a:pPr marL="177800" indent="-177800">
              <a:buFont typeface="Arial" pitchFamily="34" charset="0"/>
              <a:buChar char="•"/>
            </a:pPr>
            <a:r>
              <a:rPr lang="da-DK" sz="2000" b="0" dirty="0">
                <a:latin typeface="+mn-lt"/>
              </a:rPr>
              <a:t>Hvilke personer kan handle og indgå aftaler på selskabets vegne?</a:t>
            </a:r>
          </a:p>
          <a:p>
            <a:pPr marL="177800" indent="-177800">
              <a:buFont typeface="Arial" pitchFamily="34" charset="0"/>
              <a:buChar char="•"/>
            </a:pPr>
            <a:r>
              <a:rPr lang="da-DK" sz="2000" b="0" dirty="0">
                <a:latin typeface="+mn-lt"/>
              </a:rPr>
              <a:t>En tegningsudskrift eller et sammenskrevet resumé fra Erhvervs- og Selskabsstyrelsen.</a:t>
            </a:r>
          </a:p>
          <a:p>
            <a:pPr marL="177800" indent="-177800"/>
            <a:r>
              <a:rPr lang="da-DK" sz="2000" b="1" dirty="0" err="1">
                <a:latin typeface="+mn-lt"/>
              </a:rPr>
              <a:t>Ejeraftale</a:t>
            </a:r>
            <a:r>
              <a:rPr lang="da-DK" sz="2000" b="1" dirty="0">
                <a:latin typeface="+mn-lt"/>
              </a:rPr>
              <a:t>:</a:t>
            </a:r>
            <a:r>
              <a:rPr lang="da-DK" sz="2000" dirty="0">
                <a:latin typeface="+mn-lt"/>
              </a:rPr>
              <a:t> </a:t>
            </a:r>
          </a:p>
          <a:p>
            <a:r>
              <a:rPr lang="da-DK" sz="2000" b="0" dirty="0">
                <a:latin typeface="+mn-lt"/>
              </a:rPr>
              <a:t>Regulerer det interne forhold mellem kapitalejerne (aktionær-overenskomst/anpartshaveroverenskomst)</a:t>
            </a:r>
          </a:p>
        </p:txBody>
      </p:sp>
      <p:cxnSp>
        <p:nvCxnSpPr>
          <p:cNvPr id="8" name="Lige pilforbindelse 7"/>
          <p:cNvCxnSpPr/>
          <p:nvPr/>
        </p:nvCxnSpPr>
        <p:spPr>
          <a:xfrm>
            <a:off x="2411760" y="1844824"/>
            <a:ext cx="115212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Lige pilforbindelse 11"/>
          <p:cNvCxnSpPr/>
          <p:nvPr/>
        </p:nvCxnSpPr>
        <p:spPr>
          <a:xfrm>
            <a:off x="2411760" y="2132856"/>
            <a:ext cx="115212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341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15416"/>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n-lt"/>
                <a:cs typeface="Arial" pitchFamily="34" charset="0"/>
              </a:rPr>
              <a:t>2.2.2 ApS og A/S (kapitalselskaber)</a:t>
            </a:r>
          </a:p>
        </p:txBody>
      </p:sp>
      <p:sp>
        <p:nvSpPr>
          <p:cNvPr id="3" name="Tekstboks 2"/>
          <p:cNvSpPr txBox="1"/>
          <p:nvPr/>
        </p:nvSpPr>
        <p:spPr>
          <a:xfrm>
            <a:off x="1008033" y="1484784"/>
            <a:ext cx="7127933" cy="2554545"/>
          </a:xfrm>
          <a:prstGeom prst="rect">
            <a:avLst/>
          </a:prstGeom>
          <a:noFill/>
        </p:spPr>
        <p:txBody>
          <a:bodyPr wrap="square" rtlCol="0">
            <a:spAutoFit/>
          </a:bodyPr>
          <a:lstStyle/>
          <a:p>
            <a:pPr marL="177800" indent="-177800"/>
            <a:r>
              <a:rPr lang="da-DK" sz="2000" dirty="0"/>
              <a:t>Koncern</a:t>
            </a:r>
            <a:r>
              <a:rPr lang="da-DK" sz="2000" b="0" dirty="0"/>
              <a:t> (se fig. 9.7):</a:t>
            </a:r>
          </a:p>
          <a:p>
            <a:pPr marL="177800" indent="-177800">
              <a:buFont typeface="Arial" pitchFamily="34" charset="0"/>
              <a:buChar char="•"/>
            </a:pPr>
            <a:r>
              <a:rPr lang="da-DK" sz="2000" dirty="0"/>
              <a:t>Et moderselskab </a:t>
            </a:r>
            <a:r>
              <a:rPr lang="da-DK" sz="2000" b="0" dirty="0"/>
              <a:t>er karakteriseret ved at selskabet ejer en stor del af aktierne eller anparterne i et andet selskab, som kaldes et </a:t>
            </a:r>
            <a:r>
              <a:rPr lang="da-DK" sz="2000" dirty="0"/>
              <a:t>datterselskab</a:t>
            </a:r>
            <a:r>
              <a:rPr lang="da-DK" sz="2000" b="0" dirty="0"/>
              <a:t>. </a:t>
            </a:r>
          </a:p>
          <a:p>
            <a:pPr marL="177800" indent="-177800">
              <a:buFont typeface="Arial" pitchFamily="34" charset="0"/>
              <a:buChar char="•"/>
              <a:tabLst>
                <a:tab pos="177800" algn="l"/>
              </a:tabLst>
            </a:pPr>
            <a:r>
              <a:rPr lang="da-DK" sz="2000" b="0" dirty="0"/>
              <a:t>Hvert selskab inden for koncernen er en juridisk person, som har sit ”eget liv”.</a:t>
            </a:r>
          </a:p>
          <a:p>
            <a:pPr marL="177800" indent="-177800">
              <a:buFont typeface="Arial" pitchFamily="34" charset="0"/>
              <a:buChar char="•"/>
              <a:tabLst>
                <a:tab pos="177800" algn="l"/>
              </a:tabLst>
            </a:pPr>
            <a:r>
              <a:rPr lang="da-DK" sz="2000" b="0" dirty="0"/>
              <a:t>Koncernforbundne selskaber kan indgå aftaler og handle med hinanden på sædvanlige vilkår.</a:t>
            </a:r>
          </a:p>
        </p:txBody>
      </p:sp>
    </p:spTree>
    <p:extLst>
      <p:ext uri="{BB962C8B-B14F-4D97-AF65-F5344CB8AC3E}">
        <p14:creationId xmlns:p14="http://schemas.microsoft.com/office/powerpoint/2010/main" val="459353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83568" y="-315416"/>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dirty="0">
                <a:solidFill>
                  <a:schemeClr val="tx2"/>
                </a:solidFill>
                <a:latin typeface="+mn-lt"/>
                <a:cs typeface="Arial" pitchFamily="34" charset="0"/>
              </a:rPr>
              <a:t>2.2.4 Kommanditselskab K/S </a:t>
            </a:r>
            <a:r>
              <a:rPr lang="da-DK" sz="2400" dirty="0">
                <a:solidFill>
                  <a:schemeClr val="tx2"/>
                </a:solidFill>
                <a:latin typeface="+mn-lt"/>
                <a:cs typeface="Arial" pitchFamily="34" charset="0"/>
              </a:rPr>
              <a:t>(se fig. 9.8)</a:t>
            </a:r>
          </a:p>
        </p:txBody>
      </p:sp>
      <p:sp>
        <p:nvSpPr>
          <p:cNvPr id="3" name="Tekstboks 2"/>
          <p:cNvSpPr txBox="1"/>
          <p:nvPr/>
        </p:nvSpPr>
        <p:spPr>
          <a:xfrm>
            <a:off x="854714" y="1340768"/>
            <a:ext cx="7974124" cy="2862322"/>
          </a:xfrm>
          <a:prstGeom prst="rect">
            <a:avLst/>
          </a:prstGeom>
          <a:noFill/>
        </p:spPr>
        <p:txBody>
          <a:bodyPr wrap="square" rtlCol="0">
            <a:spAutoFit/>
          </a:bodyPr>
          <a:lstStyle/>
          <a:p>
            <a:r>
              <a:rPr lang="da-DK" sz="2000" b="1" dirty="0">
                <a:latin typeface="+mn-lt"/>
              </a:rPr>
              <a:t>Ejerne og hæftelse:</a:t>
            </a:r>
          </a:p>
          <a:p>
            <a:r>
              <a:rPr lang="da-DK" sz="2000" b="0" dirty="0">
                <a:latin typeface="+mn-lt"/>
              </a:rPr>
              <a:t>Ejerne i et K/S kan både være virksomheder (juridiske personer) og enkeltpersoner (fysiske personer).</a:t>
            </a:r>
          </a:p>
          <a:p>
            <a:pPr marL="177800" indent="-177800"/>
            <a:endParaRPr lang="da-DK" sz="2000" b="0" dirty="0">
              <a:latin typeface="+mn-lt"/>
            </a:endParaRPr>
          </a:p>
          <a:p>
            <a:pPr marL="177800" indent="-177800">
              <a:buFont typeface="Arial" pitchFamily="34" charset="0"/>
              <a:buChar char="•"/>
            </a:pPr>
            <a:r>
              <a:rPr lang="da-DK" sz="2000" dirty="0">
                <a:latin typeface="+mn-lt"/>
              </a:rPr>
              <a:t>Komplementar: </a:t>
            </a:r>
            <a:r>
              <a:rPr lang="da-DK" sz="2000" b="0" dirty="0">
                <a:latin typeface="+mn-lt"/>
              </a:rPr>
              <a:t>Hæfter personligt, uden begrænsning og solidarisk for virksomhedens forpligtelser.</a:t>
            </a:r>
          </a:p>
          <a:p>
            <a:pPr marL="177800" indent="-177800">
              <a:buFont typeface="Arial" pitchFamily="34" charset="0"/>
              <a:buChar char="•"/>
            </a:pPr>
            <a:r>
              <a:rPr lang="da-DK" sz="2000" dirty="0">
                <a:latin typeface="+mn-lt"/>
              </a:rPr>
              <a:t>Kommanditist: </a:t>
            </a:r>
            <a:r>
              <a:rPr lang="da-DK" sz="2000" b="0" dirty="0">
                <a:latin typeface="+mn-lt"/>
              </a:rPr>
              <a:t>Hæfter begrænset for virksomhedens forpligtelser og kommanditisten kan ikke miste mere end det beløb der er indskudt i kommanditselskabet. </a:t>
            </a:r>
          </a:p>
        </p:txBody>
      </p:sp>
    </p:spTree>
    <p:extLst>
      <p:ext uri="{BB962C8B-B14F-4D97-AF65-F5344CB8AC3E}">
        <p14:creationId xmlns:p14="http://schemas.microsoft.com/office/powerpoint/2010/main" val="4257576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15702" y="-387424"/>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n-lt"/>
                <a:cs typeface="Arial" pitchFamily="34" charset="0"/>
              </a:rPr>
              <a:t>2.2.4 Partnerselskab P/S </a:t>
            </a:r>
          </a:p>
        </p:txBody>
      </p:sp>
      <p:sp>
        <p:nvSpPr>
          <p:cNvPr id="3" name="Tekstboks 2"/>
          <p:cNvSpPr txBox="1"/>
          <p:nvPr/>
        </p:nvSpPr>
        <p:spPr>
          <a:xfrm>
            <a:off x="683568" y="982176"/>
            <a:ext cx="8316416" cy="4093428"/>
          </a:xfrm>
          <a:prstGeom prst="rect">
            <a:avLst/>
          </a:prstGeom>
          <a:noFill/>
        </p:spPr>
        <p:txBody>
          <a:bodyPr wrap="square" rtlCol="0">
            <a:spAutoFit/>
          </a:bodyPr>
          <a:lstStyle/>
          <a:p>
            <a:pPr marL="177800" indent="-177800">
              <a:buFont typeface="Arial" pitchFamily="34" charset="0"/>
              <a:buChar char="•"/>
            </a:pPr>
            <a:r>
              <a:rPr lang="da-DK" sz="2000" dirty="0">
                <a:latin typeface="+mn-lt"/>
              </a:rPr>
              <a:t>Kaldes også </a:t>
            </a:r>
            <a:r>
              <a:rPr lang="da-DK" sz="2000" dirty="0" err="1">
                <a:latin typeface="+mn-lt"/>
              </a:rPr>
              <a:t>kommanditaktieselskab</a:t>
            </a:r>
            <a:endParaRPr lang="da-DK" sz="2000" dirty="0">
              <a:latin typeface="+mn-lt"/>
            </a:endParaRPr>
          </a:p>
          <a:p>
            <a:pPr marL="177800" indent="-177800">
              <a:buFont typeface="Arial" pitchFamily="34" charset="0"/>
              <a:buChar char="•"/>
            </a:pPr>
            <a:r>
              <a:rPr lang="da-DK" sz="2000" dirty="0">
                <a:latin typeface="+mn-lt"/>
              </a:rPr>
              <a:t>2 typer selskabsdeltagere: </a:t>
            </a:r>
            <a:r>
              <a:rPr lang="da-DK" sz="2000" b="0" dirty="0">
                <a:latin typeface="+mn-lt"/>
              </a:rPr>
              <a:t>Mindst én komplementar og mindst én kommanditist</a:t>
            </a:r>
          </a:p>
          <a:p>
            <a:pPr marL="177800" indent="-177800">
              <a:buFont typeface="Arial" pitchFamily="34" charset="0"/>
              <a:buChar char="•"/>
            </a:pPr>
            <a:r>
              <a:rPr lang="da-DK" sz="2000" b="0" dirty="0">
                <a:latin typeface="+mn-lt"/>
              </a:rPr>
              <a:t>Kommanditisterne har indskudt kapital, som er fordelt på aktier.</a:t>
            </a:r>
          </a:p>
          <a:p>
            <a:pPr marL="177800" indent="-177800">
              <a:buFont typeface="Arial" pitchFamily="34" charset="0"/>
              <a:buChar char="•"/>
            </a:pPr>
            <a:r>
              <a:rPr lang="da-DK" sz="2000" b="0" dirty="0">
                <a:latin typeface="+mn-lt"/>
              </a:rPr>
              <a:t>Både </a:t>
            </a:r>
            <a:r>
              <a:rPr lang="da-DK" sz="2000" dirty="0">
                <a:latin typeface="+mn-lt"/>
              </a:rPr>
              <a:t>fysiske og juridiske personer </a:t>
            </a:r>
            <a:r>
              <a:rPr lang="da-DK" sz="2000" b="0" dirty="0">
                <a:latin typeface="+mn-lt"/>
              </a:rPr>
              <a:t>kan være komplementar i et partnerselskab.</a:t>
            </a:r>
          </a:p>
          <a:p>
            <a:pPr marL="177800" indent="-177800">
              <a:buFont typeface="Arial" pitchFamily="34" charset="0"/>
              <a:buChar char="•"/>
            </a:pPr>
            <a:r>
              <a:rPr lang="da-DK" sz="2000" dirty="0">
                <a:latin typeface="+mn-lt"/>
              </a:rPr>
              <a:t>Hæftelse: </a:t>
            </a:r>
          </a:p>
          <a:p>
            <a:pPr marL="635000" lvl="3" indent="-177800">
              <a:buFont typeface="Arial" pitchFamily="34" charset="0"/>
              <a:buChar char="•"/>
            </a:pPr>
            <a:r>
              <a:rPr lang="da-DK" sz="2000" b="0" dirty="0">
                <a:latin typeface="+mn-lt"/>
              </a:rPr>
              <a:t>Komplementaren hæfter personligt og direkte, og hvis der er flere komplementarer hæfter de solidarisk.</a:t>
            </a:r>
          </a:p>
          <a:p>
            <a:pPr marL="635000" lvl="3" indent="-177800">
              <a:buFont typeface="Arial" pitchFamily="34" charset="0"/>
              <a:buChar char="•"/>
            </a:pPr>
            <a:r>
              <a:rPr lang="da-DK" sz="2000" b="0" dirty="0" err="1">
                <a:latin typeface="+mn-lt"/>
              </a:rPr>
              <a:t>Kommanditaktionæren</a:t>
            </a:r>
            <a:r>
              <a:rPr lang="da-DK" sz="2000" b="0" dirty="0">
                <a:latin typeface="+mn-lt"/>
              </a:rPr>
              <a:t> hæfter begrænset.</a:t>
            </a:r>
          </a:p>
          <a:p>
            <a:pPr marL="177800" lvl="2" indent="-177800">
              <a:buFont typeface="Arial" pitchFamily="34" charset="0"/>
              <a:buChar char="•"/>
            </a:pPr>
            <a:r>
              <a:rPr lang="da-DK" sz="2000" b="0" dirty="0">
                <a:latin typeface="+mn-lt"/>
              </a:rPr>
              <a:t>Partnerselskabet adskiller sig blandt andet fra et K/S ved at der skal indbetales selskabskapital. </a:t>
            </a:r>
            <a:r>
              <a:rPr lang="da-DK" sz="2000" b="0" dirty="0" err="1">
                <a:latin typeface="+mn-lt"/>
              </a:rPr>
              <a:t>Kommanditaktionærerne</a:t>
            </a:r>
            <a:r>
              <a:rPr lang="da-DK" sz="2000" b="0" dirty="0">
                <a:latin typeface="+mn-lt"/>
              </a:rPr>
              <a:t> skal som minimum tegne </a:t>
            </a:r>
            <a:r>
              <a:rPr lang="da-DK" sz="2000" b="0" dirty="0" err="1">
                <a:latin typeface="+mn-lt"/>
              </a:rPr>
              <a:t>kommanditaktier</a:t>
            </a:r>
            <a:r>
              <a:rPr lang="da-DK" sz="2000" b="0" dirty="0">
                <a:latin typeface="+mn-lt"/>
              </a:rPr>
              <a:t> for kr. 400.000.</a:t>
            </a:r>
          </a:p>
        </p:txBody>
      </p:sp>
    </p:spTree>
    <p:extLst>
      <p:ext uri="{BB962C8B-B14F-4D97-AF65-F5344CB8AC3E}">
        <p14:creationId xmlns:p14="http://schemas.microsoft.com/office/powerpoint/2010/main" val="79032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11560" y="-315416"/>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n-lt"/>
                <a:cs typeface="Arial" pitchFamily="34" charset="0"/>
              </a:rPr>
              <a:t>2.2.5 Partrederi og partselskab</a:t>
            </a:r>
          </a:p>
        </p:txBody>
      </p:sp>
      <p:sp>
        <p:nvSpPr>
          <p:cNvPr id="3" name="Tekstboks 2"/>
          <p:cNvSpPr txBox="1"/>
          <p:nvPr/>
        </p:nvSpPr>
        <p:spPr>
          <a:xfrm>
            <a:off x="899592" y="1105287"/>
            <a:ext cx="7956376" cy="3170099"/>
          </a:xfrm>
          <a:prstGeom prst="rect">
            <a:avLst/>
          </a:prstGeom>
          <a:noFill/>
        </p:spPr>
        <p:txBody>
          <a:bodyPr wrap="square" rtlCol="0">
            <a:spAutoFit/>
          </a:bodyPr>
          <a:lstStyle/>
          <a:p>
            <a:pPr marL="177800" indent="-177800"/>
            <a:r>
              <a:rPr lang="da-DK" sz="2000" b="1" dirty="0">
                <a:latin typeface="+mn-lt"/>
              </a:rPr>
              <a:t>Partrederi:</a:t>
            </a:r>
          </a:p>
          <a:p>
            <a:pPr marL="177800" indent="-177800">
              <a:buFont typeface="Arial" pitchFamily="34" charset="0"/>
              <a:buChar char="•"/>
            </a:pPr>
            <a:r>
              <a:rPr lang="da-DK" sz="2000" b="0" dirty="0">
                <a:latin typeface="+mn-lt"/>
              </a:rPr>
              <a:t>Særligt inden for </a:t>
            </a:r>
            <a:r>
              <a:rPr lang="da-DK" sz="2000" b="0" dirty="0" err="1">
                <a:latin typeface="+mn-lt"/>
              </a:rPr>
              <a:t>småskibsfarten</a:t>
            </a:r>
            <a:r>
              <a:rPr lang="da-DK" sz="2000" b="0" dirty="0">
                <a:latin typeface="+mn-lt"/>
              </a:rPr>
              <a:t>, hvor 2 eller flere ejer et skib.</a:t>
            </a:r>
          </a:p>
          <a:p>
            <a:pPr marL="177800" indent="-177800">
              <a:buFont typeface="Arial" pitchFamily="34" charset="0"/>
              <a:buChar char="•"/>
            </a:pPr>
            <a:r>
              <a:rPr lang="da-DK" sz="2000" b="0" dirty="0">
                <a:latin typeface="+mn-lt"/>
              </a:rPr>
              <a:t>Partrederne hæfter personligt, direkte og </a:t>
            </a:r>
            <a:r>
              <a:rPr lang="da-DK" sz="2000" b="0" dirty="0" err="1">
                <a:latin typeface="+mn-lt"/>
              </a:rPr>
              <a:t>pro-rata</a:t>
            </a:r>
            <a:r>
              <a:rPr lang="da-DK" sz="2000" b="0" dirty="0">
                <a:latin typeface="+mn-lt"/>
              </a:rPr>
              <a:t> for partrederiets gæld, dvs. i forhold til deres andel i skibet</a:t>
            </a:r>
          </a:p>
          <a:p>
            <a:pPr marL="177800" indent="-177800"/>
            <a:r>
              <a:rPr lang="da-DK" sz="2000" b="1" dirty="0">
                <a:latin typeface="+mn-lt"/>
              </a:rPr>
              <a:t>Partselskab:</a:t>
            </a:r>
          </a:p>
          <a:p>
            <a:pPr marL="177800" indent="-177800">
              <a:buFont typeface="Arial" pitchFamily="34" charset="0"/>
              <a:buChar char="•"/>
            </a:pPr>
            <a:r>
              <a:rPr lang="da-DK" sz="2000" b="0" dirty="0">
                <a:latin typeface="+mn-lt"/>
              </a:rPr>
              <a:t>Ikke særlig udbredt, men ses dog særligt inden for tidsbegrænsede projekter, fx byggeprojekter, hvor der er et tidsbegrænset samarbejde mellem de involverede håndværkere. </a:t>
            </a:r>
          </a:p>
          <a:p>
            <a:pPr marL="177800" indent="-177800">
              <a:buFont typeface="Arial" pitchFamily="34" charset="0"/>
              <a:buChar char="•"/>
            </a:pPr>
            <a:r>
              <a:rPr lang="da-DK" sz="2000" b="0" dirty="0">
                <a:latin typeface="+mn-lt"/>
              </a:rPr>
              <a:t>Partselskabsdeltageren hæfter </a:t>
            </a:r>
            <a:r>
              <a:rPr lang="da-DK" sz="2000" b="0" dirty="0" err="1">
                <a:latin typeface="+mn-lt"/>
              </a:rPr>
              <a:t>pro-rata</a:t>
            </a:r>
            <a:r>
              <a:rPr lang="da-DK" sz="2000" b="0" dirty="0">
                <a:latin typeface="+mn-lt"/>
              </a:rPr>
              <a:t> med hele sin formue, men kun for sin egen del af selskabets gæld.</a:t>
            </a:r>
          </a:p>
        </p:txBody>
      </p:sp>
    </p:spTree>
    <p:extLst>
      <p:ext uri="{BB962C8B-B14F-4D97-AF65-F5344CB8AC3E}">
        <p14:creationId xmlns:p14="http://schemas.microsoft.com/office/powerpoint/2010/main" val="3425088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243408"/>
            <a:ext cx="8316416" cy="1200329"/>
          </a:xfrm>
          <a:prstGeom prst="rect">
            <a:avLst/>
          </a:prstGeom>
          <a:noFill/>
        </p:spPr>
        <p:txBody>
          <a:bodyPr wrap="square" rtlCol="0">
            <a:spAutoFit/>
          </a:bodyPr>
          <a:lstStyle/>
          <a:p>
            <a:pPr algn="ctr"/>
            <a:endParaRPr lang="da-DK" sz="3600" b="1" dirty="0">
              <a:solidFill>
                <a:schemeClr val="tx2"/>
              </a:solidFill>
              <a:latin typeface="+mn-lt"/>
              <a:cs typeface="Arial" pitchFamily="34" charset="0"/>
            </a:endParaRPr>
          </a:p>
          <a:p>
            <a:pPr algn="ctr"/>
            <a:r>
              <a:rPr lang="da-DK" sz="3600" b="1" dirty="0">
                <a:solidFill>
                  <a:schemeClr val="tx2"/>
                </a:solidFill>
                <a:latin typeface="+mn-lt"/>
                <a:cs typeface="Arial" pitchFamily="34" charset="0"/>
              </a:rPr>
              <a:t>2.2.6 Andelsselskab A.M.B.A</a:t>
            </a:r>
          </a:p>
        </p:txBody>
      </p:sp>
      <p:sp>
        <p:nvSpPr>
          <p:cNvPr id="3" name="Tekstboks 2"/>
          <p:cNvSpPr txBox="1"/>
          <p:nvPr/>
        </p:nvSpPr>
        <p:spPr>
          <a:xfrm>
            <a:off x="1043608" y="1196752"/>
            <a:ext cx="8028384" cy="4093428"/>
          </a:xfrm>
          <a:prstGeom prst="rect">
            <a:avLst/>
          </a:prstGeom>
          <a:noFill/>
        </p:spPr>
        <p:txBody>
          <a:bodyPr wrap="square" rtlCol="0">
            <a:spAutoFit/>
          </a:bodyPr>
          <a:lstStyle/>
          <a:p>
            <a:pPr marL="177800" indent="-177800">
              <a:buFont typeface="Arial" pitchFamily="34" charset="0"/>
              <a:buChar char="•"/>
            </a:pPr>
            <a:r>
              <a:rPr lang="da-DK" sz="2000" dirty="0"/>
              <a:t>Formål: </a:t>
            </a:r>
            <a:r>
              <a:rPr lang="da-DK" sz="2000" b="0" dirty="0"/>
              <a:t>At fremme deltagernes fælles interesser gennem deres deltagelse i virksomheden som aftagere, leverandører eller på anden lignende måde, og hvor virksomhedens afkast fordeles blandt medlemmerne eller forbliver indestående i virksomheden, jf. LEV § 4.</a:t>
            </a:r>
          </a:p>
          <a:p>
            <a:pPr marL="177800" indent="-177800">
              <a:buFont typeface="Arial" pitchFamily="34" charset="0"/>
              <a:buChar char="•"/>
            </a:pPr>
            <a:r>
              <a:rPr lang="da-DK" sz="2000" b="0" dirty="0"/>
              <a:t>Ses inden for landbrug, indkøbs- og brugsforeninger, vandværk, varme- og elforsyningsselskaber mv.</a:t>
            </a:r>
          </a:p>
          <a:p>
            <a:pPr marL="177800" indent="-177800">
              <a:buFont typeface="Arial" pitchFamily="34" charset="0"/>
              <a:buChar char="•"/>
            </a:pPr>
            <a:r>
              <a:rPr lang="da-DK" sz="2000" dirty="0"/>
              <a:t>Hæftelsen</a:t>
            </a:r>
            <a:r>
              <a:rPr lang="da-DK" sz="2000" b="0" dirty="0"/>
              <a:t> i et andelsselskab er ikke lovreguleret. Hæftelsesformen fremgår af selskabets vedtægter.</a:t>
            </a:r>
          </a:p>
          <a:p>
            <a:pPr marL="635000" lvl="1" indent="-177800">
              <a:buFont typeface="Arial" pitchFamily="34" charset="0"/>
              <a:buChar char="•"/>
            </a:pPr>
            <a:r>
              <a:rPr lang="da-DK" sz="2000" b="0" dirty="0"/>
              <a:t>Oftest er der begrænset hæftelse for ejerne, som er subsidiær eller indirekte, dvs. at kreditorerne først skal have udtømt alle muligheder for inddrivelse hos andelsselskabet, før de kan gå efter andelshaverne.</a:t>
            </a:r>
          </a:p>
        </p:txBody>
      </p:sp>
    </p:spTree>
    <p:extLst>
      <p:ext uri="{BB962C8B-B14F-4D97-AF65-F5344CB8AC3E}">
        <p14:creationId xmlns:p14="http://schemas.microsoft.com/office/powerpoint/2010/main" val="160011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243408"/>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n-lt"/>
                <a:cs typeface="Arial" pitchFamily="34" charset="0"/>
              </a:rPr>
              <a:t>Virksomhedsformer og hæftelse</a:t>
            </a:r>
          </a:p>
        </p:txBody>
      </p:sp>
      <p:sp>
        <p:nvSpPr>
          <p:cNvPr id="3" name="Tekstboks 2"/>
          <p:cNvSpPr txBox="1"/>
          <p:nvPr/>
        </p:nvSpPr>
        <p:spPr>
          <a:xfrm>
            <a:off x="1259632" y="1412776"/>
            <a:ext cx="6802530" cy="2308324"/>
          </a:xfrm>
          <a:prstGeom prst="rect">
            <a:avLst/>
          </a:prstGeom>
          <a:noFill/>
        </p:spPr>
        <p:txBody>
          <a:bodyPr wrap="square" rtlCol="0">
            <a:spAutoFit/>
          </a:bodyPr>
          <a:lstStyle/>
          <a:p>
            <a:r>
              <a:rPr lang="da-DK" sz="2000" dirty="0">
                <a:cs typeface="Arial" pitchFamily="34" charset="0"/>
              </a:rPr>
              <a:t>I kapitel 9 gennemgås:</a:t>
            </a:r>
          </a:p>
          <a:p>
            <a:pPr marL="355600" indent="-355600">
              <a:buFont typeface="Arial" pitchFamily="34" charset="0"/>
              <a:buChar char="•"/>
            </a:pPr>
            <a:r>
              <a:rPr lang="da-DK" sz="2000" b="0" dirty="0">
                <a:cs typeface="Arial" pitchFamily="34" charset="0"/>
              </a:rPr>
              <a:t>Hæftelsesformer</a:t>
            </a:r>
          </a:p>
          <a:p>
            <a:pPr marL="355600" indent="-355600">
              <a:buFont typeface="Arial" pitchFamily="34" charset="0"/>
              <a:buChar char="•"/>
            </a:pPr>
            <a:r>
              <a:rPr lang="da-DK" sz="2000" b="0" dirty="0">
                <a:cs typeface="Arial" pitchFamily="34" charset="0"/>
              </a:rPr>
              <a:t>Virksomhedsformer</a:t>
            </a:r>
          </a:p>
          <a:p>
            <a:pPr marL="812800" lvl="1" indent="-355600">
              <a:buFont typeface="Arial" pitchFamily="34" charset="0"/>
              <a:buChar char="•"/>
            </a:pPr>
            <a:r>
              <a:rPr lang="da-DK" sz="2000" b="0" dirty="0">
                <a:cs typeface="Arial" pitchFamily="34" charset="0"/>
              </a:rPr>
              <a:t>Enkeltmandsvirksomhed</a:t>
            </a:r>
          </a:p>
          <a:p>
            <a:pPr marL="812800" lvl="1" indent="-355600">
              <a:buFont typeface="Arial" pitchFamily="34" charset="0"/>
              <a:buChar char="•"/>
            </a:pPr>
            <a:r>
              <a:rPr lang="da-DK" sz="2000" b="0" dirty="0">
                <a:cs typeface="Arial" pitchFamily="34" charset="0"/>
              </a:rPr>
              <a:t>Virksomhed i selskabsform, I/S, ApS, A/S, K/S, P/S, mv.</a:t>
            </a:r>
          </a:p>
          <a:p>
            <a:endParaRPr lang="da-DK" sz="2400" b="1" dirty="0">
              <a:cs typeface="Arial" pitchFamily="34" charset="0"/>
            </a:endParaRPr>
          </a:p>
        </p:txBody>
      </p:sp>
    </p:spTree>
    <p:extLst>
      <p:ext uri="{BB962C8B-B14F-4D97-AF65-F5344CB8AC3E}">
        <p14:creationId xmlns:p14="http://schemas.microsoft.com/office/powerpoint/2010/main" val="407894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83568" y="-243408"/>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n-lt"/>
                <a:cs typeface="Arial" pitchFamily="34" charset="0"/>
              </a:rPr>
              <a:t>1. Hæftelse - begreber</a:t>
            </a:r>
          </a:p>
        </p:txBody>
      </p:sp>
      <p:sp>
        <p:nvSpPr>
          <p:cNvPr id="3" name="Tekstboks 2"/>
          <p:cNvSpPr txBox="1"/>
          <p:nvPr/>
        </p:nvSpPr>
        <p:spPr>
          <a:xfrm>
            <a:off x="1045326" y="1412776"/>
            <a:ext cx="8098674" cy="2246769"/>
          </a:xfrm>
          <a:prstGeom prst="rect">
            <a:avLst/>
          </a:prstGeom>
          <a:noFill/>
        </p:spPr>
        <p:txBody>
          <a:bodyPr wrap="square" rtlCol="0">
            <a:spAutoFit/>
          </a:bodyPr>
          <a:lstStyle/>
          <a:p>
            <a:pPr marL="355600" indent="-355600">
              <a:buFont typeface="Arial" pitchFamily="34" charset="0"/>
              <a:buChar char="•"/>
            </a:pPr>
            <a:r>
              <a:rPr lang="da-DK" sz="2000" b="0" dirty="0"/>
              <a:t>Juridisk person </a:t>
            </a:r>
          </a:p>
          <a:p>
            <a:pPr marL="355600" indent="-355600">
              <a:buFont typeface="Arial" pitchFamily="34" charset="0"/>
              <a:buChar char="•"/>
            </a:pPr>
            <a:r>
              <a:rPr lang="da-DK" sz="2000" b="0" dirty="0"/>
              <a:t>Fysisk person</a:t>
            </a:r>
          </a:p>
          <a:p>
            <a:pPr marL="355600" indent="-355600">
              <a:buFont typeface="Arial" pitchFamily="34" charset="0"/>
              <a:buChar char="•"/>
            </a:pPr>
            <a:r>
              <a:rPr lang="da-DK" sz="2000" b="0" dirty="0"/>
              <a:t>Personlig/ubegrænset hæftelse</a:t>
            </a:r>
          </a:p>
          <a:p>
            <a:pPr marL="355600" indent="-355600">
              <a:buFont typeface="Arial" pitchFamily="34" charset="0"/>
              <a:buChar char="•"/>
            </a:pPr>
            <a:r>
              <a:rPr lang="da-DK" sz="2000" b="0" dirty="0"/>
              <a:t>Begrænset hæftelse</a:t>
            </a:r>
          </a:p>
          <a:p>
            <a:pPr marL="355600" indent="-355600">
              <a:buFont typeface="Arial" pitchFamily="34" charset="0"/>
              <a:buChar char="•"/>
            </a:pPr>
            <a:r>
              <a:rPr lang="da-DK" sz="2000" b="0" dirty="0"/>
              <a:t>Solidarisk hæftelse</a:t>
            </a:r>
          </a:p>
          <a:p>
            <a:pPr marL="355600" indent="-355600">
              <a:buFont typeface="Arial" pitchFamily="34" charset="0"/>
              <a:buChar char="•"/>
            </a:pPr>
            <a:r>
              <a:rPr lang="da-DK" sz="2000" b="0" dirty="0" err="1"/>
              <a:t>Pro-rata</a:t>
            </a:r>
            <a:r>
              <a:rPr lang="da-DK" sz="2000" b="0" dirty="0"/>
              <a:t> hæftelse</a:t>
            </a:r>
          </a:p>
          <a:p>
            <a:pPr marL="355600" indent="-355600">
              <a:buFont typeface="Arial" pitchFamily="34" charset="0"/>
              <a:buChar char="•"/>
            </a:pPr>
            <a:r>
              <a:rPr lang="da-DK" sz="2000" b="0" dirty="0"/>
              <a:t>Direkte og indirekte hæftelse</a:t>
            </a:r>
          </a:p>
        </p:txBody>
      </p:sp>
    </p:spTree>
    <p:extLst>
      <p:ext uri="{BB962C8B-B14F-4D97-AF65-F5344CB8AC3E}">
        <p14:creationId xmlns:p14="http://schemas.microsoft.com/office/powerpoint/2010/main" val="3042554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83568" y="-387424"/>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n-lt"/>
                <a:cs typeface="Arial" pitchFamily="34" charset="0"/>
              </a:rPr>
              <a:t>1. Hæftelse</a:t>
            </a:r>
          </a:p>
        </p:txBody>
      </p:sp>
      <p:sp>
        <p:nvSpPr>
          <p:cNvPr id="3" name="Tekstboks 2"/>
          <p:cNvSpPr txBox="1"/>
          <p:nvPr/>
        </p:nvSpPr>
        <p:spPr>
          <a:xfrm>
            <a:off x="989348" y="980728"/>
            <a:ext cx="7704856" cy="3477875"/>
          </a:xfrm>
          <a:prstGeom prst="rect">
            <a:avLst/>
          </a:prstGeom>
          <a:noFill/>
        </p:spPr>
        <p:txBody>
          <a:bodyPr wrap="square" rtlCol="0">
            <a:spAutoFit/>
          </a:bodyPr>
          <a:lstStyle/>
          <a:p>
            <a:r>
              <a:rPr lang="da-DK" sz="2000" dirty="0"/>
              <a:t>Juridisk person: </a:t>
            </a:r>
          </a:p>
          <a:p>
            <a:pPr marL="355600" indent="-355600">
              <a:buFont typeface="Arial" pitchFamily="34" charset="0"/>
              <a:buChar char="•"/>
            </a:pPr>
            <a:r>
              <a:rPr lang="da-DK" sz="2000" b="0" dirty="0"/>
              <a:t>En retlig enhed, der opstår af en sammenslutning af personer, fx et selskab, en andelsboligforening, fonde, kommunen, staten, en organisation, et konkursbo eller dødsbo. </a:t>
            </a:r>
          </a:p>
          <a:p>
            <a:pPr marL="355600" indent="-355600">
              <a:buFont typeface="Arial" pitchFamily="34" charset="0"/>
              <a:buChar char="•"/>
            </a:pPr>
            <a:r>
              <a:rPr lang="da-DK" sz="2000" b="0" dirty="0"/>
              <a:t>En juridisk person har </a:t>
            </a:r>
            <a:r>
              <a:rPr lang="da-DK" sz="2000" dirty="0" err="1"/>
              <a:t>retsevne</a:t>
            </a:r>
            <a:r>
              <a:rPr lang="da-DK" sz="2000" b="0" dirty="0"/>
              <a:t>, </a:t>
            </a:r>
            <a:r>
              <a:rPr lang="da-DK" sz="2000" b="0" dirty="0" err="1"/>
              <a:t>dvs</a:t>
            </a:r>
            <a:r>
              <a:rPr lang="da-DK" sz="2000" b="0" dirty="0"/>
              <a:t> har evnen til at være part i et retsforhold og agere i retssager.</a:t>
            </a:r>
          </a:p>
          <a:p>
            <a:pPr marL="355600" indent="-355600">
              <a:buFont typeface="Arial" pitchFamily="34" charset="0"/>
              <a:buChar char="•"/>
            </a:pPr>
            <a:r>
              <a:rPr lang="da-DK" sz="2000" b="0" dirty="0"/>
              <a:t>En juridisk person er adskilt fra enkeltpersoner.</a:t>
            </a:r>
          </a:p>
          <a:p>
            <a:pPr marL="355600" indent="-355600">
              <a:buFont typeface="Arial" pitchFamily="34" charset="0"/>
              <a:buChar char="•"/>
            </a:pPr>
            <a:r>
              <a:rPr lang="da-DK" sz="2000" b="0" dirty="0"/>
              <a:t>Hæfter for gæld med sine aktiver, fx aktiverne i et aktieselskab.</a:t>
            </a:r>
          </a:p>
          <a:p>
            <a:r>
              <a:rPr lang="da-DK" sz="2000" dirty="0"/>
              <a:t>Fysisk person: </a:t>
            </a:r>
          </a:p>
          <a:p>
            <a:pPr marL="355600" indent="-355600">
              <a:buFont typeface="Arial" pitchFamily="34" charset="0"/>
              <a:buChar char="•"/>
            </a:pPr>
            <a:r>
              <a:rPr lang="da-DK" sz="2000" b="0" dirty="0"/>
              <a:t>Enkeltpersoner.</a:t>
            </a:r>
          </a:p>
          <a:p>
            <a:pPr marL="355600" indent="-355600">
              <a:buFont typeface="Arial" pitchFamily="34" charset="0"/>
              <a:buChar char="•"/>
            </a:pPr>
            <a:r>
              <a:rPr lang="da-DK" sz="2000" b="0" dirty="0"/>
              <a:t>Hæfter for gæld med deres personlige formue.</a:t>
            </a:r>
          </a:p>
        </p:txBody>
      </p:sp>
    </p:spTree>
    <p:extLst>
      <p:ext uri="{BB962C8B-B14F-4D97-AF65-F5344CB8AC3E}">
        <p14:creationId xmlns:p14="http://schemas.microsoft.com/office/powerpoint/2010/main" val="1732782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413792" y="-393618"/>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n-lt"/>
                <a:cs typeface="Arial" pitchFamily="34" charset="0"/>
              </a:rPr>
              <a:t>1. Hæftelse</a:t>
            </a:r>
          </a:p>
        </p:txBody>
      </p:sp>
      <p:sp>
        <p:nvSpPr>
          <p:cNvPr id="3" name="Tekstboks 2"/>
          <p:cNvSpPr txBox="1"/>
          <p:nvPr/>
        </p:nvSpPr>
        <p:spPr>
          <a:xfrm>
            <a:off x="899592" y="1124744"/>
            <a:ext cx="6984776" cy="3477875"/>
          </a:xfrm>
          <a:prstGeom prst="rect">
            <a:avLst/>
          </a:prstGeom>
          <a:noFill/>
        </p:spPr>
        <p:txBody>
          <a:bodyPr wrap="square" rtlCol="0">
            <a:spAutoFit/>
          </a:bodyPr>
          <a:lstStyle/>
          <a:p>
            <a:r>
              <a:rPr lang="da-DK" sz="2000" b="1" dirty="0">
                <a:latin typeface="+mn-lt"/>
                <a:cs typeface="Arial" pitchFamily="34" charset="0"/>
              </a:rPr>
              <a:t>Personlig/ubegrænset hæftelse:</a:t>
            </a:r>
          </a:p>
          <a:p>
            <a:pPr marL="177800" indent="-177800">
              <a:buFont typeface="Arial" pitchFamily="34" charset="0"/>
              <a:buChar char="•"/>
            </a:pPr>
            <a:r>
              <a:rPr lang="da-DK" sz="2000" b="0" dirty="0">
                <a:latin typeface="+mn-lt"/>
              </a:rPr>
              <a:t>Hæfter for samtlige forpligtelser i virksomheden. </a:t>
            </a:r>
          </a:p>
          <a:p>
            <a:pPr marL="177800" indent="-177800">
              <a:buFont typeface="Arial" pitchFamily="34" charset="0"/>
              <a:buChar char="•"/>
            </a:pPr>
            <a:r>
              <a:rPr lang="da-DK" sz="2000" b="0" dirty="0">
                <a:latin typeface="+mn-lt"/>
              </a:rPr>
              <a:t>Ved personlig hæftelse, stiller man sikkerhed med hele sin personlige formue, dvs. med alt, hvad man ejer og fremtidig erhverver. </a:t>
            </a:r>
            <a:endParaRPr lang="da-DK" sz="2000" b="0" dirty="0">
              <a:latin typeface="+mn-lt"/>
              <a:cs typeface="Arial" pitchFamily="34" charset="0"/>
            </a:endParaRPr>
          </a:p>
          <a:p>
            <a:r>
              <a:rPr lang="da-DK" sz="2000" b="1" dirty="0">
                <a:latin typeface="+mn-lt"/>
                <a:cs typeface="Arial" pitchFamily="34" charset="0"/>
              </a:rPr>
              <a:t>Begrænset hæftelse:</a:t>
            </a:r>
          </a:p>
          <a:p>
            <a:pPr marL="177800" indent="-177800">
              <a:buFont typeface="Arial" pitchFamily="34" charset="0"/>
              <a:buChar char="•"/>
            </a:pPr>
            <a:r>
              <a:rPr lang="da-DK" sz="2000" b="0" dirty="0">
                <a:latin typeface="+mn-lt"/>
              </a:rPr>
              <a:t>Skyldneren eller selskabsdeltagerens hæftelse er begrænset til bestemt angivne aktiver eller et pengebeløb, fx i form af sit indskud i virksomheden. Skyldneren risikerer således kun at miste en del af sin formue, da hæftelsen vedrører et begrænset beløb.</a:t>
            </a:r>
            <a:endParaRPr lang="da-DK" sz="2000" b="0" dirty="0">
              <a:latin typeface="+mn-lt"/>
              <a:cs typeface="Arial" pitchFamily="34" charset="0"/>
            </a:endParaRPr>
          </a:p>
        </p:txBody>
      </p:sp>
    </p:spTree>
    <p:extLst>
      <p:ext uri="{BB962C8B-B14F-4D97-AF65-F5344CB8AC3E}">
        <p14:creationId xmlns:p14="http://schemas.microsoft.com/office/powerpoint/2010/main" val="377332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467544" y="-315416"/>
            <a:ext cx="8316416" cy="1200329"/>
          </a:xfrm>
          <a:prstGeom prst="rect">
            <a:avLst/>
          </a:prstGeom>
          <a:noFill/>
        </p:spPr>
        <p:txBody>
          <a:bodyPr wrap="square" rtlCol="0">
            <a:spAutoFit/>
          </a:bodyPr>
          <a:lstStyle/>
          <a:p>
            <a:pPr algn="ctr"/>
            <a:endParaRPr lang="da-DK" sz="3600" b="1" dirty="0">
              <a:solidFill>
                <a:schemeClr val="tx2"/>
              </a:solidFill>
              <a:latin typeface="+mn-lt"/>
              <a:cs typeface="Arial" pitchFamily="34" charset="0"/>
            </a:endParaRPr>
          </a:p>
          <a:p>
            <a:pPr algn="ctr"/>
            <a:r>
              <a:rPr lang="da-DK" sz="3600" b="1" dirty="0">
                <a:solidFill>
                  <a:schemeClr val="tx2"/>
                </a:solidFill>
                <a:latin typeface="+mn-lt"/>
                <a:cs typeface="Arial" pitchFamily="34" charset="0"/>
              </a:rPr>
              <a:t>1. Hæftelse</a:t>
            </a:r>
          </a:p>
        </p:txBody>
      </p:sp>
      <p:sp>
        <p:nvSpPr>
          <p:cNvPr id="3" name="Tekstboks 2"/>
          <p:cNvSpPr txBox="1"/>
          <p:nvPr/>
        </p:nvSpPr>
        <p:spPr>
          <a:xfrm>
            <a:off x="827584" y="980728"/>
            <a:ext cx="7776864" cy="4093428"/>
          </a:xfrm>
          <a:prstGeom prst="rect">
            <a:avLst/>
          </a:prstGeom>
          <a:noFill/>
        </p:spPr>
        <p:txBody>
          <a:bodyPr wrap="square" rtlCol="0">
            <a:spAutoFit/>
          </a:bodyPr>
          <a:lstStyle/>
          <a:p>
            <a:r>
              <a:rPr lang="da-DK" sz="2000" b="1" dirty="0">
                <a:latin typeface="+mn-lt"/>
                <a:cs typeface="Arial" pitchFamily="34" charset="0"/>
              </a:rPr>
              <a:t>Solidarisk hæftelse:</a:t>
            </a:r>
          </a:p>
          <a:p>
            <a:pPr marL="177800" indent="-177800">
              <a:buFont typeface="Arial" pitchFamily="34" charset="0"/>
              <a:buChar char="•"/>
            </a:pPr>
            <a:r>
              <a:rPr lang="da-DK" sz="2000" b="0" dirty="0">
                <a:latin typeface="+mn-lt"/>
              </a:rPr>
              <a:t>”Én for alle og alle for én,” fx ved drift af interessentskab (I/S).</a:t>
            </a:r>
          </a:p>
          <a:p>
            <a:pPr marL="177800" indent="-177800">
              <a:buFont typeface="Arial" pitchFamily="34" charset="0"/>
              <a:buChar char="•"/>
            </a:pPr>
            <a:r>
              <a:rPr lang="da-DK" sz="2000" b="0" dirty="0">
                <a:latin typeface="+mn-lt"/>
              </a:rPr>
              <a:t>Når flere personer driver en virksomhed sammen med solidarisk hæftelse og virksomheden ikke betaler sine regninger, kan kreditor kræve hele gælden betalt af én eller flere af de hæftende virksomhedsejere. </a:t>
            </a:r>
          </a:p>
          <a:p>
            <a:pPr marL="177800" indent="-177800">
              <a:buFont typeface="Arial" pitchFamily="34" charset="0"/>
              <a:buChar char="•"/>
            </a:pPr>
            <a:endParaRPr lang="da-DK" sz="2000" dirty="0">
              <a:latin typeface="+mn-lt"/>
            </a:endParaRPr>
          </a:p>
          <a:p>
            <a:pPr marL="177800" indent="-177800"/>
            <a:r>
              <a:rPr lang="da-DK" sz="2000" b="1" dirty="0" err="1">
                <a:latin typeface="+mn-lt"/>
              </a:rPr>
              <a:t>Pro-rata</a:t>
            </a:r>
            <a:r>
              <a:rPr lang="da-DK" sz="2000" b="1" dirty="0">
                <a:latin typeface="+mn-lt"/>
              </a:rPr>
              <a:t> hæftelse:</a:t>
            </a:r>
          </a:p>
          <a:p>
            <a:pPr marL="177800" indent="-177800">
              <a:buFont typeface="Arial" pitchFamily="34" charset="0"/>
              <a:buChar char="•"/>
            </a:pPr>
            <a:r>
              <a:rPr lang="da-DK" sz="2000" b="0" dirty="0">
                <a:latin typeface="+mn-lt"/>
              </a:rPr>
              <a:t>Hver enkelt skyldner hæfter kun for en på forhånd fastsat andel af gældsforpligtelsen. </a:t>
            </a:r>
          </a:p>
          <a:p>
            <a:pPr marL="177800" indent="-177800">
              <a:buFont typeface="Arial" pitchFamily="34" charset="0"/>
              <a:buChar char="•"/>
            </a:pPr>
            <a:r>
              <a:rPr lang="da-DK" sz="2000" b="0" dirty="0">
                <a:latin typeface="+mn-lt"/>
              </a:rPr>
              <a:t>Man kan kalde det forholdsmæssig hæftelse, hvor hver enkelt skyldner kun er forpligtet til at indfri egen andel af gælden og ikke kan forpligtes til at betale de andres.</a:t>
            </a:r>
          </a:p>
        </p:txBody>
      </p:sp>
    </p:spTree>
    <p:extLst>
      <p:ext uri="{BB962C8B-B14F-4D97-AF65-F5344CB8AC3E}">
        <p14:creationId xmlns:p14="http://schemas.microsoft.com/office/powerpoint/2010/main" val="2032844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467544" y="-315416"/>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n-lt"/>
                <a:cs typeface="Arial" pitchFamily="34" charset="0"/>
              </a:rPr>
              <a:t>1. Hæftelse</a:t>
            </a:r>
          </a:p>
        </p:txBody>
      </p:sp>
      <p:sp>
        <p:nvSpPr>
          <p:cNvPr id="3" name="Tekstboks 2"/>
          <p:cNvSpPr txBox="1"/>
          <p:nvPr/>
        </p:nvSpPr>
        <p:spPr>
          <a:xfrm>
            <a:off x="827584" y="980728"/>
            <a:ext cx="8170682" cy="2862322"/>
          </a:xfrm>
          <a:prstGeom prst="rect">
            <a:avLst/>
          </a:prstGeom>
          <a:noFill/>
        </p:spPr>
        <p:txBody>
          <a:bodyPr wrap="square" rtlCol="0">
            <a:spAutoFit/>
          </a:bodyPr>
          <a:lstStyle/>
          <a:p>
            <a:r>
              <a:rPr lang="da-DK" sz="2000" b="1" dirty="0">
                <a:latin typeface="+mn-lt"/>
                <a:cs typeface="Arial" pitchFamily="34" charset="0"/>
              </a:rPr>
              <a:t>Direkte hæftelse:</a:t>
            </a:r>
          </a:p>
          <a:p>
            <a:pPr marL="177800" indent="-177800">
              <a:buFont typeface="Arial" pitchFamily="34" charset="0"/>
              <a:buChar char="•"/>
            </a:pPr>
            <a:r>
              <a:rPr lang="da-DK" sz="2000" b="0" dirty="0">
                <a:latin typeface="+mn-lt"/>
              </a:rPr>
              <a:t>Kreditorer, som har penge til gode, kan rette pengekravet direkte mod selskabsdeltagerne og forlange betaling hos dem, uden først at skulle rette kravet mod selskabet. </a:t>
            </a:r>
          </a:p>
          <a:p>
            <a:pPr marL="177800" indent="-177800"/>
            <a:r>
              <a:rPr lang="da-DK" sz="2000" dirty="0">
                <a:latin typeface="+mn-lt"/>
              </a:rPr>
              <a:t> </a:t>
            </a:r>
            <a:r>
              <a:rPr lang="da-DK" sz="2000" b="1" dirty="0">
                <a:latin typeface="+mn-lt"/>
              </a:rPr>
              <a:t>Indirekte hæftelse:</a:t>
            </a:r>
          </a:p>
          <a:p>
            <a:pPr marL="177800" indent="-177800">
              <a:buFont typeface="Arial" pitchFamily="34" charset="0"/>
              <a:buChar char="•"/>
            </a:pPr>
            <a:r>
              <a:rPr lang="da-DK" sz="2000" b="0" dirty="0">
                <a:latin typeface="+mn-lt"/>
              </a:rPr>
              <a:t>Kreditorer kan ikke rette kravet direkte mod selskabsdeltagerne, men må først rette kravet mod selskabet.</a:t>
            </a:r>
          </a:p>
          <a:p>
            <a:pPr marL="177800" indent="-177800"/>
            <a:r>
              <a:rPr lang="da-DK" sz="2000" b="0" dirty="0">
                <a:latin typeface="+mn-lt"/>
              </a:rPr>
              <a:t>	Viser det sig, at selskabet ikke kan betale, kan kravet så rettes mod selskabsdeltageren, der fx har kautioneret for selskabets kassekredit.</a:t>
            </a:r>
          </a:p>
        </p:txBody>
      </p:sp>
    </p:spTree>
    <p:extLst>
      <p:ext uri="{BB962C8B-B14F-4D97-AF65-F5344CB8AC3E}">
        <p14:creationId xmlns:p14="http://schemas.microsoft.com/office/powerpoint/2010/main" val="189872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n-lt"/>
                <a:cs typeface="Arial" pitchFamily="34" charset="0"/>
              </a:rPr>
              <a:t>2. Virksomhedsformer</a:t>
            </a:r>
          </a:p>
          <a:p>
            <a:pPr algn="ctr"/>
            <a:r>
              <a:rPr lang="da-DK" sz="3600" b="1" dirty="0">
                <a:solidFill>
                  <a:schemeClr val="tx2"/>
                </a:solidFill>
                <a:latin typeface="+mn-lt"/>
                <a:cs typeface="Arial" pitchFamily="34" charset="0"/>
              </a:rPr>
              <a:t>2.1 Enkeltmandsvirksomhed</a:t>
            </a:r>
          </a:p>
        </p:txBody>
      </p:sp>
      <p:sp>
        <p:nvSpPr>
          <p:cNvPr id="3" name="Tekstboks 2"/>
          <p:cNvSpPr txBox="1"/>
          <p:nvPr/>
        </p:nvSpPr>
        <p:spPr>
          <a:xfrm>
            <a:off x="850571" y="1484784"/>
            <a:ext cx="7810642" cy="3477875"/>
          </a:xfrm>
          <a:prstGeom prst="rect">
            <a:avLst/>
          </a:prstGeom>
          <a:noFill/>
        </p:spPr>
        <p:txBody>
          <a:bodyPr wrap="square" rtlCol="0">
            <a:spAutoFit/>
          </a:bodyPr>
          <a:lstStyle/>
          <a:p>
            <a:pPr marL="177800" indent="-177800">
              <a:buFont typeface="Arial" pitchFamily="34" charset="0"/>
              <a:buChar char="•"/>
            </a:pPr>
            <a:r>
              <a:rPr lang="da-DK" sz="2000" b="0" dirty="0">
                <a:latin typeface="+mn-lt"/>
              </a:rPr>
              <a:t>Ejes af én ejer, og han tager alle nødvendige beslutninger om virksomhedens drift alene. </a:t>
            </a:r>
          </a:p>
          <a:p>
            <a:pPr marL="177800" indent="-177800">
              <a:buFont typeface="Arial" pitchFamily="34" charset="0"/>
              <a:buChar char="•"/>
            </a:pPr>
            <a:r>
              <a:rPr lang="da-DK" sz="2000" b="0" dirty="0">
                <a:latin typeface="+mn-lt"/>
              </a:rPr>
              <a:t>Enkeltmandsvirksomheden tegnes af ejeren, men der kan udstedes prokura og fuldmagt til ansatte eller andre, der herefter kan handle og indgå aftaler på virksomhedens vegne. </a:t>
            </a:r>
          </a:p>
          <a:p>
            <a:pPr marL="177800" indent="-177800">
              <a:buFont typeface="Arial" pitchFamily="34" charset="0"/>
              <a:buChar char="•"/>
            </a:pPr>
            <a:r>
              <a:rPr lang="da-DK" sz="2000" b="0" dirty="0">
                <a:latin typeface="+mn-lt"/>
              </a:rPr>
              <a:t>Eneejeren bærer tabet eller gevinsten alene.</a:t>
            </a:r>
          </a:p>
          <a:p>
            <a:pPr marL="177800" indent="-177800">
              <a:buFont typeface="Arial" pitchFamily="34" charset="0"/>
              <a:buChar char="•"/>
            </a:pPr>
            <a:r>
              <a:rPr lang="da-DK" sz="2000" b="0" dirty="0">
                <a:latin typeface="+mn-lt"/>
              </a:rPr>
              <a:t>Virksomhedens navn er navneretligt beskyttet, jf. LEV § 6, stk. 2</a:t>
            </a:r>
          </a:p>
          <a:p>
            <a:endParaRPr lang="da-DK" sz="2000" dirty="0">
              <a:latin typeface="+mn-lt"/>
            </a:endParaRPr>
          </a:p>
          <a:p>
            <a:r>
              <a:rPr lang="da-DK" sz="2000" dirty="0">
                <a:latin typeface="+mn-lt"/>
              </a:rPr>
              <a:t>Hæftelse: Personligt, ubegrænset og direkte</a:t>
            </a:r>
            <a:r>
              <a:rPr lang="da-DK" sz="2000" b="0" dirty="0">
                <a:latin typeface="+mn-lt"/>
              </a:rPr>
              <a:t>, med alt hvad han ejer</a:t>
            </a:r>
          </a:p>
          <a:p>
            <a:r>
              <a:rPr lang="da-DK" sz="2000" dirty="0">
                <a:latin typeface="+mn-lt"/>
              </a:rPr>
              <a:t>Lovgivning: </a:t>
            </a:r>
            <a:r>
              <a:rPr lang="da-DK" sz="2000" b="0" dirty="0">
                <a:latin typeface="+mn-lt"/>
              </a:rPr>
              <a:t>Lov om visse erhvervsdrivende virksomheder (LEV).</a:t>
            </a:r>
            <a:endParaRPr lang="da-DK" sz="2000" b="0" dirty="0">
              <a:latin typeface="+mn-lt"/>
              <a:cs typeface="Arial" pitchFamily="34" charset="0"/>
            </a:endParaRPr>
          </a:p>
        </p:txBody>
      </p:sp>
    </p:spTree>
    <p:extLst>
      <p:ext uri="{BB962C8B-B14F-4D97-AF65-F5344CB8AC3E}">
        <p14:creationId xmlns:p14="http://schemas.microsoft.com/office/powerpoint/2010/main" val="341893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11560" y="-358055"/>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n-lt"/>
                <a:cs typeface="Arial" pitchFamily="34" charset="0"/>
              </a:rPr>
              <a:t>2.2.1 Interessentskab I/S</a:t>
            </a:r>
          </a:p>
        </p:txBody>
      </p:sp>
      <p:sp>
        <p:nvSpPr>
          <p:cNvPr id="3" name="Tekstboks 2"/>
          <p:cNvSpPr txBox="1"/>
          <p:nvPr/>
        </p:nvSpPr>
        <p:spPr>
          <a:xfrm>
            <a:off x="864447" y="1052736"/>
            <a:ext cx="7740001" cy="4093428"/>
          </a:xfrm>
          <a:prstGeom prst="rect">
            <a:avLst/>
          </a:prstGeom>
          <a:noFill/>
        </p:spPr>
        <p:txBody>
          <a:bodyPr wrap="square" rtlCol="0">
            <a:spAutoFit/>
          </a:bodyPr>
          <a:lstStyle/>
          <a:p>
            <a:pPr marL="177800" indent="-177800">
              <a:buFont typeface="Arial" pitchFamily="34" charset="0"/>
              <a:buChar char="•"/>
            </a:pPr>
            <a:r>
              <a:rPr lang="da-DK" sz="2000" dirty="0">
                <a:latin typeface="+mn-lt"/>
              </a:rPr>
              <a:t>Definition I/S: </a:t>
            </a:r>
            <a:r>
              <a:rPr lang="da-DK" sz="2000" b="0" dirty="0">
                <a:latin typeface="+mn-lt"/>
              </a:rPr>
              <a:t>En virksomhed, hvor alle deltagerne hæfter personligt, uden begrænsning og solidarisk over for selskabets kreditorer, jf. LEV § 2, stk. 1.</a:t>
            </a:r>
          </a:p>
          <a:p>
            <a:pPr marL="177800" indent="-177800">
              <a:buFont typeface="Arial" pitchFamily="34" charset="0"/>
              <a:buChar char="•"/>
            </a:pPr>
            <a:r>
              <a:rPr lang="da-DK" sz="2000" dirty="0">
                <a:latin typeface="+mn-lt"/>
              </a:rPr>
              <a:t>”En for alle og alle for en”: </a:t>
            </a:r>
            <a:r>
              <a:rPr lang="da-DK" sz="2000" b="0" dirty="0">
                <a:latin typeface="+mn-lt"/>
              </a:rPr>
              <a:t>Interessenterne har hver for sig påtaget sig at hæfte for hele kreditors tilgodehavende, uanset gældens størrelse.</a:t>
            </a:r>
          </a:p>
          <a:p>
            <a:pPr marL="177800" indent="-177800">
              <a:buFont typeface="Arial" pitchFamily="34" charset="0"/>
              <a:buChar char="•"/>
            </a:pPr>
            <a:r>
              <a:rPr lang="da-DK" sz="2000" dirty="0">
                <a:latin typeface="+mn-lt"/>
              </a:rPr>
              <a:t>Regres: </a:t>
            </a:r>
            <a:r>
              <a:rPr lang="da-DK" sz="2000" b="0" dirty="0">
                <a:latin typeface="+mn-lt"/>
              </a:rPr>
              <a:t>En interessent som har måttet betale hele kreditors tilgodehavende, har efterfølgende et regreskrav mod de øvrige interessenter.</a:t>
            </a:r>
          </a:p>
          <a:p>
            <a:pPr marL="177800" indent="-177800">
              <a:buFont typeface="Arial" pitchFamily="34" charset="0"/>
              <a:buChar char="•"/>
            </a:pPr>
            <a:r>
              <a:rPr lang="da-DK" sz="2000" dirty="0">
                <a:latin typeface="+mn-lt"/>
              </a:rPr>
              <a:t> Ved udtræden/indtræden </a:t>
            </a:r>
            <a:r>
              <a:rPr lang="da-DK" sz="2000" b="0" dirty="0">
                <a:latin typeface="+mn-lt"/>
              </a:rPr>
              <a:t>af I/S, hæfter interessenten kun for den gæld, som interessentskabet havde på udtrædelsestidspunktet/indtrædelsestidspunktet. </a:t>
            </a:r>
          </a:p>
          <a:p>
            <a:pPr marL="177800" indent="-177800">
              <a:buFont typeface="Arial" pitchFamily="34" charset="0"/>
              <a:buChar char="•"/>
            </a:pPr>
            <a:r>
              <a:rPr lang="da-DK" sz="2000" dirty="0">
                <a:latin typeface="+mn-lt"/>
              </a:rPr>
              <a:t>Beslutninger: </a:t>
            </a:r>
            <a:r>
              <a:rPr lang="da-DK" sz="2000" b="0" dirty="0">
                <a:latin typeface="+mn-lt"/>
              </a:rPr>
              <a:t>Skal ske i enighed, medmindre andet aftales.</a:t>
            </a:r>
          </a:p>
        </p:txBody>
      </p:sp>
    </p:spTree>
    <p:extLst>
      <p:ext uri="{BB962C8B-B14F-4D97-AF65-F5344CB8AC3E}">
        <p14:creationId xmlns:p14="http://schemas.microsoft.com/office/powerpoint/2010/main" val="1071742341"/>
      </p:ext>
    </p:extLst>
  </p:cSld>
  <p:clrMapOvr>
    <a:masterClrMapping/>
  </p:clrMapOvr>
</p:sld>
</file>

<file path=ppt/theme/theme1.xml><?xml version="1.0" encoding="utf-8"?>
<a:theme xmlns:a="http://schemas.openxmlformats.org/drawingml/2006/main" name="3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5A8BDEC2A0382499A97AB9D16D14A05" ma:contentTypeVersion="24" ma:contentTypeDescription="Opret et nyt dokument." ma:contentTypeScope="" ma:versionID="11a9dc9837ce863fe7902377bb77f832">
  <xsd:schema xmlns:xsd="http://www.w3.org/2001/XMLSchema" xmlns:xs="http://www.w3.org/2001/XMLSchema" xmlns:p="http://schemas.microsoft.com/office/2006/metadata/properties" xmlns:ns2="774c94e9-627f-4924-af40-1b5783001916" xmlns:ns3="6ee38164-105e-453e-b19e-1cc9a418d0fc" targetNamespace="http://schemas.microsoft.com/office/2006/metadata/properties" ma:root="true" ma:fieldsID="b7b9fcad53216cf112360ba1fef86167" ns2:_="" ns3:_="">
    <xsd:import namespace="774c94e9-627f-4924-af40-1b5783001916"/>
    <xsd:import namespace="6ee38164-105e-453e-b19e-1cc9a418d0f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3:SharedWithUsers" minOccurs="0"/>
                <xsd:element ref="ns3:SharedWithDetails" minOccurs="0"/>
                <xsd:element ref="ns2:MediaLengthInSeconds" minOccurs="0"/>
                <xsd:element ref="ns2:Godkendt_x002f_kla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4c94e9-627f-4924-af40-1b5783001916"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hidden="true" ma:internalName="MediaService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hidden="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Tags" ma:index="15" nillable="true" ma:displayName="Tags" ma:hidden="true" ma:internalName="MediaServiceAutoTags"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LengthInSeconds" ma:index="19" nillable="true" ma:displayName="Length (seconds)" ma:hidden="true" ma:internalName="MediaLengthInSeconds" ma:readOnly="true">
      <xsd:simpleType>
        <xsd:restriction base="dms:Unknown"/>
      </xsd:simpleType>
    </xsd:element>
    <xsd:element name="Godkendt_x002f_klar" ma:index="21" nillable="true" ma:displayName="Godkendt/klar" ma:internalName="Godkendt_x002f_klar">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bab7b2e4-d6a2-452a-a506-352d5f200bf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e38164-105e-453e-b19e-1cc9a418d0fc" elementFormDefault="qualified">
    <xsd:import namespace="http://schemas.microsoft.com/office/2006/documentManagement/types"/>
    <xsd:import namespace="http://schemas.microsoft.com/office/infopath/2007/PartnerControls"/>
    <xsd:element name="SharedWithUsers" ma:index="17" nillable="true" ma:displayName="Delt med"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t med detaljer" ma:hidden="true" ma:internalName="SharedWithDetails" ma:readOnly="true">
      <xsd:simpleType>
        <xsd:restriction base="dms:Note"/>
      </xsd:simpleType>
    </xsd:element>
    <xsd:element name="TaxCatchAll" ma:index="24" nillable="true" ma:displayName="Taxonomy Catch All Column" ma:hidden="true" ma:list="{c70cc06f-aeac-43e6-9ee5-90bc35c9a438}" ma:internalName="TaxCatchAll" ma:showField="CatchAllData" ma:web="6ee38164-105e-453e-b19e-1cc9a418d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74c94e9-627f-4924-af40-1b5783001916">
      <Terms xmlns="http://schemas.microsoft.com/office/infopath/2007/PartnerControls"/>
    </lcf76f155ced4ddcb4097134ff3c332f>
    <TaxCatchAll xmlns="6ee38164-105e-453e-b19e-1cc9a418d0fc" xsi:nil="true"/>
    <Godkendt_x002f_klar xmlns="774c94e9-627f-4924-af40-1b5783001916" xsi:nil="true"/>
  </documentManagement>
</p:properties>
</file>

<file path=customXml/itemProps1.xml><?xml version="1.0" encoding="utf-8"?>
<ds:datastoreItem xmlns:ds="http://schemas.openxmlformats.org/officeDocument/2006/customXml" ds:itemID="{5652F994-0E71-4A53-8F33-5F89E2965C94}">
  <ds:schemaRefs>
    <ds:schemaRef ds:uri="http://schemas.microsoft.com/sharepoint/v3/contenttype/forms"/>
  </ds:schemaRefs>
</ds:datastoreItem>
</file>

<file path=customXml/itemProps2.xml><?xml version="1.0" encoding="utf-8"?>
<ds:datastoreItem xmlns:ds="http://schemas.openxmlformats.org/officeDocument/2006/customXml" ds:itemID="{C0D539A7-1884-464E-A5AB-15429305CE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4c94e9-627f-4924-af40-1b5783001916"/>
    <ds:schemaRef ds:uri="6ee38164-105e-453e-b19e-1cc9a418d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455CAF-7EB5-4526-91BC-68EFF9E7D46E}">
  <ds:schemaRefs>
    <ds:schemaRef ds:uri="http://schemas.microsoft.com/office/2006/metadata/properties"/>
    <ds:schemaRef ds:uri="http://schemas.microsoft.com/office/infopath/2007/PartnerControls"/>
    <ds:schemaRef ds:uri="774c94e9-627f-4924-af40-1b5783001916"/>
    <ds:schemaRef ds:uri="6ee38164-105e-453e-b19e-1cc9a418d0fc"/>
  </ds:schemaRefs>
</ds:datastoreItem>
</file>

<file path=docProps/app.xml><?xml version="1.0" encoding="utf-8"?>
<Properties xmlns="http://schemas.openxmlformats.org/officeDocument/2006/extended-properties" xmlns:vt="http://schemas.openxmlformats.org/officeDocument/2006/docPropsVTypes">
  <Template>HD(O-MM) seminar 12b 27-11-2012</Template>
  <TotalTime>16305</TotalTime>
  <Words>1348</Words>
  <Application>Microsoft Office PowerPoint</Application>
  <PresentationFormat>Skærmshow (4:3)</PresentationFormat>
  <Paragraphs>145</Paragraphs>
  <Slides>17</Slides>
  <Notes>17</Notes>
  <HiddenSlides>0</HiddenSlides>
  <MMClips>0</MMClips>
  <ScaleCrop>false</ScaleCrop>
  <HeadingPairs>
    <vt:vector size="6" baseType="variant">
      <vt:variant>
        <vt:lpstr>Benyttede skrifttyper</vt:lpstr>
      </vt:variant>
      <vt:variant>
        <vt:i4>6</vt:i4>
      </vt:variant>
      <vt:variant>
        <vt:lpstr>Tema</vt:lpstr>
      </vt:variant>
      <vt:variant>
        <vt:i4>3</vt:i4>
      </vt:variant>
      <vt:variant>
        <vt:lpstr>Slidetitler</vt:lpstr>
      </vt:variant>
      <vt:variant>
        <vt:i4>17</vt:i4>
      </vt:variant>
    </vt:vector>
  </HeadingPairs>
  <TitlesOfParts>
    <vt:vector size="26" baseType="lpstr">
      <vt:lpstr>Arial</vt:lpstr>
      <vt:lpstr>Calibri</vt:lpstr>
      <vt:lpstr>Calibri Light</vt:lpstr>
      <vt:lpstr>Gill Sans MT</vt:lpstr>
      <vt:lpstr>Times New Roman</vt:lpstr>
      <vt:lpstr>Verdana</vt:lpstr>
      <vt:lpstr>3_Brugerdefineret design</vt:lpstr>
      <vt:lpstr>1_Brugerdefineret design</vt:lpstr>
      <vt:lpstr>Standarddesign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Dansk Landbrugsrådgivning, Landscentret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Administrator</dc:creator>
  <dc:description>Præsentation af Aalborg Universitet gennem nøgletal</dc:description>
  <cp:lastModifiedBy>Andreas Bæksgaard Kotzareis</cp:lastModifiedBy>
  <cp:revision>234</cp:revision>
  <cp:lastPrinted>2022-03-08T16:56:00Z</cp:lastPrinted>
  <dcterms:created xsi:type="dcterms:W3CDTF">2012-08-31T07:41:01Z</dcterms:created>
  <dcterms:modified xsi:type="dcterms:W3CDTF">2022-07-28T14:18:39Z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0x01010065A8BDEC2A0382499A97AB9D16D14A05</vt:lpwstr>
  </property>
  <property fmtid="{D5CDD505-2E9C-101B-9397-08002B2CF9AE}" pid="3" name="MediaServiceImageTags">
    <vt:lpwstr/>
  </property>
</Properties>
</file>