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60" r:id="rId3"/>
    <p:sldId id="306" r:id="rId4"/>
    <p:sldId id="307" r:id="rId5"/>
    <p:sldId id="312" r:id="rId6"/>
    <p:sldId id="308" r:id="rId7"/>
    <p:sldId id="315" r:id="rId8"/>
    <p:sldId id="309" r:id="rId9"/>
    <p:sldId id="317" r:id="rId10"/>
    <p:sldId id="313" r:id="rId11"/>
    <p:sldId id="318" r:id="rId12"/>
    <p:sldId id="316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10" r:id="rId28"/>
    <p:sldId id="333" r:id="rId29"/>
    <p:sldId id="334" r:id="rId30"/>
    <p:sldId id="335" r:id="rId31"/>
    <p:sldId id="311" r:id="rId3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28" autoAdjust="0"/>
  </p:normalViewPr>
  <p:slideViewPr>
    <p:cSldViewPr>
      <p:cViewPr>
        <p:scale>
          <a:sx n="82" d="100"/>
          <a:sy n="82" d="100"/>
        </p:scale>
        <p:origin x="-11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9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§ 3 Vildledning og utilbørlig markedsføring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b="1" dirty="0" smtClean="0"/>
          </a:p>
          <a:p>
            <a:r>
              <a:rPr lang="da-DK" sz="2800" b="1" dirty="0" smtClean="0"/>
              <a:t>Aggressiv markedsføring</a:t>
            </a:r>
            <a:r>
              <a:rPr lang="da-DK" sz="2800" dirty="0" smtClean="0"/>
              <a:t> er ikke tilladt, </a:t>
            </a:r>
            <a:r>
              <a:rPr lang="da-DK" sz="2800" dirty="0" err="1" smtClean="0"/>
              <a:t>jf</a:t>
            </a:r>
            <a:r>
              <a:rPr lang="da-DK" sz="2800" dirty="0" smtClean="0"/>
              <a:t> MFL § 3, stk. 2.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Udsætter forbrugeren for utilbørlig påvirkning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Fx indgår momenter af chikane, tvang, fysisk vold, brug af et truende eller utilbørligt sprog eller adfærd, udnyttelse af en uheldig situation mv.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cs typeface="Arial" pitchFamily="34" charset="0"/>
              </a:rPr>
              <a:t>§ 3 Vildledning og utilbørlig markedsføring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Den erhvervsdrivende er forpligtet til at </a:t>
            </a:r>
            <a:r>
              <a:rPr lang="da-DK" sz="2800" b="1" dirty="0" smtClean="0"/>
              <a:t>dokumentere rigtigheden af faktuelle oplysninger</a:t>
            </a:r>
            <a:r>
              <a:rPr lang="da-DK" sz="2800" dirty="0" smtClean="0"/>
              <a:t> om det produkt der markedsføres, jf. MFL § 3, stk. 3.</a:t>
            </a:r>
          </a:p>
          <a:p>
            <a:endParaRPr lang="da-DK" sz="1000" dirty="0" smtClean="0"/>
          </a:p>
          <a:p>
            <a:r>
              <a:rPr lang="da-DK" sz="2800" b="1" dirty="0" smtClean="0"/>
              <a:t>Anprisninger og </a:t>
            </a:r>
            <a:r>
              <a:rPr lang="da-DK" sz="2800" b="1" dirty="0" err="1" smtClean="0"/>
              <a:t>salgsgas</a:t>
            </a:r>
            <a:r>
              <a:rPr lang="da-DK" sz="2800" b="1" dirty="0" smtClean="0"/>
              <a:t> - </a:t>
            </a:r>
            <a:r>
              <a:rPr lang="da-DK" sz="2800" dirty="0" smtClean="0"/>
              <a:t>tilladt og skal ikke dokumenteres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600" dirty="0" smtClean="0"/>
              <a:t>Et udtryk, som skamroser et produkt på en sådan måde, at forbrugeren godt kan gennemskue, at udsagnet ikke er dokumenterbart, fx ”Danmarks kønneste campingplads” eller ”byens bedste frisør.”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600" dirty="0" smtClean="0"/>
              <a:t>”Vi udbyder Danmarks sikreste internetforbindelse” eller ”Hvert 4. forhold starter på </a:t>
            </a:r>
            <a:r>
              <a:rPr lang="da-DK" sz="2600" dirty="0" err="1" smtClean="0"/>
              <a:t>netdating.dk</a:t>
            </a:r>
            <a:r>
              <a:rPr lang="da-DK" sz="2600" dirty="0" smtClean="0"/>
              <a:t>” - skal kunne dokumenteres.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3 Vildledning og utilbørlig markedsføring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800" b="1" dirty="0" smtClean="0"/>
              <a:t>FOB: Retningslinjer om prismarkedsføring: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Brug af udtryk som normalpris/tilbudspris, før/nu, slagtilbud, gratis, chokpris, tilbud, ophørsudsalg, brugte varer, udstillingsmodeller, 2. sortering mv.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Brug af kundeklubber, bonusprogrammer, loyalitetsprogrammer mv.</a:t>
            </a:r>
          </a:p>
          <a:p>
            <a:pPr marL="363538" indent="-363538"/>
            <a:r>
              <a:rPr lang="da-DK" sz="2800" b="1" dirty="0" smtClean="0"/>
              <a:t>FOB: Vejledning om brug af budskaber om miljø, klima og etik</a:t>
            </a:r>
            <a:r>
              <a:rPr lang="da-DK" sz="2800" dirty="0" smtClean="0"/>
              <a:t> i markedsføring,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Fx om varens påvirkning af miljøet, lavere CO2 udslip osv.,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må ikke være vildledende og skal kunne dokumenteres.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4 Reklameidentifikation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24744"/>
            <a:ext cx="8532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Forbud mod skjult reklame: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En reklame skal kunne identificeres som en reklame, uanset form og uanset i hvilket medium den bringes.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Ikke skjule reklamen i sit budskab, for at påvirke eller manipulere modtagerne til at købe.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Forbuddet gælder i alle typer medier, såsom de skrevne og trykte medier, </a:t>
            </a:r>
            <a:r>
              <a:rPr lang="da-DK" sz="2800" dirty="0" err="1" smtClean="0"/>
              <a:t>tv-</a:t>
            </a:r>
            <a:r>
              <a:rPr lang="da-DK" sz="2800" dirty="0" smtClean="0"/>
              <a:t> og radioprogrammer, film, sponsorering, internettet, kunstværker, duftmarkedsføring mv.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Se eksempler i Forbrugerombudsmandens vejledning fra juli 2006</a:t>
            </a:r>
            <a:r>
              <a:rPr lang="da-DK" sz="2800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5 Sammenlignende reklame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268760"/>
            <a:ext cx="85324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Definition:</a:t>
            </a:r>
            <a:r>
              <a:rPr lang="da-DK" sz="3200" dirty="0" smtClean="0"/>
              <a:t> En reklame som direkte eller indirekte henviser til en konkurrent eller til varer og tjenesteydelser, som udbydes af en konkurrent. </a:t>
            </a:r>
          </a:p>
          <a:p>
            <a:endParaRPr lang="da-DK" sz="1000" dirty="0" smtClean="0"/>
          </a:p>
          <a:p>
            <a:pPr marL="538163" indent="-363538">
              <a:buFont typeface="Arial" pitchFamily="34" charset="0"/>
              <a:buChar char="•"/>
            </a:pPr>
            <a:r>
              <a:rPr lang="da-DK" sz="3200" dirty="0" smtClean="0"/>
              <a:t>Budskabet være </a:t>
            </a:r>
            <a:r>
              <a:rPr lang="da-DK" sz="3200" b="1" dirty="0" smtClean="0"/>
              <a:t>korrekt og relevant</a:t>
            </a:r>
            <a:r>
              <a:rPr lang="da-DK" sz="3200" dirty="0" smtClean="0"/>
              <a:t>, og det skal ske loyalt for at være lovligt.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3200" b="1" dirty="0" smtClean="0"/>
              <a:t>Ikke kritisere, latterliggøre</a:t>
            </a:r>
            <a:r>
              <a:rPr lang="da-DK" sz="3200" dirty="0" smtClean="0"/>
              <a:t> eller omtale konkurrentens produkter på en nedsættende måde.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3200" b="1" dirty="0" smtClean="0"/>
              <a:t>Betingelserne</a:t>
            </a:r>
            <a:r>
              <a:rPr lang="da-DK" sz="3200" dirty="0" smtClean="0"/>
              <a:t> for en lovlig, sammenlignende reklame  - se MFL § 5, stk. 2, nr. 1-8.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6 Uanmodet henvendelse – forbud mod </a:t>
            </a:r>
            <a:r>
              <a:rPr lang="da-DK" sz="32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spam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268760"/>
            <a:ext cx="84604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Hovedreglen</a:t>
            </a:r>
            <a:r>
              <a:rPr lang="da-DK" sz="2600" dirty="0" smtClean="0"/>
              <a:t>: Den erhvervsdrivende må </a:t>
            </a:r>
            <a:r>
              <a:rPr lang="da-DK" sz="2600" b="1" dirty="0" smtClean="0"/>
              <a:t>ikke sende </a:t>
            </a:r>
            <a:r>
              <a:rPr lang="da-DK" sz="2600" dirty="0" smtClean="0"/>
              <a:t>reklamer, tilbud og øvrigt markedsføringsmateriale til forbrugere eller private og offentlige virksomheder via fjernkommunikation, dvs. ved brug af </a:t>
            </a:r>
            <a:r>
              <a:rPr lang="da-DK" sz="2600" b="1" dirty="0" smtClean="0"/>
              <a:t>e-mail, sms, mms, fax og automatisk opkaldesystem med indtalt reklame</a:t>
            </a:r>
            <a:r>
              <a:rPr lang="da-DK" sz="2600" dirty="0" smtClean="0"/>
              <a:t>. </a:t>
            </a:r>
          </a:p>
          <a:p>
            <a:endParaRPr lang="da-DK" sz="1000" dirty="0" smtClean="0"/>
          </a:p>
          <a:p>
            <a:pPr marL="538163" indent="-363538">
              <a:buFont typeface="Arial" pitchFamily="34" charset="0"/>
              <a:buChar char="•"/>
            </a:pPr>
            <a:r>
              <a:rPr lang="da-DK" sz="2400" b="1" dirty="0" smtClean="0"/>
              <a:t>Undtagelse 1:</a:t>
            </a:r>
            <a:r>
              <a:rPr lang="da-DK" sz="2400" dirty="0" smtClean="0"/>
              <a:t> Hvis modtageren af reklamen forudgående har accepteret eller anmodet om at få reklamen tilsendt på den måde.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400" b="1" dirty="0" smtClean="0"/>
              <a:t>Undtagelse 2</a:t>
            </a:r>
            <a:r>
              <a:rPr lang="da-DK" sz="2400" dirty="0" smtClean="0"/>
              <a:t>: Hvis kunden tidligere har købt varer eller tjenesteydelser hos virksomheden, og kunden har givet sin e-mailadresse eller mobiltelefonnummer, og har accepteret at modtage nyhedsbreve og tilbud. MEN kunden skal have mulighed for at frabede sig yderligere henvendelser.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6 Uanmodet henvendelse – forbud mod </a:t>
            </a:r>
            <a:r>
              <a:rPr lang="da-DK" sz="32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spam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41270" y="1268760"/>
            <a:ext cx="86027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363538">
              <a:buFont typeface="Arial" pitchFamily="34" charset="0"/>
              <a:buChar char="•"/>
            </a:pPr>
            <a:r>
              <a:rPr lang="da-DK" sz="2800" b="1" dirty="0" smtClean="0"/>
              <a:t>Adresseløse</a:t>
            </a:r>
            <a:r>
              <a:rPr lang="da-DK" sz="2800" dirty="0" smtClean="0"/>
              <a:t> </a:t>
            </a:r>
            <a:r>
              <a:rPr lang="da-DK" sz="2800" dirty="0" err="1" smtClean="0"/>
              <a:t>hustandsomdelte</a:t>
            </a:r>
            <a:r>
              <a:rPr lang="da-DK" sz="2800" dirty="0" smtClean="0"/>
              <a:t> reklamer kan lovligt sendes.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b="1" dirty="0" smtClean="0"/>
              <a:t>Ved direkte markedsføring/adresseret reklame </a:t>
            </a:r>
            <a:r>
              <a:rPr lang="da-DK" sz="2800" dirty="0" smtClean="0"/>
              <a:t>til en person eller virksomhed, skal virksomheden sikre sig, at der ikke sendes materiale til personer, der er på Robinson-listen.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b="1" dirty="0" smtClean="0"/>
              <a:t>Robinson-listen</a:t>
            </a:r>
            <a:r>
              <a:rPr lang="da-DK" sz="2800" dirty="0" smtClean="0"/>
              <a:t>: Virksomheden må ikke rette direkte henvendelse til forbrugeren der er registreret på Robinson-listen, jf. MFL § 6, stk. 3, </a:t>
            </a:r>
          </a:p>
          <a:p>
            <a:pPr marL="901700" indent="-363538">
              <a:buFont typeface="Arial" pitchFamily="34" charset="0"/>
              <a:buChar char="•"/>
            </a:pPr>
            <a:r>
              <a:rPr lang="da-DK" sz="2800" dirty="0" smtClean="0"/>
              <a:t>Undtagelse: Hvis forbrugeren selv har anmodet om henvendelsen, jf. MFL § 6, stk. 4.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Sammenhold med forbrugeraftalelov § 6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7 Vejledning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268760"/>
            <a:ext cx="84604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Køberen skal modtage de nødvendige informationer</a:t>
            </a:r>
            <a:r>
              <a:rPr lang="da-DK" sz="2800" dirty="0" smtClean="0"/>
              <a:t>, fx om varens anvendelse, brugsegenskaber, holdbarhed, farlighed og vedligeholdelse.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600" dirty="0" smtClean="0"/>
              <a:t>Jo mere kompliceret produktet er, desto større krav er der til sælgers oplysnings- og vejledningspligt.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600" dirty="0" smtClean="0"/>
              <a:t>Brugsanvisning kan gives både skriftligt og elektronisk.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600" dirty="0" smtClean="0"/>
              <a:t>Sproget skal være dansk eller et andet forståeligt skandinavisk sprog </a:t>
            </a:r>
          </a:p>
          <a:p>
            <a:pPr marL="995363" lvl="1" indent="-363538">
              <a:buFont typeface="Arial" pitchFamily="34" charset="0"/>
              <a:buChar char="•"/>
            </a:pPr>
            <a:r>
              <a:rPr lang="da-DK" sz="2600" dirty="0" smtClean="0"/>
              <a:t>Undtagelse: Ved salg af </a:t>
            </a:r>
            <a:r>
              <a:rPr lang="da-DK" sz="2600" dirty="0" err="1" smtClean="0"/>
              <a:t>IT-software</a:t>
            </a:r>
            <a:r>
              <a:rPr lang="da-DK" sz="2600" dirty="0" smtClean="0"/>
              <a:t> accepteres det, at sproget er på samme sprog som programmet.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600" dirty="0" smtClean="0"/>
              <a:t>Hvis særligt farligt produkt, eller et produkt der er forbundet med risiko ved forkert brug, anbefales det, at advarsler anføres tydeligt på dansk.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8 Markedsføring rettet mod børn og unge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38774"/>
            <a:ext cx="84604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da-DK" sz="2600" b="1" dirty="0" smtClean="0"/>
              <a:t>Særlig hensyntagen</a:t>
            </a:r>
            <a:r>
              <a:rPr lang="da-DK" sz="2600" dirty="0" smtClean="0"/>
              <a:t> til børn og unges naturlige godtroenhed, manglende erfaring og kritiske sans, som bevirker, at de er lette at påvirke og nemme at præge, jf. MFL § 8, stk. 1.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600" dirty="0" smtClean="0"/>
              <a:t>Ikke udnytte den særlige </a:t>
            </a:r>
            <a:r>
              <a:rPr lang="da-DK" sz="2600" b="1" dirty="0" smtClean="0"/>
              <a:t>godtroenhed og mangel på erfaring</a:t>
            </a:r>
            <a:r>
              <a:rPr lang="da-DK" sz="2600" dirty="0" smtClean="0"/>
              <a:t>, der karakteriserer målgruppen børn og unge. Har ikke det samme skeptiske eller analytiske filter som voksne.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600" dirty="0" smtClean="0"/>
              <a:t>Ikke direkte eller indirekte opfordre til </a:t>
            </a:r>
            <a:r>
              <a:rPr lang="da-DK" sz="2600" b="1" dirty="0" smtClean="0"/>
              <a:t>vold, anvendelse af rusmidler, herunder alkohol</a:t>
            </a:r>
            <a:r>
              <a:rPr lang="da-DK" sz="2600" dirty="0" smtClean="0"/>
              <a:t>, eller anden farlig eller hensynsløs adfærd, eller på utilbørlig måde benytte sig af vold, frygt eller overtro som virkemidler, jf. MFL § 8, stk. 2.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600" dirty="0" smtClean="0"/>
              <a:t> Forbrugerombudsmandens vejledning om børn, unge og markedsføring, juli 2006.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9 Salgsfremmende foranstaltninger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da-DK" sz="2800" dirty="0" smtClean="0"/>
              <a:t>Handler om prismarkedsføring, brug af tilgift, rabat-mærker, rabat- og bonussystemer, præmiekonkurrencer mv.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800" dirty="0" smtClean="0"/>
              <a:t>Tilbudsbetingelserne skal være klare og let tilgængelige for forbrugeren, og værdien af eventuelle tillægsydelser skal være klart oplyst, jf. MFL § 9, stk. 1.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800" dirty="0" smtClean="0"/>
              <a:t>Hvis en virksomhed har rimelig grund til at antage, at der vil være så stor efterspørgsel på en vare, og han ikke vil kunne imødekomme alle købere, skal den erhvervs-drivende tage et klart forbehold i markedsføringen, jf. MFL § 9, stk. 2. fx ved at skrive </a:t>
            </a:r>
            <a:r>
              <a:rPr lang="da-DK" sz="2800" b="1" dirty="0" smtClean="0"/>
              <a:t>”begrænset antal”</a:t>
            </a:r>
            <a:r>
              <a:rPr lang="da-DK" sz="2800" dirty="0" smtClean="0"/>
              <a:t> i sit markedsføringsmateriale. 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Markedsføring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I kapitel 9 gennemgås:</a:t>
            </a:r>
          </a:p>
          <a:p>
            <a:endParaRPr lang="da-DK" sz="1000" b="1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da-DK" sz="3200" dirty="0" smtClean="0">
                <a:cs typeface="Arial" pitchFamily="34" charset="0"/>
              </a:rPr>
              <a:t>Markedsføringslovens (MFL) regler</a:t>
            </a:r>
          </a:p>
          <a:p>
            <a:pPr marL="1250950" lvl="1" indent="-538163"/>
            <a:r>
              <a:rPr lang="da-DK" sz="3200" dirty="0" smtClean="0">
                <a:cs typeface="Arial" pitchFamily="34" charset="0"/>
              </a:rPr>
              <a:t>1.1 Generalklausulen</a:t>
            </a:r>
          </a:p>
          <a:p>
            <a:pPr marL="1250950" lvl="1" indent="-538163"/>
            <a:r>
              <a:rPr lang="da-DK" sz="3200" dirty="0" smtClean="0">
                <a:cs typeface="Arial" pitchFamily="34" charset="0"/>
              </a:rPr>
              <a:t>1.2 Adfærd på markedet</a:t>
            </a:r>
          </a:p>
          <a:p>
            <a:pPr marL="1250950" lvl="1" indent="-538163"/>
            <a:r>
              <a:rPr lang="da-DK" sz="3200" dirty="0" smtClean="0">
                <a:cs typeface="Arial" pitchFamily="34" charset="0"/>
              </a:rPr>
              <a:t>1.3 Forbrugerbeskyttelse</a:t>
            </a:r>
          </a:p>
          <a:p>
            <a:pPr marL="1250950" lvl="1" indent="-538163"/>
            <a:r>
              <a:rPr lang="da-DK" sz="3200" dirty="0" smtClean="0">
                <a:cs typeface="Arial" pitchFamily="34" charset="0"/>
              </a:rPr>
              <a:t>1.4 Særregler - erhvervsdrivende</a:t>
            </a:r>
          </a:p>
          <a:p>
            <a:r>
              <a:rPr lang="da-DK" sz="3200" dirty="0" smtClean="0">
                <a:cs typeface="Arial" pitchFamily="34" charset="0"/>
              </a:rPr>
              <a:t>2. International regulering – ICC reklamekodeks</a:t>
            </a:r>
          </a:p>
          <a:p>
            <a:r>
              <a:rPr lang="da-DK" sz="3200" dirty="0" smtClean="0">
                <a:cs typeface="Arial" pitchFamily="34" charset="0"/>
              </a:rPr>
              <a:t>3. Forbrugerombudsmanden</a:t>
            </a:r>
          </a:p>
          <a:p>
            <a:endParaRPr lang="da-DK" sz="3200" dirty="0" smtClean="0">
              <a:cs typeface="Arial" pitchFamily="34" charset="0"/>
            </a:endParaRP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12 Garanti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Ved brug af ord som ”</a:t>
            </a:r>
            <a:r>
              <a:rPr lang="da-DK" sz="2600" b="1" dirty="0" smtClean="0"/>
              <a:t>garanti”, ”tilsikre”, ”vi indestår</a:t>
            </a:r>
            <a:r>
              <a:rPr lang="da-DK" sz="2600" dirty="0" smtClean="0"/>
              <a:t>”, skal den erhvervsdrivende give forbrugeren en væsentlig bedre retsstilling, end han ellers ville have haft uden ”garantien”, jf. MFL § 12, stk. 1.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Den erhvervsdrivende skal  </a:t>
            </a:r>
            <a:r>
              <a:rPr lang="da-DK" sz="2600" b="1" dirty="0" smtClean="0"/>
              <a:t>informere forbrugeren om garantiens indhold</a:t>
            </a:r>
            <a:r>
              <a:rPr lang="da-DK" sz="2600" dirty="0" smtClean="0"/>
              <a:t> på klar og tydelig måde, fx: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/>
              <a:t>Om garantiens varighed, begrænsninger, garantigivers navn og adresse. 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/>
              <a:t>At forbrugerens ufravigelige rettigheder efter lovgivningen ikke berøres af garantien, fx ufravigelige regler i købeloven eller anden lovgivning. 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/>
              <a:t>Forbrugeren kan bede den erhvervsdrivende udlevere garantien skriftligt, og det skal ske på dansk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12a </a:t>
            </a:r>
            <a:r>
              <a:rPr lang="da-DK" sz="32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Købsopfordring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I salgsmateriale/tilbud skal der gives en række </a:t>
            </a:r>
            <a:r>
              <a:rPr lang="da-DK" sz="2800" b="1" dirty="0" smtClean="0"/>
              <a:t>oplysninger</a:t>
            </a:r>
            <a:r>
              <a:rPr lang="da-DK" sz="2800" dirty="0" smtClean="0"/>
              <a:t>, som skal sætte forbrugeren i stand til at foretage et køb ud fra de rigtige forudsætninger, fx:</a:t>
            </a:r>
          </a:p>
          <a:p>
            <a:pPr marL="531813" lvl="0" indent="-173038">
              <a:buFont typeface="Arial" pitchFamily="34" charset="0"/>
              <a:buChar char="•"/>
            </a:pPr>
            <a:r>
              <a:rPr lang="da-DK" sz="2600" dirty="0" smtClean="0"/>
              <a:t>Varens eller tjenesteydelsens væsentligste karakteristika.</a:t>
            </a:r>
          </a:p>
          <a:p>
            <a:pPr marL="531813" lvl="0" indent="-173038">
              <a:buFont typeface="Arial" pitchFamily="34" charset="0"/>
              <a:buChar char="•"/>
            </a:pPr>
            <a:r>
              <a:rPr lang="da-DK" sz="2600" dirty="0" smtClean="0"/>
              <a:t>Den erhvervsdrivendes adresse og navn.</a:t>
            </a:r>
          </a:p>
          <a:p>
            <a:pPr marL="531813" lvl="0" indent="-173038">
              <a:buFont typeface="Arial" pitchFamily="34" charset="0"/>
              <a:buChar char="•"/>
            </a:pPr>
            <a:r>
              <a:rPr lang="da-DK" sz="2600" dirty="0" smtClean="0"/>
              <a:t>Forhold vedrørende betaling, levering og opfyldelse af aftalen, hvis de afviger fra hvad der er sædvanligt i branchen.</a:t>
            </a:r>
          </a:p>
          <a:p>
            <a:pPr marL="531813" lvl="0" indent="-173038">
              <a:buFont typeface="Arial" pitchFamily="34" charset="0"/>
              <a:buChar char="•"/>
            </a:pPr>
            <a:r>
              <a:rPr lang="da-DK" sz="2600" dirty="0" smtClean="0"/>
              <a:t>Fremgangsmåde i forbindelse med klagesagsbehandling, hvis den afviger fra, hvad der er sædvanligt i branchen.</a:t>
            </a:r>
          </a:p>
          <a:p>
            <a:pPr marL="531813" lvl="0" indent="-173038">
              <a:buFont typeface="Arial" pitchFamily="34" charset="0"/>
              <a:buChar char="•"/>
            </a:pPr>
            <a:r>
              <a:rPr lang="da-DK" sz="2600" dirty="0" smtClean="0"/>
              <a:t>Fortrydelsesret, </a:t>
            </a:r>
            <a:r>
              <a:rPr lang="da-DK" sz="2600" dirty="0" err="1" smtClean="0"/>
              <a:t>afbestillingsret</a:t>
            </a:r>
            <a:r>
              <a:rPr lang="da-DK" sz="2600" dirty="0" smtClean="0"/>
              <a:t> eller returret, hvis forbrugeren har en sådan ret.</a:t>
            </a:r>
          </a:p>
          <a:p>
            <a:pPr marL="531813" lvl="0" indent="-173038">
              <a:buFont typeface="Arial" pitchFamily="34" charset="0"/>
              <a:buChar char="•"/>
            </a:pPr>
            <a:r>
              <a:rPr lang="da-DK" sz="2600" dirty="0" smtClean="0"/>
              <a:t>Prisen inklusive afgifter</a:t>
            </a:r>
            <a:r>
              <a:rPr lang="da-DK" sz="2600" dirty="0" smtClean="0"/>
              <a:t>.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13 Prisoplysninger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Varer</a:t>
            </a:r>
            <a:r>
              <a:rPr lang="da-DK" sz="2600" dirty="0" smtClean="0"/>
              <a:t>: Tydeligt oplyse om den samlede pris for varen inklusive gebyrer, omkostninger, moms og alle andre afgifter, jf. MFL § 13, stk. 1. </a:t>
            </a:r>
          </a:p>
          <a:p>
            <a:r>
              <a:rPr lang="da-DK" sz="2600" b="1" dirty="0" smtClean="0"/>
              <a:t>Tjenesteydelser</a:t>
            </a:r>
            <a:r>
              <a:rPr lang="da-DK" sz="2600" dirty="0" smtClean="0"/>
              <a:t>, fx advokatydelser eller elektrikerarbejde: Nogle opgaver udføres efter tidsforbrug. Ved regningsarbejde skal forbrugeren have en specificeret regning:</a:t>
            </a:r>
          </a:p>
          <a:p>
            <a:pPr marL="717550" lvl="1" indent="-260350" fontAlgn="base">
              <a:buFont typeface="Arial" pitchFamily="34" charset="0"/>
              <a:buChar char="•"/>
            </a:pPr>
            <a:r>
              <a:rPr lang="da-DK" sz="2600" dirty="0" smtClean="0"/>
              <a:t>Timepris.</a:t>
            </a:r>
          </a:p>
          <a:p>
            <a:pPr marL="717550" lvl="1" indent="-260350" fontAlgn="base">
              <a:buFont typeface="Arial" pitchFamily="34" charset="0"/>
              <a:buChar char="•"/>
            </a:pPr>
            <a:r>
              <a:rPr lang="da-DK" sz="2600" dirty="0" smtClean="0"/>
              <a:t>Timeforbrug.</a:t>
            </a:r>
          </a:p>
          <a:p>
            <a:pPr marL="717550" lvl="1" indent="-260350" fontAlgn="base">
              <a:buFont typeface="Arial" pitchFamily="34" charset="0"/>
              <a:buChar char="•"/>
            </a:pPr>
            <a:r>
              <a:rPr lang="da-DK" sz="2600" dirty="0" smtClean="0"/>
              <a:t>Materialeforbrug.</a:t>
            </a:r>
          </a:p>
          <a:p>
            <a:pPr marL="717550" lvl="1" indent="-260350" fontAlgn="base">
              <a:buFont typeface="Arial" pitchFamily="34" charset="0"/>
              <a:buChar char="•"/>
            </a:pPr>
            <a:endParaRPr lang="da-DK" sz="1000" dirty="0" smtClean="0"/>
          </a:p>
          <a:p>
            <a:r>
              <a:rPr lang="da-DK" sz="2600" dirty="0" smtClean="0"/>
              <a:t>Hvis der gives timepriser mundtligt, fx pr. telefon, eller prisen fremgår på virksomhedens hjemmeside, skal prisen inkludere gebyrer, omkostninger, moms og andre afgifter.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14 og § 14 a Kreditkøb og kreditaftaler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endParaRPr lang="da-DK" sz="1000" dirty="0" smtClean="0"/>
          </a:p>
          <a:p>
            <a:pPr marL="358775" indent="-358775">
              <a:buFont typeface="Arial" pitchFamily="34" charset="0"/>
              <a:buChar char="•"/>
            </a:pPr>
            <a:r>
              <a:rPr lang="da-DK" sz="2800" dirty="0" smtClean="0"/>
              <a:t>Kreditkøb og krav til indholdet af en kreditaftale reguleres af kreditaftaleloven – se kap. 16. 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800" dirty="0" smtClean="0"/>
              <a:t>Ved markedsføring af et </a:t>
            </a:r>
            <a:r>
              <a:rPr lang="da-DK" sz="2800" b="1" dirty="0" smtClean="0"/>
              <a:t>kreditkøbsprodukt</a:t>
            </a:r>
            <a:r>
              <a:rPr lang="da-DK" sz="2800" dirty="0" smtClean="0"/>
              <a:t> og </a:t>
            </a:r>
            <a:r>
              <a:rPr lang="da-DK" sz="2800" b="1" dirty="0" smtClean="0"/>
              <a:t>kreditaftaler</a:t>
            </a:r>
            <a:r>
              <a:rPr lang="da-DK" sz="2800" dirty="0" smtClean="0"/>
              <a:t> som et produkt, skal der gives en lang række oplysninger, fx om:</a:t>
            </a:r>
          </a:p>
          <a:p>
            <a:pPr marL="358775" indent="-358775">
              <a:buFont typeface="Arial" pitchFamily="34" charset="0"/>
              <a:buChar char="•"/>
            </a:pPr>
            <a:endParaRPr lang="da-DK" sz="1000" dirty="0" smtClean="0"/>
          </a:p>
          <a:p>
            <a:pPr marL="717550" lvl="0" indent="-266700">
              <a:buFont typeface="Arial" pitchFamily="34" charset="0"/>
              <a:buChar char="•"/>
            </a:pPr>
            <a:r>
              <a:rPr lang="da-DK" sz="2600" dirty="0" smtClean="0"/>
              <a:t>Kontantprisen</a:t>
            </a:r>
          </a:p>
          <a:p>
            <a:pPr marL="717550" lvl="0" indent="-266700">
              <a:buFont typeface="Arial" pitchFamily="34" charset="0"/>
              <a:buChar char="•"/>
            </a:pPr>
            <a:r>
              <a:rPr lang="da-DK" sz="2600" dirty="0" smtClean="0"/>
              <a:t>Kreditomkostningerne angivet som et beløb og</a:t>
            </a:r>
          </a:p>
          <a:p>
            <a:pPr marL="717550" lvl="0" indent="-266700">
              <a:buFont typeface="Arial" pitchFamily="34" charset="0"/>
              <a:buChar char="•"/>
            </a:pPr>
            <a:r>
              <a:rPr lang="da-DK" sz="2600" dirty="0" smtClean="0"/>
              <a:t>De årlige omkostninger i procent (ÅOP) for kreditten,</a:t>
            </a:r>
          </a:p>
          <a:p>
            <a:pPr marL="717550" lvl="0" indent="-266700">
              <a:buFont typeface="Arial" pitchFamily="34" charset="0"/>
              <a:buChar char="•"/>
            </a:pPr>
            <a:r>
              <a:rPr lang="da-DK" sz="2600" dirty="0" smtClean="0"/>
              <a:t>Debitorrenten – fastsat eller variabel</a:t>
            </a:r>
          </a:p>
          <a:p>
            <a:pPr marL="717550" lvl="0" indent="-266700">
              <a:buFont typeface="Arial" pitchFamily="34" charset="0"/>
              <a:buChar char="•"/>
            </a:pPr>
            <a:r>
              <a:rPr lang="da-DK" sz="2600" dirty="0" err="1" smtClean="0"/>
              <a:t>Kreditaftalenes</a:t>
            </a:r>
            <a:r>
              <a:rPr lang="da-DK" sz="2600" dirty="0" smtClean="0"/>
              <a:t> løbetid mv. – se </a:t>
            </a:r>
            <a:r>
              <a:rPr lang="da-DK" sz="2600" dirty="0" err="1" smtClean="0"/>
              <a:t>yderligereMFL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 - Forbrugerbeskyttelse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15 Gebyrer og § 16 organiseret rabat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66700">
              <a:buFont typeface="Arial" pitchFamily="34" charset="0"/>
              <a:buChar char="•"/>
            </a:pPr>
            <a:r>
              <a:rPr lang="da-DK" sz="2800" b="1" dirty="0" smtClean="0"/>
              <a:t>Et gebyr </a:t>
            </a:r>
            <a:r>
              <a:rPr lang="da-DK" sz="2800" dirty="0" smtClean="0"/>
              <a:t>kan kun opkræves, hvis der er hjemmel og/eller aftalt med forbrugeren, fx: </a:t>
            </a:r>
          </a:p>
          <a:p>
            <a:pPr marL="717550" indent="-266700">
              <a:buFont typeface="Arial" pitchFamily="34" charset="0"/>
              <a:buChar char="•"/>
            </a:pPr>
            <a:r>
              <a:rPr lang="da-DK" sz="2800" dirty="0" smtClean="0"/>
              <a:t>faktureringsgebyr, administrationsgebyr, opsigelsesgebyr, betalingsgebyr mv.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/>
              <a:t>Ved </a:t>
            </a:r>
            <a:r>
              <a:rPr lang="da-DK" sz="2800" b="1" dirty="0" smtClean="0"/>
              <a:t>særlig rabat </a:t>
            </a:r>
            <a:r>
              <a:rPr lang="da-DK" sz="2800" dirty="0" smtClean="0"/>
              <a:t>til en bestemt gruppe kunder, tydelig skiltning ved samtlige indgangsdøre til forretningslokalet. 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600" dirty="0" smtClean="0"/>
              <a:t>kunne vise en liste over varer og tjenesteydelser, der er omfattet af rabat og rabattens størrelse.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600" dirty="0" smtClean="0"/>
              <a:t>Ved fjernsalg, fx katalogsalg, e-handel, skal oplysningerne om rabat, gives i forbindelse med prisoplysning, fx ”medlemmer af Forbrugsforeningen får </a:t>
            </a:r>
            <a:r>
              <a:rPr lang="da-DK" sz="2600" dirty="0" smtClean="0"/>
              <a:t>10 % </a:t>
            </a:r>
            <a:r>
              <a:rPr lang="da-DK" sz="2600" dirty="0" smtClean="0"/>
              <a:t>rabat</a:t>
            </a:r>
            <a:r>
              <a:rPr lang="da-DK" sz="2600" dirty="0" smtClean="0"/>
              <a:t>.”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1.4 Særlige regler erhvervsdrivende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18 Forretningskendetegn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Erhvervsdrivende må ikke benytte </a:t>
            </a:r>
            <a:r>
              <a:rPr lang="da-DK" sz="2600" b="1" dirty="0" smtClean="0"/>
              <a:t>forretningskendetegn </a:t>
            </a:r>
            <a:r>
              <a:rPr lang="da-DK" sz="2600" dirty="0" smtClean="0"/>
              <a:t>og lignende, der ikke tilkommer dem, eller benytte egne kendetegn på en måde, der er egnet til at fremkalde forveksling med andres.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da-DK" sz="2600" dirty="0" smtClean="0"/>
              <a:t>Forretningskendetegn: Logo, en udsmykning, en uniform, et slogan eller et firmanavn mv.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da-DK" sz="2600" dirty="0" smtClean="0"/>
              <a:t>Registreret som varemærke eller indarbejdet, opnået et særpræg. Se fx dommen U2004.1561H om BR’s legetøjs domænenavn.</a:t>
            </a:r>
          </a:p>
          <a:p>
            <a:r>
              <a:rPr lang="da-DK" sz="2600" dirty="0" smtClean="0"/>
              <a:t>En krænkelse kræver, at der er en vis </a:t>
            </a:r>
            <a:r>
              <a:rPr lang="da-DK" sz="2600" b="1" dirty="0" smtClean="0"/>
              <a:t>forvekslingsrisiko</a:t>
            </a:r>
            <a:r>
              <a:rPr lang="da-DK" sz="2600" dirty="0" smtClean="0"/>
              <a:t>,. Vurderes konkret fra sag til sag. 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da-DK" sz="2600" dirty="0" smtClean="0"/>
              <a:t>Se dommen U1997.253H om pølsemanden ”</a:t>
            </a:r>
            <a:r>
              <a:rPr lang="da-DK" sz="2600" dirty="0" err="1" smtClean="0"/>
              <a:t>McAllan</a:t>
            </a:r>
            <a:r>
              <a:rPr lang="da-DK" sz="2600" dirty="0" smtClean="0"/>
              <a:t>. Beskrevet i kapitel 12, afsnit 5.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1.4 Særlige regler erhvervsdrivende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19 Erhvervshemmeligheder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11560" y="1196752"/>
            <a:ext cx="85324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Fortrolig viden, fx opskriften på Coca Cola, tekniske tegninger, modeller, koncepter, genskabelse af erhvervshemmeligheden ved hjælp af hukommelsen.</a:t>
            </a:r>
          </a:p>
          <a:p>
            <a:endParaRPr lang="da-DK" sz="1000" dirty="0" smtClean="0"/>
          </a:p>
          <a:p>
            <a:pPr marL="531813" indent="-358775">
              <a:buFont typeface="Arial" pitchFamily="34" charset="0"/>
              <a:buChar char="•"/>
            </a:pPr>
            <a:r>
              <a:rPr lang="da-DK" sz="2400" dirty="0" smtClean="0"/>
              <a:t>Den der har adgang til en virksomhed, arbejder eller samarbejder med en virksomhed, må ikke på </a:t>
            </a:r>
            <a:r>
              <a:rPr lang="da-DK" sz="2400" b="1" dirty="0" smtClean="0"/>
              <a:t>utilbørlig måde </a:t>
            </a:r>
            <a:r>
              <a:rPr lang="da-DK" sz="2400" dirty="0" smtClean="0"/>
              <a:t>skaffe sig eller forsøge at skaffe kendskab eller rådighed over virksomhedens erhvervshemmeligheder, jf. MFL § 19. stk. 1.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da-DK" sz="2400" dirty="0" smtClean="0"/>
              <a:t>Den der får kendskab til erhvervshemmeligheder på </a:t>
            </a:r>
            <a:r>
              <a:rPr lang="da-DK" sz="2400" b="1" dirty="0" smtClean="0"/>
              <a:t>retmæssig måde</a:t>
            </a:r>
            <a:r>
              <a:rPr lang="da-DK" sz="2400" dirty="0" smtClean="0"/>
              <a:t>, må ikke viderebringe eller benytte hemmelighederne i 3 år efter arbejdets/samarbejdets ophør, jf. MFL § 19. stk. 2.</a:t>
            </a:r>
          </a:p>
          <a:p>
            <a:pPr marL="531813" indent="-358775">
              <a:buFont typeface="Arial" pitchFamily="34" charset="0"/>
              <a:buChar char="•"/>
            </a:pPr>
            <a:r>
              <a:rPr lang="da-DK" sz="2400" dirty="0" smtClean="0"/>
              <a:t>En anden virksomhed må ikke anvende ”hemmelighederne” hvis de ved at adgangen til oplysningerne er opnået på forkert vis.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International regulering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ICC reklamekodeks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24744"/>
            <a:ext cx="85324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ICC: The International </a:t>
            </a:r>
            <a:r>
              <a:rPr lang="da-DK" sz="2600" dirty="0" err="1" smtClean="0"/>
              <a:t>Chamber</a:t>
            </a:r>
            <a:r>
              <a:rPr lang="da-DK" sz="2600" dirty="0" smtClean="0"/>
              <a:t> of Commerce.</a:t>
            </a:r>
          </a:p>
          <a:p>
            <a:r>
              <a:rPr lang="da-DK" sz="2600" b="1" dirty="0" smtClean="0"/>
              <a:t>ICC reklamekodeks</a:t>
            </a:r>
            <a:r>
              <a:rPr lang="da-DK" sz="2600" dirty="0" smtClean="0"/>
              <a:t>: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da-DK" sz="2600" dirty="0" smtClean="0"/>
              <a:t>International etisk standard for markedsføring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da-DK" sz="2600" dirty="0" smtClean="0"/>
              <a:t>Gælder i mere end 120 lande. 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da-DK" sz="2600" dirty="0" smtClean="0"/>
              <a:t> Anvendes i Danmark af domstolene og Forbrugerombuds-manden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da-DK" sz="2600" dirty="0" smtClean="0"/>
              <a:t>Fortolkningsbidrag og supplement til markedsføringsloven, særligt supplement til generalklausulen i markedsførings-loven § 1 om god markedsføringsskik. 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da-DK" sz="2600" dirty="0" smtClean="0"/>
              <a:t>ICC’s reklamekodeks er ikke en lov som skal anvendes i Danmark, men skal betragtes som et udtryk for ”</a:t>
            </a:r>
            <a:r>
              <a:rPr lang="da-DK" sz="2600" dirty="0" err="1" smtClean="0"/>
              <a:t>best</a:t>
            </a:r>
            <a:r>
              <a:rPr lang="da-DK" sz="2600" dirty="0" smtClean="0"/>
              <a:t> </a:t>
            </a:r>
            <a:r>
              <a:rPr lang="da-DK" sz="2600" dirty="0" err="1" smtClean="0"/>
              <a:t>practice</a:t>
            </a:r>
            <a:r>
              <a:rPr lang="da-DK" sz="2600" dirty="0" smtClean="0"/>
              <a:t>” inden for markedsføring, både i Danmark og internationalt. ICC’s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 Forbrugerombudsmanden (FOB)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24744"/>
            <a:ext cx="85324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endParaRPr lang="da-DK" sz="10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da-DK" sz="2600" dirty="0" err="1" smtClean="0"/>
              <a:t>FOBs</a:t>
            </a:r>
            <a:r>
              <a:rPr lang="da-DK" sz="2600" dirty="0" smtClean="0"/>
              <a:t> tilsyn har særligt fokus på forbrugerinteresser, men kan dog også håndhæve almene samfundsmæssige interesser og erhvervsinteresser.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600" dirty="0" smtClean="0"/>
              <a:t>FOB fører bl.a. tilsyn med overholdelse af markedsførings-loven, tobaksreklameloven, forbrugeraftaleloven, e-handelsloven, købeloven, betalingstjenesteloven, lov om juridisk rådgivning mv.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600" dirty="0" smtClean="0"/>
              <a:t>FOB kan starte en sag på eget initiativ, som følge af en klage fra en forbruger, eller en klage fra en anden erhvervsdrivende.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600" dirty="0" smtClean="0"/>
              <a:t>En afgørelse truffet af FOB, kan indbringes til bedømmelse ved domstolene.</a:t>
            </a:r>
          </a:p>
          <a:p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 Forbrugerombudsmanden (FOB)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24744"/>
            <a:ext cx="85324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Opgaver og beføjelser er reguleret i MFL §§ 22 – 26. 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600" dirty="0" smtClean="0"/>
              <a:t>FOB kan i særlige tilfælde foretage </a:t>
            </a:r>
            <a:r>
              <a:rPr lang="da-DK" sz="2600" b="1" dirty="0" smtClean="0"/>
              <a:t>kontrolundersøgelser </a:t>
            </a:r>
            <a:r>
              <a:rPr lang="da-DK" sz="2600" dirty="0" smtClean="0"/>
              <a:t>i en virksomhed.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600" dirty="0" smtClean="0"/>
              <a:t>Forhandlingsprincippet: FOB har adgang til gennem </a:t>
            </a:r>
            <a:r>
              <a:rPr lang="da-DK" sz="2600" b="1" dirty="0" smtClean="0"/>
              <a:t>forhandling</a:t>
            </a:r>
            <a:r>
              <a:rPr lang="da-DK" sz="2600" dirty="0" smtClean="0"/>
              <a:t> med de erhvervsdrivende, at forsøge at påvirke virksomhederne.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600" dirty="0" smtClean="0"/>
              <a:t>Via relevante erhvervs- og forbrugerorganisationer at påvirke de erhvervsdrivendes adfærd gennem udarbejdelse af </a:t>
            </a:r>
            <a:r>
              <a:rPr lang="da-DK" sz="2600" b="1" dirty="0" smtClean="0"/>
              <a:t>retningslinjer og vejledninger </a:t>
            </a:r>
            <a:r>
              <a:rPr lang="da-DK" sz="2600" dirty="0" smtClean="0"/>
              <a:t>for markedsføring inden for væsentlige områder.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sz="2600" b="1" dirty="0" smtClean="0"/>
              <a:t>Forhåndsbesked</a:t>
            </a:r>
            <a:r>
              <a:rPr lang="da-DK" sz="2600" dirty="0" smtClean="0"/>
              <a:t>/vurdering til virksomheden om et planlagt, men endnu ikke lanceret markedsføringstiltag er lovligt.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Markedsføringsloven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Tæt forbundet med konkurrenceret, immaterialret, købelov, forbrugeraftalelov, e-handelslov mv.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2800" dirty="0" smtClean="0"/>
          </a:p>
          <a:p>
            <a:pPr marL="363538" indent="-363538"/>
            <a:r>
              <a:rPr lang="da-DK" sz="2800" b="1" dirty="0" smtClean="0"/>
              <a:t>Kampen” om markedsandele: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Markedsføringen må ikke blive for grov og hensynsløs.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”God markedsføringsskik” – moral, forretningsskik, hæderlighed</a:t>
            </a:r>
          </a:p>
          <a:p>
            <a:pPr marL="363538" indent="-363538"/>
            <a:r>
              <a:rPr lang="da-DK" sz="2800" b="1" dirty="0" smtClean="0"/>
              <a:t>Øvrige kilder:</a:t>
            </a:r>
          </a:p>
          <a:p>
            <a:pPr marL="363538" lvl="1" indent="-363538">
              <a:buFont typeface="Arial" pitchFamily="34" charset="0"/>
              <a:buChar char="•"/>
            </a:pPr>
            <a:r>
              <a:rPr lang="da-DK" sz="2800" dirty="0" smtClean="0"/>
              <a:t>Forbrugerombudsmanden - tilsyn, vejledning</a:t>
            </a:r>
          </a:p>
          <a:p>
            <a:pPr marL="363538" lvl="1" indent="-363538"/>
            <a:r>
              <a:rPr lang="da-DK" sz="2800" dirty="0" smtClean="0"/>
              <a:t>	</a:t>
            </a:r>
            <a:r>
              <a:rPr lang="da-DK" sz="2600" dirty="0" smtClean="0"/>
              <a:t>www. </a:t>
            </a:r>
            <a:r>
              <a:rPr lang="da-DK" sz="2600" dirty="0" err="1" smtClean="0"/>
              <a:t>Forbrugerombudsmanden.dk</a:t>
            </a:r>
            <a:endParaRPr lang="da-DK" sz="2600" dirty="0" smtClean="0"/>
          </a:p>
          <a:p>
            <a:pPr marL="363538" lvl="1" indent="-363538">
              <a:buFont typeface="Arial" pitchFamily="34" charset="0"/>
              <a:buChar char="•"/>
            </a:pPr>
            <a:r>
              <a:rPr lang="da-DK" sz="2800" dirty="0" smtClean="0"/>
              <a:t>Retspraksis</a:t>
            </a:r>
          </a:p>
          <a:p>
            <a:pPr marL="363538" lvl="1" indent="-363538">
              <a:buFont typeface="Arial" pitchFamily="34" charset="0"/>
              <a:buChar char="•"/>
            </a:pPr>
            <a:r>
              <a:rPr lang="da-DK" sz="2800" dirty="0" smtClean="0"/>
              <a:t>ICC reklamekodeks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48025" y="3248025"/>
            <a:ext cx="6858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361951" y="1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 Forbrugerombudsmanden (FOB)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Sanktioner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980728"/>
            <a:ext cx="8532440" cy="568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da-DK" sz="2600" dirty="0" smtClean="0"/>
              <a:t>De fleste overtrædelser straffes med </a:t>
            </a:r>
            <a:r>
              <a:rPr lang="da-DK" sz="2600" b="1" dirty="0" smtClean="0"/>
              <a:t>bøde.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da-DK" sz="2600" b="1" dirty="0" smtClean="0"/>
              <a:t>Retsforfølgning:</a:t>
            </a:r>
            <a:r>
              <a:rPr lang="da-DK" sz="2600" dirty="0" smtClean="0"/>
              <a:t> Retssager kan anlægges af FOB. Der kan anlægges sag om forbud, påbud, erstatning og vederlag efter MFL § 20.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da-DK" sz="2600" b="1" dirty="0" smtClean="0"/>
              <a:t>Forbud:</a:t>
            </a:r>
            <a:r>
              <a:rPr lang="da-DK" sz="2600" dirty="0" smtClean="0"/>
              <a:t> Handlinger, som er i strid med MFL kan forbydes ved dom, jf. MFL § 20, stk. 1. Foreløbigt forbud mod et tiltag kan gennemføres hurtigere via fogedretten.</a:t>
            </a:r>
          </a:p>
          <a:p>
            <a:pPr marL="173038" lvl="0" indent="-173038">
              <a:buFont typeface="Arial" pitchFamily="34" charset="0"/>
              <a:buChar char="•"/>
            </a:pPr>
            <a:r>
              <a:rPr lang="da-DK" sz="2600" b="1" dirty="0" smtClean="0"/>
              <a:t>Påbud:</a:t>
            </a:r>
            <a:r>
              <a:rPr lang="da-DK" sz="2600" dirty="0" smtClean="0"/>
              <a:t> FOB kan meddele </a:t>
            </a:r>
            <a:r>
              <a:rPr lang="da-DK" sz="2600" b="1" dirty="0" smtClean="0"/>
              <a:t>et påbud</a:t>
            </a:r>
            <a:r>
              <a:rPr lang="da-DK" sz="2600" dirty="0" smtClean="0"/>
              <a:t>, fx om at genoprette den tilstand, som var der inden den ulovlige handling blev foretaget, herunder tilintetgørelse eller tilbagekaldelse af produkter, udsende oplysninger der berigtiger forholdet osv.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da-DK" sz="2600" b="1" dirty="0" smtClean="0"/>
              <a:t>Erstatning: </a:t>
            </a:r>
            <a:r>
              <a:rPr lang="da-DK" sz="2600" dirty="0" smtClean="0"/>
              <a:t>Oftest en erhvervsdrivende, som har lidt et tab på grund af en anden erhvervsdrivendes utilbørlige opførsel. Den erhvervsdrivende anlægger retssagen uden om FOB. 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Markedsføringsloven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24744"/>
            <a:ext cx="8532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Tæt forbundet med konkurrenceret og immaterialret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Markedsføringsloven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124744"/>
            <a:ext cx="85324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sz="3200" b="1" dirty="0" smtClean="0"/>
          </a:p>
          <a:p>
            <a:pPr lvl="0"/>
            <a:r>
              <a:rPr lang="da-DK" sz="3200" b="1" dirty="0" smtClean="0"/>
              <a:t>§ 1:</a:t>
            </a:r>
            <a:r>
              <a:rPr lang="da-DK" sz="3200" dirty="0" smtClean="0"/>
              <a:t> God markedsføringsskik – generalklausul</a:t>
            </a:r>
          </a:p>
          <a:p>
            <a:pPr lvl="0"/>
            <a:endParaRPr lang="da-DK" sz="1000" dirty="0" smtClean="0"/>
          </a:p>
          <a:p>
            <a:pPr lvl="0"/>
            <a:r>
              <a:rPr lang="da-DK" sz="3200" b="1" dirty="0" smtClean="0"/>
              <a:t>§§ 3 – 7: </a:t>
            </a:r>
            <a:r>
              <a:rPr lang="da-DK" sz="3200" dirty="0" smtClean="0"/>
              <a:t>Generelle regler om adfærd på markedet</a:t>
            </a:r>
          </a:p>
          <a:p>
            <a:pPr lvl="0"/>
            <a:endParaRPr lang="da-DK" sz="1000" dirty="0" smtClean="0"/>
          </a:p>
          <a:p>
            <a:pPr lvl="0"/>
            <a:r>
              <a:rPr lang="da-DK" sz="3200" b="1" dirty="0" smtClean="0"/>
              <a:t>§§ 8 – 17: </a:t>
            </a:r>
            <a:r>
              <a:rPr lang="da-DK" sz="3200" dirty="0" smtClean="0"/>
              <a:t>Særligt fokus på forbrugerbeskyttelse</a:t>
            </a:r>
          </a:p>
          <a:p>
            <a:pPr lvl="0"/>
            <a:endParaRPr lang="da-DK" sz="1000" dirty="0" smtClean="0"/>
          </a:p>
          <a:p>
            <a:pPr lvl="0"/>
            <a:r>
              <a:rPr lang="da-DK" sz="3200" b="1" dirty="0" smtClean="0"/>
              <a:t>§§ 18 – 19: </a:t>
            </a:r>
            <a:r>
              <a:rPr lang="da-DK" sz="3200" dirty="0" smtClean="0"/>
              <a:t>Særligt rettet mod erhvervsdrivendes forretningskendetegn og erhvervshemmeligheder.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Markedsføringsloven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God markedsføringsskik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3200" b="1" dirty="0" smtClean="0"/>
              <a:t>Generalklausulen:</a:t>
            </a:r>
          </a:p>
          <a:p>
            <a:pPr marL="363538" indent="-363538"/>
            <a:endParaRPr lang="da-DK" sz="1000" b="1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3000" dirty="0" smtClean="0"/>
              <a:t>Markedsføringslovens overordnede norm.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000" dirty="0" smtClean="0"/>
              <a:t>Sætter de ydre rammer og grænser for, hvad der er god markedsføringsskik.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000" dirty="0" smtClean="0"/>
              <a:t>Supplerer specialbestemmelserne i markedsføringsloven.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000" dirty="0" smtClean="0"/>
              <a:t>MFL § 1 bliver også citeret i forbindelse med sager omfattet af anden lovgivning, fx konkurrenceloven og de immaterielle love.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3000" dirty="0" smtClean="0"/>
              <a:t>U1999.1762Ø – Fogedforbud mod ”Kvit eller dobbelt”, s. 211</a:t>
            </a:r>
          </a:p>
          <a:p>
            <a:endParaRPr lang="da-DK" sz="10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Markedsføringsloven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God markedsføringsskik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 smtClean="0"/>
          </a:p>
          <a:p>
            <a:r>
              <a:rPr lang="da-DK" sz="2800" dirty="0" smtClean="0"/>
              <a:t>Den erhvervsdrivende skal udvise god markedsføringsskik under hensyntagen til: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800" dirty="0" smtClean="0"/>
              <a:t>Forbrugerne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800" dirty="0" smtClean="0"/>
              <a:t>Erhvervsdrivende 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800" dirty="0" smtClean="0"/>
              <a:t>Almene samfundsinteresser</a:t>
            </a:r>
          </a:p>
          <a:p>
            <a:pPr marL="538163" indent="-363538"/>
            <a:endParaRPr lang="da-DK" sz="1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Markedsføring, der angår forbrugernes økonomiske interesser, må ikke være egnet til mærkbart at forvride forbrugernes økonomiske adfærd.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”God markedsføringsskik” ændrer sig i takt med den samfundsmæssige, tekniske og økonomiske udvikling.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Overtrædelse må vurderes konkret fra sag til sag.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Markedsføringsloven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God markedsføringsskik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 smtClean="0"/>
          </a:p>
          <a:p>
            <a:r>
              <a:rPr lang="da-DK" sz="2800" dirty="0" smtClean="0"/>
              <a:t>Eksempler:</a:t>
            </a:r>
          </a:p>
          <a:p>
            <a:r>
              <a:rPr lang="da-DK" sz="2800" b="1" dirty="0" smtClean="0"/>
              <a:t>Hensynet til forbrugerne og almene samfundsinteresser.</a:t>
            </a:r>
          </a:p>
          <a:p>
            <a:pPr marL="363538" indent="-188913">
              <a:buFont typeface="Arial" pitchFamily="34" charset="0"/>
              <a:buChar char="•"/>
            </a:pPr>
            <a:r>
              <a:rPr lang="da-DK" sz="2800" dirty="0" smtClean="0"/>
              <a:t>FOB Jnr. 09/05728 – Det fiktive advokatfirma, s. 212</a:t>
            </a:r>
          </a:p>
          <a:p>
            <a:pPr marL="363538" indent="-188913">
              <a:buFont typeface="Arial" pitchFamily="34" charset="0"/>
              <a:buChar char="•"/>
            </a:pPr>
            <a:r>
              <a:rPr lang="da-DK" sz="2800" dirty="0" smtClean="0"/>
              <a:t>Juridisk Årbog 1997.35 – ”</a:t>
            </a:r>
            <a:r>
              <a:rPr lang="da-DK" sz="2800" dirty="0" err="1" smtClean="0"/>
              <a:t>Why</a:t>
            </a:r>
            <a:r>
              <a:rPr lang="da-DK" sz="2800" dirty="0" smtClean="0"/>
              <a:t> </a:t>
            </a:r>
            <a:r>
              <a:rPr lang="da-DK" sz="2800" dirty="0" err="1" smtClean="0"/>
              <a:t>kill</a:t>
            </a:r>
            <a:r>
              <a:rPr lang="da-DK" sz="2800" dirty="0" smtClean="0"/>
              <a:t> time, </a:t>
            </a:r>
            <a:r>
              <a:rPr lang="da-DK" sz="2800" dirty="0" err="1" smtClean="0"/>
              <a:t>when</a:t>
            </a:r>
            <a:r>
              <a:rPr lang="da-DK" sz="2800" dirty="0" smtClean="0"/>
              <a:t> </a:t>
            </a:r>
            <a:r>
              <a:rPr lang="da-DK" sz="2800" dirty="0" err="1" smtClean="0"/>
              <a:t>you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killl</a:t>
            </a:r>
            <a:r>
              <a:rPr lang="da-DK" sz="2800" dirty="0" smtClean="0"/>
              <a:t> </a:t>
            </a:r>
            <a:r>
              <a:rPr lang="da-DK" sz="2800" dirty="0" err="1" smtClean="0"/>
              <a:t>yourself</a:t>
            </a:r>
            <a:r>
              <a:rPr lang="da-DK" sz="2800" dirty="0" smtClean="0"/>
              <a:t>”, s. 213</a:t>
            </a:r>
          </a:p>
          <a:p>
            <a:pPr marL="363538" indent="-188913">
              <a:buFont typeface="Arial" pitchFamily="34" charset="0"/>
              <a:buChar char="•"/>
            </a:pPr>
            <a:r>
              <a:rPr lang="da-DK" sz="2800" dirty="0" smtClean="0"/>
              <a:t>Juridisk Årbog 1993-94.119 – ”Følgende stoffer fås ikke på Christiania”, s. 213</a:t>
            </a:r>
          </a:p>
          <a:p>
            <a:endParaRPr lang="da-DK" sz="1000" dirty="0" smtClean="0"/>
          </a:p>
          <a:p>
            <a:r>
              <a:rPr lang="da-DK" sz="2800" b="1" dirty="0" smtClean="0"/>
              <a:t>Hensynet til de erhvervsdrivende interesser.</a:t>
            </a:r>
          </a:p>
          <a:p>
            <a:pPr marL="363538" indent="-188913">
              <a:buFont typeface="Arial" pitchFamily="34" charset="0"/>
              <a:buChar char="•"/>
            </a:pPr>
            <a:r>
              <a:rPr lang="da-DK" sz="2800" dirty="0" smtClean="0"/>
              <a:t>U2004.1561H – BR legetøj – domænenavn, s. 214</a:t>
            </a:r>
          </a:p>
          <a:p>
            <a:pPr marL="363538" indent="-188913">
              <a:buFont typeface="Arial" pitchFamily="34" charset="0"/>
              <a:buChar char="•"/>
            </a:pPr>
            <a:r>
              <a:rPr lang="da-DK" sz="2800" dirty="0" smtClean="0"/>
              <a:t>U1992.909SH – Superellipsebordet, s. </a:t>
            </a:r>
            <a:r>
              <a:rPr lang="da-DK" sz="2800" dirty="0" smtClean="0"/>
              <a:t>214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3 Vildledning og utilbørlig markedsføring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Afsender må ikke bruge vildledende og urigtige oplysninger i sin markedsføring, eller udelade vigtige informationer, hvis det er medvirkende til at forvride forbrugerens eller andre erhvervsdrivendes økonomiske adfærd på markedet.</a:t>
            </a:r>
          </a:p>
          <a:p>
            <a:endParaRPr lang="da-DK" sz="2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3000" b="1" dirty="0" smtClean="0"/>
              <a:t>Pejlepunkt:</a:t>
            </a:r>
            <a:r>
              <a:rPr lang="da-DK" sz="3000" dirty="0" smtClean="0"/>
              <a:t> Hvis modtageren(forbruger eller erhvervsdrivende) træffer en beslutning, som han måske ellers ikke ville have truffet, hvis oplysningen havde været korrekt, taler det for, at der er tale om vildledende markedsføring.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Adfærd på markedet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§ 3 Vildledning og utilbørlig markedsføring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800" b="1" dirty="0" smtClean="0"/>
              <a:t>Vildledende oplysninger - forkerte oplysninger om fx: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en vares kvaliteter og egenskaber, specifikationer, geografiske eller handelsmæssige oprindelse.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mærkningsordninger på en vare, fx </a:t>
            </a:r>
            <a:r>
              <a:rPr lang="da-DK" sz="2400" dirty="0" err="1" smtClean="0"/>
              <a:t>øko-mærket</a:t>
            </a:r>
            <a:r>
              <a:rPr lang="da-DK" sz="2400" dirty="0" smtClean="0"/>
              <a:t>, svanemærket, og varen ikke lever op til kravene i mærkningsordningen.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prisangivelser, førpriser, rabatter og tilbud. En virksomhed må ikke give forbrugerne det indtryk, at prisen er sat ned, hvis det rent faktisk ikke er tilfældet.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at have en bestemt vare til salg, og når kunden så møder op i butikken, findes der kun et begrænset antal eller varen findes slet ikke.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uddannelsesmæssig baggrund, autorisationer, medlemskab af brancheforeninger og organisationer.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om forbrugerens rettigheder til omlevering eller tilbagebetaling.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2610</Words>
  <Application>Microsoft Office PowerPoint</Application>
  <PresentationFormat>Skærmshow (4:3)</PresentationFormat>
  <Paragraphs>238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31</vt:i4>
      </vt:variant>
    </vt:vector>
  </HeadingPairs>
  <TitlesOfParts>
    <vt:vector size="3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 </cp:lastModifiedBy>
  <cp:revision>94</cp:revision>
  <dcterms:created xsi:type="dcterms:W3CDTF">2011-03-28T11:51:52Z</dcterms:created>
  <dcterms:modified xsi:type="dcterms:W3CDTF">2013-09-09T14:07:31Z</dcterms:modified>
</cp:coreProperties>
</file>