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61" r:id="rId4"/>
    <p:sldId id="262" r:id="rId5"/>
    <p:sldId id="264" r:id="rId6"/>
    <p:sldId id="263" r:id="rId7"/>
    <p:sldId id="265" r:id="rId8"/>
    <p:sldId id="266" r:id="rId9"/>
    <p:sldId id="267" r:id="rId10"/>
    <p:sldId id="268" r:id="rId11"/>
    <p:sldId id="270" r:id="rId12"/>
    <p:sldId id="269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128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975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7559870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602F4-B9D7-4D93-A8A6-81206E307D1E}" type="datetimeFigureOut">
              <a:rPr lang="da-DK"/>
              <a:pPr>
                <a:defRPr/>
              </a:pPr>
              <a:t>28-02-2012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79E16-A456-4981-8B89-E067CDCD2D4D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1C541-9B55-4420-8266-5EEB630CD61D}" type="datetimeFigureOut">
              <a:rPr lang="da-DK"/>
              <a:pPr>
                <a:defRPr/>
              </a:pPr>
              <a:t>28-02-2012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FB797-BE71-4255-BF82-FDEA1A60AFDB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437EE-EE9A-4F46-8C5D-A80A87950856}" type="datetimeFigureOut">
              <a:rPr lang="da-DK"/>
              <a:pPr>
                <a:defRPr/>
              </a:pPr>
              <a:t>28-02-2012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6D198-4CD8-47FC-944F-EA9055FB3B4E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51886-3E2A-46B4-8589-7349F542BDF8}" type="datetimeFigureOut">
              <a:rPr lang="da-DK"/>
              <a:pPr>
                <a:defRPr/>
              </a:pPr>
              <a:t>28-02-2012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EC7CF-B1FA-455A-9C7E-095C8D2BFAB7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958E9-6BD9-4D6E-BD40-468A75CD3BF9}" type="datetimeFigureOut">
              <a:rPr lang="da-DK"/>
              <a:pPr>
                <a:defRPr/>
              </a:pPr>
              <a:t>28-02-2012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21E5E-9E92-4EC8-B24A-4213696370D4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97C26-DAAD-45EA-AFD8-6A03EB91BBB6}" type="datetimeFigureOut">
              <a:rPr lang="da-DK"/>
              <a:pPr>
                <a:defRPr/>
              </a:pPr>
              <a:t>28-02-2012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92360-3081-4987-80F7-48BABCF1C5B0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F9A1A-0031-40A2-86C9-701363C9D70D}" type="datetimeFigureOut">
              <a:rPr lang="da-DK"/>
              <a:pPr>
                <a:defRPr/>
              </a:pPr>
              <a:t>28-02-2012</a:t>
            </a:fld>
            <a:endParaRPr lang="da-DK"/>
          </a:p>
        </p:txBody>
      </p:sp>
      <p:sp>
        <p:nvSpPr>
          <p:cNvPr id="8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26144-FD93-4F26-99F7-861C3CBF27CB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38699-15A9-4FFA-AD41-F0F285DE4F76}" type="datetimeFigureOut">
              <a:rPr lang="da-DK"/>
              <a:pPr>
                <a:defRPr/>
              </a:pPr>
              <a:t>28-02-2012</a:t>
            </a:fld>
            <a:endParaRPr lang="da-DK"/>
          </a:p>
        </p:txBody>
      </p:sp>
      <p:sp>
        <p:nvSpPr>
          <p:cNvPr id="4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B35DD0-E868-4921-996D-CE4E052BD57D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CCE7C-50F7-4B02-942B-6446CA60B12D}" type="datetimeFigureOut">
              <a:rPr lang="da-DK"/>
              <a:pPr>
                <a:defRPr/>
              </a:pPr>
              <a:t>28-02-2012</a:t>
            </a:fld>
            <a:endParaRPr lang="da-DK"/>
          </a:p>
        </p:txBody>
      </p:sp>
      <p:sp>
        <p:nvSpPr>
          <p:cNvPr id="3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89B2C-2778-4E53-8E70-0C000F4E55B3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283AA-2B03-47E0-BD7C-40EAD6F76CA5}" type="datetimeFigureOut">
              <a:rPr lang="da-DK"/>
              <a:pPr>
                <a:defRPr/>
              </a:pPr>
              <a:t>28-02-2012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AD02B-9083-4B19-92A9-D035208013F1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a-DK" noProof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C445D-C694-4356-BE86-03C37A8A30C5}" type="datetimeFigureOut">
              <a:rPr lang="da-DK"/>
              <a:pPr>
                <a:defRPr/>
              </a:pPr>
              <a:t>28-02-2012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B8287-80D6-4FBB-A1F1-C8BDF1577D1B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dsholder til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1027" name="Pladsholder til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A8A916-D764-4FF6-87C9-D1313B0705FD}" type="datetimeFigureOut">
              <a:rPr lang="da-DK"/>
              <a:pPr>
                <a:defRPr/>
              </a:pPr>
              <a:t>28-02-2012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05AACC7-2A5A-489E-AB16-9B67DC195341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8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kstboks 4"/>
          <p:cNvSpPr txBox="1">
            <a:spLocks noChangeArrowheads="1"/>
          </p:cNvSpPr>
          <p:nvPr/>
        </p:nvSpPr>
        <p:spPr bwMode="auto">
          <a:xfrm>
            <a:off x="1063625" y="2228850"/>
            <a:ext cx="734377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 sz="3600" b="1" dirty="0">
                <a:solidFill>
                  <a:srgbClr val="7030A0"/>
                </a:solidFill>
                <a:cs typeface="Arial" charset="0"/>
              </a:rPr>
              <a:t>Kapitel </a:t>
            </a:r>
            <a:r>
              <a:rPr lang="da-DK" sz="3600" b="1" dirty="0" smtClean="0">
                <a:solidFill>
                  <a:srgbClr val="7030A0"/>
                </a:solidFill>
                <a:cs typeface="Arial" charset="0"/>
              </a:rPr>
              <a:t>23</a:t>
            </a:r>
            <a:endParaRPr lang="da-DK" sz="3600" b="1" dirty="0">
              <a:solidFill>
                <a:srgbClr val="7030A0"/>
              </a:solidFill>
              <a:cs typeface="Arial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cs typeface="Arial" charset="0"/>
              </a:rPr>
              <a:t>Forsikring og pension</a:t>
            </a:r>
            <a:endParaRPr lang="da-DK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4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3.1 Ratepension</a:t>
            </a:r>
            <a:endParaRPr lang="da-DK" sz="3600" dirty="0" smtClean="0"/>
          </a:p>
        </p:txBody>
      </p:sp>
      <p:sp>
        <p:nvSpPr>
          <p:cNvPr id="23557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400" dirty="0"/>
              <a:t>Kan oprettes indtil 15 år efter pensionsudbetalingsalder er nået</a:t>
            </a:r>
          </a:p>
          <a:p>
            <a:r>
              <a:rPr lang="da-DK" sz="2400" dirty="0" smtClean="0"/>
              <a:t>Indbetaling kan fradrages i personlig indkomst men maksimalt 50.000 kr. (2012) – i 2011 100.000 kr.</a:t>
            </a:r>
          </a:p>
          <a:p>
            <a:r>
              <a:rPr lang="da-DK" sz="2400" dirty="0" smtClean="0"/>
              <a:t>Udbetaling fra pensionen kan tidligst ske fra efterlønsalder over en periode på 10-25 år</a:t>
            </a:r>
          </a:p>
          <a:p>
            <a:r>
              <a:rPr lang="da-DK" sz="2400" dirty="0" smtClean="0"/>
              <a:t>Beskattes som indkomst</a:t>
            </a:r>
          </a:p>
          <a:p>
            <a:r>
              <a:rPr lang="da-DK" sz="2400" dirty="0" smtClean="0"/>
              <a:t>Udbetaling tidligere end efterlønsalder medfører afgift på 60 %</a:t>
            </a:r>
          </a:p>
          <a:p>
            <a:r>
              <a:rPr lang="da-DK" sz="2400" dirty="0" smtClean="0"/>
              <a:t>Udbetaling ved død: Værdien betales til ægtefælle/begunstiget efter 40 % afgift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4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3.3 Kapitalpension</a:t>
            </a:r>
            <a:endParaRPr lang="da-DK" sz="3600" dirty="0" smtClean="0"/>
          </a:p>
        </p:txBody>
      </p:sp>
      <p:sp>
        <p:nvSpPr>
          <p:cNvPr id="23557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400" dirty="0" smtClean="0"/>
              <a:t>Kan oprettes indtil 15 år efter pensionsudbetalingsalder er nået</a:t>
            </a:r>
          </a:p>
          <a:p>
            <a:r>
              <a:rPr lang="da-DK" sz="2400" dirty="0" smtClean="0"/>
              <a:t>Indbetaling kan fradrages i personlig indkomst men maksimalt 46.000 kr. (2012)</a:t>
            </a:r>
          </a:p>
          <a:p>
            <a:r>
              <a:rPr lang="da-DK" sz="2400" dirty="0" smtClean="0"/>
              <a:t>Udbetaling fra pensionen kan tidligst ske fra efterlønsalder og senest 15 år senere</a:t>
            </a:r>
          </a:p>
          <a:p>
            <a:r>
              <a:rPr lang="da-DK" sz="2400" dirty="0" smtClean="0"/>
              <a:t>Ved udbetaling betales 40 % i afgift</a:t>
            </a:r>
          </a:p>
          <a:p>
            <a:r>
              <a:rPr lang="da-DK" sz="2400" dirty="0" smtClean="0"/>
              <a:t>Udbetaling tidligere end efterlønsalder medfører afgift på 60 %</a:t>
            </a:r>
          </a:p>
          <a:p>
            <a:r>
              <a:rPr lang="da-DK" sz="2400" dirty="0" smtClean="0"/>
              <a:t>Udbetaling ved død: Værdien betales til ægtefælle/begunstiget efter 40 % afgift</a:t>
            </a:r>
          </a:p>
        </p:txBody>
      </p:sp>
    </p:spTree>
    <p:extLst>
      <p:ext uri="{BB962C8B-B14F-4D97-AF65-F5344CB8AC3E}">
        <p14:creationId xmlns:p14="http://schemas.microsoft.com/office/powerpoint/2010/main" val="197078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8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3.3 Livrente</a:t>
            </a:r>
            <a:b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endParaRPr lang="da-DK" sz="3600" dirty="0" smtClean="0"/>
          </a:p>
        </p:txBody>
      </p:sp>
      <p:sp>
        <p:nvSpPr>
          <p:cNvPr id="24581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800" dirty="0" smtClean="0"/>
              <a:t>Ingen aldersgrænse</a:t>
            </a:r>
            <a:endParaRPr lang="da-DK" sz="2800" dirty="0"/>
          </a:p>
          <a:p>
            <a:r>
              <a:rPr lang="da-DK" sz="2800" dirty="0"/>
              <a:t>Indbetaling kan fradrages i personlig </a:t>
            </a:r>
            <a:r>
              <a:rPr lang="da-DK" sz="2800" dirty="0" smtClean="0"/>
              <a:t>indkomst – ingen grænse hvis indbetaling fx sker gennem arbejdsgiver</a:t>
            </a:r>
            <a:endParaRPr lang="da-DK" sz="2800" dirty="0"/>
          </a:p>
          <a:p>
            <a:r>
              <a:rPr lang="da-DK" sz="2800" dirty="0"/>
              <a:t>Udbetaling fra pensionen kan tidligst ske fra </a:t>
            </a:r>
            <a:r>
              <a:rPr lang="da-DK" sz="2800" dirty="0" smtClean="0"/>
              <a:t>efterlønsalder</a:t>
            </a:r>
          </a:p>
          <a:p>
            <a:r>
              <a:rPr lang="da-DK" sz="2800" dirty="0" smtClean="0"/>
              <a:t>Udbetaling beskattes som indkomst</a:t>
            </a:r>
            <a:endParaRPr lang="da-DK" sz="2800" dirty="0"/>
          </a:p>
          <a:p>
            <a:r>
              <a:rPr lang="da-DK" sz="2800" dirty="0" smtClean="0"/>
              <a:t>Udbetaling </a:t>
            </a:r>
            <a:r>
              <a:rPr lang="da-DK" sz="2800" dirty="0"/>
              <a:t>ved død: </a:t>
            </a:r>
            <a:r>
              <a:rPr lang="da-DK" sz="2800" dirty="0" smtClean="0"/>
              <a:t>Der kan tegnes garanti, så udbetaling fortsætter til længstlevende ægtefælle</a:t>
            </a:r>
            <a:endParaRPr lang="da-DK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8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3.4 Livsforsikring</a:t>
            </a:r>
            <a:b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endParaRPr lang="da-DK" sz="3600" dirty="0" smtClean="0"/>
          </a:p>
        </p:txBody>
      </p:sp>
      <p:sp>
        <p:nvSpPr>
          <p:cNvPr id="24581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800" dirty="0" smtClean="0"/>
              <a:t>Ingen aldersgrænse, men kræver ofte en helbredsundersøgelse</a:t>
            </a:r>
            <a:endParaRPr lang="da-DK" sz="2800" dirty="0"/>
          </a:p>
          <a:p>
            <a:r>
              <a:rPr lang="da-DK" sz="2800" dirty="0" smtClean="0"/>
              <a:t>Oprettes ofte som del af en pension</a:t>
            </a:r>
          </a:p>
          <a:p>
            <a:r>
              <a:rPr lang="da-DK" sz="2800" dirty="0" smtClean="0"/>
              <a:t>Kan aftales at summen skal udbetales, når forsikringstager opnår en bestemt alder</a:t>
            </a:r>
          </a:p>
          <a:p>
            <a:r>
              <a:rPr lang="da-DK" sz="2800" dirty="0" smtClean="0"/>
              <a:t>Udbetaling </a:t>
            </a:r>
            <a:r>
              <a:rPr lang="da-DK" sz="2800" dirty="0"/>
              <a:t>ved død: </a:t>
            </a:r>
            <a:r>
              <a:rPr lang="da-DK" sz="2800" dirty="0" smtClean="0"/>
              <a:t>Til begunstigede, enten som</a:t>
            </a:r>
          </a:p>
          <a:p>
            <a:pPr lvl="1"/>
            <a:r>
              <a:rPr lang="da-DK" sz="2400" dirty="0" smtClean="0"/>
              <a:t>Sum – 40 % i afgift, eller</a:t>
            </a:r>
          </a:p>
          <a:p>
            <a:pPr lvl="1"/>
            <a:r>
              <a:rPr lang="da-DK" sz="2400" dirty="0" smtClean="0"/>
              <a:t>Løbende udbetaling, indkomstbeskatning</a:t>
            </a: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145184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8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4. Begunstigelser</a:t>
            </a:r>
            <a:b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endParaRPr lang="da-DK" sz="3600" dirty="0" smtClean="0"/>
          </a:p>
        </p:txBody>
      </p:sp>
      <p:sp>
        <p:nvSpPr>
          <p:cNvPr id="24581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800" dirty="0" smtClean="0"/>
              <a:t>Der kan indsættes begunstigede på livsforsikringer  og nogle ratepensioner/kapitalpensioner</a:t>
            </a:r>
          </a:p>
          <a:p>
            <a:endParaRPr lang="da-DK" sz="2800" dirty="0" smtClean="0"/>
          </a:p>
          <a:p>
            <a:pPr marL="0" indent="0">
              <a:buNone/>
            </a:pPr>
            <a:endParaRPr lang="da-DK" sz="2800" dirty="0"/>
          </a:p>
        </p:txBody>
      </p:sp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4887492"/>
              </p:ext>
            </p:extLst>
          </p:nvPr>
        </p:nvGraphicFramePr>
        <p:xfrm>
          <a:off x="899593" y="2708920"/>
          <a:ext cx="7344815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1"/>
                <a:gridCol w="1512168"/>
                <a:gridCol w="1584176"/>
              </a:tblGrid>
              <a:tr h="370840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1" dirty="0" smtClean="0"/>
                        <a:t>Livsforsikring (FAL)</a:t>
                      </a:r>
                      <a:endParaRPr lang="da-DK" b="1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/>
                        <a:t>Pension i bank (POL)</a:t>
                      </a:r>
                      <a:endParaRPr lang="da-DK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baseline="0" dirty="0" smtClean="0">
                          <a:solidFill>
                            <a:schemeClr val="bg1"/>
                          </a:solidFill>
                        </a:rPr>
                        <a:t>Indsættelse af begunstiget</a:t>
                      </a:r>
                      <a:endParaRPr lang="da-DK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baseline="0" dirty="0" smtClean="0">
                          <a:solidFill>
                            <a:schemeClr val="bg1"/>
                          </a:solidFill>
                        </a:rPr>
                        <a:t>     § 102</a:t>
                      </a:r>
                      <a:endParaRPr lang="da-DK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baseline="0" dirty="0" smtClean="0">
                          <a:solidFill>
                            <a:schemeClr val="bg1"/>
                          </a:solidFill>
                        </a:rPr>
                        <a:t>     § 2</a:t>
                      </a:r>
                      <a:endParaRPr lang="da-DK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baseline="0" dirty="0" smtClean="0">
                          <a:solidFill>
                            <a:schemeClr val="bg1"/>
                          </a:solidFill>
                        </a:rPr>
                        <a:t>Skriftlig meddelelse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baseline="0" dirty="0" smtClean="0">
                          <a:solidFill>
                            <a:schemeClr val="bg1"/>
                          </a:solidFill>
                        </a:rPr>
                        <a:t>     § 103</a:t>
                      </a:r>
                      <a:endParaRPr lang="da-DK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baseline="0" dirty="0" smtClean="0">
                          <a:solidFill>
                            <a:schemeClr val="bg1"/>
                          </a:solidFill>
                        </a:rPr>
                        <a:t>     § 3</a:t>
                      </a:r>
                      <a:endParaRPr lang="da-DK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baseline="0" dirty="0" smtClean="0">
                          <a:solidFill>
                            <a:schemeClr val="bg1"/>
                          </a:solidFill>
                        </a:rPr>
                        <a:t>Rækkefølge nærmeste pårørende</a:t>
                      </a:r>
                      <a:endParaRPr lang="da-DK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baseline="0" dirty="0" smtClean="0">
                          <a:solidFill>
                            <a:schemeClr val="bg1"/>
                          </a:solidFill>
                        </a:rPr>
                        <a:t>     § 105a</a:t>
                      </a:r>
                      <a:endParaRPr lang="da-DK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baseline="0" dirty="0" smtClean="0">
                          <a:solidFill>
                            <a:schemeClr val="bg1"/>
                          </a:solidFill>
                        </a:rPr>
                        <a:t>     § 5a</a:t>
                      </a:r>
                      <a:endParaRPr lang="da-DK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baseline="0" dirty="0" smtClean="0">
                          <a:solidFill>
                            <a:schemeClr val="bg1"/>
                          </a:solidFill>
                        </a:rPr>
                        <a:t>Ingen begunstigelse = nærmeste pårørende</a:t>
                      </a:r>
                      <a:endParaRPr lang="da-DK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baseline="0" dirty="0" smtClean="0">
                          <a:solidFill>
                            <a:schemeClr val="bg1"/>
                          </a:solidFill>
                        </a:rPr>
                        <a:t>     § 105b</a:t>
                      </a:r>
                      <a:endParaRPr lang="da-DK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baseline="0" dirty="0" smtClean="0">
                          <a:solidFill>
                            <a:schemeClr val="bg1"/>
                          </a:solidFill>
                        </a:rPr>
                        <a:t>     § 5b</a:t>
                      </a:r>
                      <a:endParaRPr lang="da-DK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baseline="0" dirty="0" smtClean="0">
                          <a:solidFill>
                            <a:schemeClr val="bg1"/>
                          </a:solidFill>
                        </a:rPr>
                        <a:t>Råde over ordningen</a:t>
                      </a:r>
                      <a:endParaRPr lang="da-DK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baseline="0" dirty="0" smtClean="0">
                          <a:solidFill>
                            <a:schemeClr val="bg1"/>
                          </a:solidFill>
                        </a:rPr>
                        <a:t>     § 108</a:t>
                      </a:r>
                      <a:endParaRPr lang="da-DK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baseline="0" dirty="0" smtClean="0">
                          <a:solidFill>
                            <a:schemeClr val="bg1"/>
                          </a:solidFill>
                        </a:rPr>
                        <a:t>     § 8</a:t>
                      </a:r>
                      <a:endParaRPr lang="da-DK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184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8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4. Begunstigelser</a:t>
            </a:r>
            <a:b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endParaRPr lang="da-DK" sz="3600" dirty="0" smtClean="0"/>
          </a:p>
        </p:txBody>
      </p:sp>
      <p:sp>
        <p:nvSpPr>
          <p:cNvPr id="24581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800" dirty="0" smtClean="0"/>
              <a:t>Hvis ”nærmeste pårørende” er indsat som begunstiget er rækkefølgen:</a:t>
            </a:r>
            <a:endParaRPr lang="da-DK" sz="2800" dirty="0"/>
          </a:p>
          <a:p>
            <a:pPr lvl="1"/>
            <a:r>
              <a:rPr lang="da-DK" sz="2400" dirty="0" smtClean="0"/>
              <a:t>Ægtefælle</a:t>
            </a:r>
          </a:p>
          <a:p>
            <a:pPr lvl="1"/>
            <a:r>
              <a:rPr lang="da-DK" sz="2400" dirty="0" smtClean="0"/>
              <a:t>Samlever, der opfylder betingelserne</a:t>
            </a:r>
          </a:p>
          <a:p>
            <a:pPr lvl="1"/>
            <a:r>
              <a:rPr lang="da-DK" sz="2400" dirty="0" smtClean="0"/>
              <a:t>Børn</a:t>
            </a:r>
          </a:p>
          <a:p>
            <a:pPr lvl="1"/>
            <a:r>
              <a:rPr lang="da-DK" sz="2400" dirty="0" smtClean="0"/>
              <a:t>Arvinger</a:t>
            </a:r>
          </a:p>
          <a:p>
            <a:r>
              <a:rPr lang="da-DK" dirty="0" smtClean="0"/>
              <a:t>Begunstigelse skal meddeles skriftligt</a:t>
            </a:r>
          </a:p>
          <a:p>
            <a:r>
              <a:rPr lang="da-DK" dirty="0" smtClean="0"/>
              <a:t>Uigenkaldeligt begunstiget kan kun ændres med den begunstigedes samtykke</a:t>
            </a:r>
          </a:p>
        </p:txBody>
      </p:sp>
    </p:spTree>
    <p:extLst>
      <p:ext uri="{BB962C8B-B14F-4D97-AF65-F5344CB8AC3E}">
        <p14:creationId xmlns:p14="http://schemas.microsoft.com/office/powerpoint/2010/main" val="307075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Forsikring og pension kapitel 23</a:t>
            </a:r>
            <a:b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endParaRPr lang="da-DK" sz="3600" dirty="0" smtClean="0"/>
          </a:p>
        </p:txBody>
      </p:sp>
      <p:sp>
        <p:nvSpPr>
          <p:cNvPr id="15365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da-DK" b="1" dirty="0" smtClean="0"/>
              <a:t>I kapitel 23 gennemgås</a:t>
            </a:r>
            <a:r>
              <a:rPr lang="da-DK" dirty="0" smtClean="0"/>
              <a:t>:</a:t>
            </a:r>
          </a:p>
          <a:p>
            <a:r>
              <a:rPr lang="da-DK" dirty="0" smtClean="0"/>
              <a:t>Forsikringsaftaler</a:t>
            </a:r>
          </a:p>
          <a:p>
            <a:r>
              <a:rPr lang="da-DK" dirty="0" smtClean="0"/>
              <a:t>Pensioner</a:t>
            </a:r>
          </a:p>
          <a:p>
            <a:r>
              <a:rPr lang="da-DK" dirty="0" smtClean="0"/>
              <a:t>Begunstigelser</a:t>
            </a:r>
            <a:endParaRPr lang="da-DK" dirty="0"/>
          </a:p>
          <a:p>
            <a:endParaRPr lang="da-DK" sz="2400" dirty="0" smtClean="0"/>
          </a:p>
          <a:p>
            <a:pPr marL="0" indent="0">
              <a:buNone/>
            </a:pPr>
            <a:r>
              <a:rPr lang="da-DK" sz="2400" dirty="0" smtClean="0"/>
              <a:t>(Aftaler </a:t>
            </a:r>
            <a:r>
              <a:rPr lang="da-DK" sz="2400" dirty="0"/>
              <a:t>– se kap. </a:t>
            </a:r>
            <a:r>
              <a:rPr lang="da-DK" sz="2400" dirty="0" smtClean="0"/>
              <a:t>3)</a:t>
            </a:r>
          </a:p>
          <a:p>
            <a:pPr>
              <a:buFont typeface="Arial" charset="0"/>
              <a:buNone/>
            </a:pPr>
            <a:r>
              <a:rPr lang="da-DK" sz="2400" dirty="0" smtClean="0"/>
              <a:t>(Familie- og arveret - se kap. 23)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1. Lovgivning </a:t>
            </a:r>
            <a:b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endParaRPr lang="da-DK" sz="3600" dirty="0" smtClean="0"/>
          </a:p>
        </p:txBody>
      </p:sp>
      <p:sp>
        <p:nvSpPr>
          <p:cNvPr id="16389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da-DK" b="1" dirty="0" smtClean="0"/>
              <a:t>Forsikringer og pensioner er reguleret i </a:t>
            </a:r>
            <a:endParaRPr lang="da-DK" dirty="0" smtClean="0"/>
          </a:p>
          <a:p>
            <a:r>
              <a:rPr lang="da-DK" dirty="0" smtClean="0"/>
              <a:t>Lov om finansiel virksomhed (FIL)</a:t>
            </a:r>
          </a:p>
          <a:p>
            <a:r>
              <a:rPr lang="da-DK" dirty="0" smtClean="0"/>
              <a:t>Forsikringsaftaleloven (FAL)</a:t>
            </a:r>
          </a:p>
          <a:p>
            <a:r>
              <a:rPr lang="da-DK" dirty="0" smtClean="0"/>
              <a:t>Pensionsbeskatningsloven (PBL)</a:t>
            </a:r>
          </a:p>
          <a:p>
            <a:r>
              <a:rPr lang="da-DK" dirty="0" smtClean="0"/>
              <a:t>Pensionsopsparingsloven (POL)</a:t>
            </a:r>
          </a:p>
          <a:p>
            <a:pPr marL="0" indent="0">
              <a:buNone/>
            </a:pPr>
            <a:endParaRPr lang="da-DK" dirty="0" smtClean="0"/>
          </a:p>
          <a:p>
            <a:endParaRPr lang="da-DK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2. Forsikringsaftaler</a:t>
            </a:r>
            <a:endParaRPr lang="da-DK" sz="3600" dirty="0" smtClean="0"/>
          </a:p>
        </p:txBody>
      </p:sp>
      <p:sp>
        <p:nvSpPr>
          <p:cNvPr id="17413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Police – aftale mellem forsikringstager og forsikringsselskab</a:t>
            </a:r>
            <a:br>
              <a:rPr lang="da-DK" dirty="0" smtClean="0"/>
            </a:br>
            <a:endParaRPr lang="da-DK" dirty="0" smtClean="0"/>
          </a:p>
          <a:p>
            <a:r>
              <a:rPr lang="da-DK" dirty="0" smtClean="0"/>
              <a:t>Forsikringsformidler – fx assurandør eller pengeinstitut, en der formidler salg af forsikringer på vegne forsikringsselskabet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2</a:t>
            </a:r>
            <a:r>
              <a:rPr lang="da-DK" sz="3600" b="1" dirty="0">
                <a:solidFill>
                  <a:srgbClr val="7030A0"/>
                </a:solidFill>
                <a:latin typeface="Arial" charset="0"/>
                <a:cs typeface="Arial" charset="0"/>
              </a:rPr>
              <a:t>. </a:t>
            </a:r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Forsikringsaftaler</a:t>
            </a:r>
            <a:b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Typer af forsikring</a:t>
            </a:r>
            <a:endParaRPr lang="da-DK" sz="3600" dirty="0">
              <a:latin typeface="+mn-lt"/>
            </a:endParaRPr>
          </a:p>
        </p:txBody>
      </p:sp>
      <p:sp>
        <p:nvSpPr>
          <p:cNvPr id="2" name="Pladsholder til tekst 1"/>
          <p:cNvSpPr>
            <a:spLocks noGrp="1"/>
          </p:cNvSpPr>
          <p:nvPr>
            <p:ph type="body" idx="1"/>
          </p:nvPr>
        </p:nvSpPr>
        <p:spPr>
          <a:xfrm>
            <a:off x="1035868" y="1535113"/>
            <a:ext cx="4040188" cy="639762"/>
          </a:xfrm>
          <a:effectLst>
            <a:outerShdw blurRad="50800" dist="50800" dir="5400000" algn="ctr" rotWithShape="0">
              <a:schemeClr val="accent4">
                <a:lumMod val="60000"/>
                <a:lumOff val="40000"/>
              </a:schemeClr>
            </a:outerShdw>
          </a:effectLst>
        </p:spPr>
        <p:txBody>
          <a:bodyPr/>
          <a:lstStyle/>
          <a:p>
            <a:r>
              <a:rPr lang="da-DK" sz="2800" dirty="0" smtClean="0"/>
              <a:t>Skadesforsikring</a:t>
            </a:r>
            <a:endParaRPr lang="da-DK" sz="2800" dirty="0"/>
          </a:p>
        </p:txBody>
      </p:sp>
      <p:sp>
        <p:nvSpPr>
          <p:cNvPr id="6" name="Pladsholder til indhold 5"/>
          <p:cNvSpPr>
            <a:spLocks noGrp="1"/>
          </p:cNvSpPr>
          <p:nvPr>
            <p:ph sz="half" idx="2"/>
          </p:nvPr>
        </p:nvSpPr>
        <p:spPr>
          <a:xfrm>
            <a:off x="1043608" y="2132856"/>
            <a:ext cx="4040188" cy="395128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da-DK" b="1" dirty="0" smtClean="0"/>
          </a:p>
          <a:p>
            <a:pPr fontAlgn="auto">
              <a:spcAft>
                <a:spcPts val="0"/>
              </a:spcAft>
              <a:defRPr/>
            </a:pPr>
            <a:r>
              <a:rPr lang="da-DK" b="1" dirty="0" smtClean="0"/>
              <a:t>Tingsforsikring</a:t>
            </a:r>
          </a:p>
          <a:p>
            <a:pPr fontAlgn="auto">
              <a:spcAft>
                <a:spcPts val="0"/>
              </a:spcAft>
              <a:defRPr/>
            </a:pPr>
            <a:r>
              <a:rPr lang="da-DK" b="1" dirty="0" smtClean="0"/>
              <a:t>Kaskoforsikring</a:t>
            </a:r>
          </a:p>
          <a:p>
            <a:pPr fontAlgn="auto">
              <a:spcAft>
                <a:spcPts val="0"/>
              </a:spcAft>
              <a:defRPr/>
            </a:pPr>
            <a:r>
              <a:rPr lang="da-DK" b="1" dirty="0" smtClean="0"/>
              <a:t>Brandforsikring</a:t>
            </a:r>
          </a:p>
          <a:p>
            <a:pPr fontAlgn="auto">
              <a:spcAft>
                <a:spcPts val="0"/>
              </a:spcAft>
              <a:defRPr/>
            </a:pPr>
            <a:r>
              <a:rPr lang="da-DK" b="1" dirty="0" smtClean="0"/>
              <a:t>Vareforsikring (transport)</a:t>
            </a:r>
          </a:p>
          <a:p>
            <a:pPr fontAlgn="auto">
              <a:spcAft>
                <a:spcPts val="0"/>
              </a:spcAft>
              <a:defRPr/>
            </a:pPr>
            <a:r>
              <a:rPr lang="da-DK" b="1" dirty="0" smtClean="0"/>
              <a:t>Indboforsikring</a:t>
            </a:r>
          </a:p>
          <a:p>
            <a:pPr fontAlgn="auto">
              <a:spcAft>
                <a:spcPts val="0"/>
              </a:spcAft>
              <a:defRPr/>
            </a:pPr>
            <a:r>
              <a:rPr lang="da-DK" b="1" dirty="0" smtClean="0"/>
              <a:t>Elektronikforsikring</a:t>
            </a:r>
          </a:p>
          <a:p>
            <a:pPr fontAlgn="auto">
              <a:spcAft>
                <a:spcPts val="0"/>
              </a:spcAft>
              <a:defRPr/>
            </a:pPr>
            <a:r>
              <a:rPr lang="da-DK" b="1" dirty="0" smtClean="0"/>
              <a:t>Ansvarsforsikring (fx bil)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3"/>
          </p:nvPr>
        </p:nvSpPr>
        <p:spPr>
          <a:xfrm>
            <a:off x="5066729" y="1535113"/>
            <a:ext cx="4041775" cy="639762"/>
          </a:xfrm>
          <a:effectLst>
            <a:outerShdw blurRad="50800" dist="50800" dir="5400000" algn="ctr" rotWithShape="0">
              <a:schemeClr val="accent4">
                <a:lumMod val="60000"/>
                <a:lumOff val="40000"/>
              </a:schemeClr>
            </a:outerShdw>
          </a:effectLst>
        </p:spPr>
        <p:txBody>
          <a:bodyPr/>
          <a:lstStyle/>
          <a:p>
            <a:r>
              <a:rPr lang="da-DK" sz="2800" dirty="0" err="1" smtClean="0"/>
              <a:t>Summaforsikring</a:t>
            </a:r>
            <a:endParaRPr lang="da-DK" sz="2800" dirty="0"/>
          </a:p>
        </p:txBody>
      </p:sp>
      <p:sp>
        <p:nvSpPr>
          <p:cNvPr id="4" name="Pladsholder til indhold 3"/>
          <p:cNvSpPr>
            <a:spLocks noGrp="1"/>
          </p:cNvSpPr>
          <p:nvPr>
            <p:ph sz="quarter" idx="4"/>
          </p:nvPr>
        </p:nvSpPr>
        <p:spPr>
          <a:xfrm>
            <a:off x="5066729" y="2174875"/>
            <a:ext cx="4041775" cy="3951288"/>
          </a:xfrm>
        </p:spPr>
        <p:txBody>
          <a:bodyPr/>
          <a:lstStyle/>
          <a:p>
            <a:endParaRPr lang="da-DK" dirty="0" smtClean="0"/>
          </a:p>
          <a:p>
            <a:r>
              <a:rPr lang="da-DK" b="1" dirty="0" smtClean="0"/>
              <a:t>Livsforsikring</a:t>
            </a:r>
          </a:p>
          <a:p>
            <a:r>
              <a:rPr lang="da-DK" b="1" dirty="0" smtClean="0"/>
              <a:t>Ulykkesforsikring</a:t>
            </a:r>
          </a:p>
          <a:p>
            <a:r>
              <a:rPr lang="da-DK" b="1" dirty="0" smtClean="0"/>
              <a:t>Sygeforsikring</a:t>
            </a:r>
          </a:p>
          <a:p>
            <a:endParaRPr lang="da-DK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8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2.2 Forsikringsaftalen og oplysningspligt</a:t>
            </a:r>
            <a:b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endParaRPr lang="da-DK" sz="3600" dirty="0" smtClean="0"/>
          </a:p>
        </p:txBody>
      </p:sp>
      <p:sp>
        <p:nvSpPr>
          <p:cNvPr id="19461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sz="2400" b="1" dirty="0" smtClean="0"/>
          </a:p>
          <a:p>
            <a:r>
              <a:rPr lang="da-DK" sz="2400" b="1" dirty="0" smtClean="0"/>
              <a:t>Afslag på forsikringstilbud skal være begrundet, FAL § 3b</a:t>
            </a:r>
            <a:endParaRPr lang="da-DK" sz="2400" b="1" dirty="0"/>
          </a:p>
          <a:p>
            <a:pPr lvl="1"/>
            <a:r>
              <a:rPr lang="da-DK" sz="2000" dirty="0" smtClean="0"/>
              <a:t>Hvis selskabet tilbyder lovpligtige forsikringer må kunden ikke afvises</a:t>
            </a:r>
          </a:p>
          <a:p>
            <a:r>
              <a:rPr lang="da-DK" sz="2400" b="1" dirty="0" smtClean="0"/>
              <a:t>Hvis ikke andet fremgår træder forsikringen i kraft, når policen afsendes fra selskabet, FAL § 11</a:t>
            </a:r>
          </a:p>
          <a:p>
            <a:r>
              <a:rPr lang="da-DK" sz="2400" b="1" dirty="0" smtClean="0"/>
              <a:t>Forsikringstager har givet urigtige oplysninger:</a:t>
            </a:r>
          </a:p>
          <a:p>
            <a:pPr lvl="1"/>
            <a:r>
              <a:rPr lang="da-DK" sz="2000" b="1" dirty="0" smtClean="0"/>
              <a:t>På svigagtig måde - aftalen er ugyldig</a:t>
            </a:r>
          </a:p>
          <a:p>
            <a:pPr lvl="1"/>
            <a:r>
              <a:rPr lang="da-DK" sz="2000" b="1" dirty="0" smtClean="0"/>
              <a:t>Uagtsomt – aftalen er ugyldig eller gyldig på andre vilkår. I forbrugerforsikringer anvendes lempelsesreglen ved særlige omstændigheder</a:t>
            </a:r>
          </a:p>
          <a:p>
            <a:pPr lvl="1"/>
            <a:r>
              <a:rPr lang="da-DK" sz="2000" b="1" dirty="0" smtClean="0"/>
              <a:t>I god tro – forsikringsselskabet hæfter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2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2.3 Forbrugerens fortrydelsesret</a:t>
            </a:r>
            <a:endParaRPr lang="da-DK" sz="1800" dirty="0" smtClean="0"/>
          </a:p>
        </p:txBody>
      </p:sp>
      <p:sp>
        <p:nvSpPr>
          <p:cNvPr id="20485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400" dirty="0" smtClean="0"/>
              <a:t>En forbruger kan fortryde forsikringsaftalen, FAL § 34i</a:t>
            </a:r>
          </a:p>
          <a:p>
            <a:r>
              <a:rPr lang="da-DK" sz="2400" dirty="0" smtClean="0"/>
              <a:t>Fristen er 14 dage (30 dage for livsforsikring)</a:t>
            </a:r>
          </a:p>
          <a:p>
            <a:r>
              <a:rPr lang="da-DK" sz="2400" dirty="0" smtClean="0"/>
              <a:t>Fysisk indgået aftale - fristen regnes fra den dag:</a:t>
            </a:r>
          </a:p>
          <a:p>
            <a:pPr lvl="1"/>
            <a:r>
              <a:rPr lang="da-DK" sz="2000" dirty="0" smtClean="0"/>
              <a:t>Forbrugeren har modtaget besked om aftalens indgåelse</a:t>
            </a:r>
          </a:p>
          <a:p>
            <a:pPr lvl="1"/>
            <a:r>
              <a:rPr lang="da-DK" sz="2000" dirty="0" smtClean="0"/>
              <a:t>Forbrugeren har modtaget oplysning om fortrydelsesretten	</a:t>
            </a:r>
          </a:p>
          <a:p>
            <a:r>
              <a:rPr lang="da-DK" sz="2400" dirty="0" smtClean="0"/>
              <a:t>Aftale indgået ved fjernsalg – fristen regnes fra den dag:</a:t>
            </a:r>
          </a:p>
          <a:p>
            <a:pPr lvl="1"/>
            <a:r>
              <a:rPr lang="da-DK" sz="2000" dirty="0" smtClean="0"/>
              <a:t>Aftalen er indgået eller</a:t>
            </a:r>
          </a:p>
          <a:p>
            <a:pPr lvl="1"/>
            <a:r>
              <a:rPr lang="da-DK" sz="2000" dirty="0" smtClean="0"/>
              <a:t>Forbrugeren har fået alle oplysninger på varigt medie, fx oplysninger om fortrydelsesretten</a:t>
            </a:r>
          </a:p>
          <a:p>
            <a:pPr lvl="1"/>
            <a:endParaRPr lang="da-DK" sz="2000" dirty="0"/>
          </a:p>
          <a:p>
            <a:r>
              <a:rPr lang="da-DK" sz="2400" dirty="0" smtClean="0"/>
              <a:t>Forsikringsselskabet skal oplyse om retten til at fortryde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6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2.4 Dækning</a:t>
            </a:r>
            <a:endParaRPr lang="da-DK" sz="3600" dirty="0" smtClean="0"/>
          </a:p>
        </p:txBody>
      </p:sp>
      <p:sp>
        <p:nvSpPr>
          <p:cNvPr id="21509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400" dirty="0" smtClean="0"/>
              <a:t>Dækning kræver at der er sket en forsikringsbegivenhed</a:t>
            </a:r>
          </a:p>
          <a:p>
            <a:r>
              <a:rPr lang="da-DK" sz="2400" dirty="0" smtClean="0"/>
              <a:t>Skaden skal anmeldes uden ophold, FAL § 21</a:t>
            </a:r>
          </a:p>
          <a:p>
            <a:r>
              <a:rPr lang="da-DK" sz="2400" dirty="0" smtClean="0"/>
              <a:t>Dækning kan bortfalde eller erstatning blive nedsat, hvis forsikringstager har handlet forsætligt eller groft uagtsomt</a:t>
            </a:r>
          </a:p>
          <a:p>
            <a:r>
              <a:rPr lang="da-DK" sz="2400" dirty="0" smtClean="0"/>
              <a:t>Ingen nedsættelse af erstatning ved simpel uagtsomhed</a:t>
            </a:r>
          </a:p>
          <a:p>
            <a:r>
              <a:rPr lang="da-DK" sz="2400" dirty="0" smtClean="0"/>
              <a:t>Tabsbegrænsningspligt – forsikringstager skal begrænse skaden</a:t>
            </a:r>
          </a:p>
          <a:p>
            <a:r>
              <a:rPr lang="da-DK" sz="2400" dirty="0" smtClean="0"/>
              <a:t>Dobbeltforsikring – giver kun dobbelt erstatning  ved </a:t>
            </a:r>
            <a:r>
              <a:rPr lang="da-DK" sz="2400" dirty="0" err="1" smtClean="0"/>
              <a:t>summaforsikring</a:t>
            </a:r>
            <a:endParaRPr lang="da-DK" sz="2400" dirty="0" smtClean="0"/>
          </a:p>
          <a:p>
            <a:r>
              <a:rPr lang="da-DK" sz="2400" dirty="0" smtClean="0"/>
              <a:t>Underforsikring – erstatning nedsættes forholdsmæssigt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0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3. Pensioner</a:t>
            </a:r>
            <a:br>
              <a:rPr lang="da-DK" sz="3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endParaRPr lang="da-DK" sz="3600" dirty="0" smtClean="0"/>
          </a:p>
        </p:txBody>
      </p:sp>
      <p:sp>
        <p:nvSpPr>
          <p:cNvPr id="22533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800" dirty="0" smtClean="0"/>
              <a:t>Offentlige, lovbestemte: Folkepension, efterløn, ATP</a:t>
            </a:r>
          </a:p>
          <a:p>
            <a:r>
              <a:rPr lang="da-DK" sz="2800" dirty="0" smtClean="0"/>
              <a:t>Arbejdsmarkedspensioner – typisk i kollektiv overenskomst</a:t>
            </a:r>
          </a:p>
          <a:p>
            <a:r>
              <a:rPr lang="da-DK" sz="2800" dirty="0" smtClean="0"/>
              <a:t>Individuelt oprettede pensionsordninger</a:t>
            </a:r>
            <a:br>
              <a:rPr lang="da-DK" sz="2800" dirty="0" smtClean="0"/>
            </a:br>
            <a:endParaRPr lang="da-DK" sz="2800" dirty="0" smtClean="0"/>
          </a:p>
          <a:p>
            <a:r>
              <a:rPr lang="da-DK" sz="2800" dirty="0" smtClean="0"/>
              <a:t>Pensionstyper:</a:t>
            </a:r>
          </a:p>
          <a:p>
            <a:pPr lvl="1"/>
            <a:r>
              <a:rPr lang="da-DK" sz="2400" dirty="0" smtClean="0"/>
              <a:t>Ratepension</a:t>
            </a:r>
          </a:p>
          <a:p>
            <a:pPr lvl="1"/>
            <a:r>
              <a:rPr lang="da-DK" sz="2400" dirty="0" smtClean="0"/>
              <a:t>Kapitalpension</a:t>
            </a:r>
          </a:p>
          <a:p>
            <a:pPr lvl="1"/>
            <a:r>
              <a:rPr lang="da-DK" sz="2400" dirty="0" smtClean="0"/>
              <a:t>Livrente</a:t>
            </a:r>
          </a:p>
          <a:p>
            <a:pPr lvl="1"/>
            <a:r>
              <a:rPr lang="da-DK" sz="2400" dirty="0" smtClean="0"/>
              <a:t>Livsforsikring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2940</TotalTime>
  <Words>603</Words>
  <Application>Microsoft Office PowerPoint</Application>
  <PresentationFormat>Skærmshow (4:3)</PresentationFormat>
  <Paragraphs>125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15</vt:i4>
      </vt:variant>
    </vt:vector>
  </HeadingPairs>
  <TitlesOfParts>
    <vt:vector size="16" baseType="lpstr">
      <vt:lpstr>Kontortema</vt:lpstr>
      <vt:lpstr>PowerPoint-præsentation</vt:lpstr>
      <vt:lpstr> Forsikring og pension kapitel 23 </vt:lpstr>
      <vt:lpstr> 1. Lovgivning  </vt:lpstr>
      <vt:lpstr>2. Forsikringsaftaler</vt:lpstr>
      <vt:lpstr>2. Forsikringsaftaler Typer af forsikring</vt:lpstr>
      <vt:lpstr> 2.2 Forsikringsaftalen og oplysningspligt </vt:lpstr>
      <vt:lpstr> 2.3 Forbrugerens fortrydelsesret</vt:lpstr>
      <vt:lpstr> 2.4 Dækning</vt:lpstr>
      <vt:lpstr> 3. Pensioner </vt:lpstr>
      <vt:lpstr> 3.1 Ratepension</vt:lpstr>
      <vt:lpstr> 3.3 Kapitalpension</vt:lpstr>
      <vt:lpstr> 3.3 Livrente </vt:lpstr>
      <vt:lpstr> 3.4 Livsforsikring </vt:lpstr>
      <vt:lpstr> 4. Begunstigelser </vt:lpstr>
      <vt:lpstr> 4. Begunstigelser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Mette Gade</dc:creator>
  <cp:lastModifiedBy> </cp:lastModifiedBy>
  <cp:revision>57</cp:revision>
  <dcterms:created xsi:type="dcterms:W3CDTF">2011-03-28T11:51:52Z</dcterms:created>
  <dcterms:modified xsi:type="dcterms:W3CDTF">2012-02-28T09:20:31Z</dcterms:modified>
</cp:coreProperties>
</file>