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7" r:id="rId2"/>
    <p:sldId id="258" r:id="rId3"/>
    <p:sldId id="261" r:id="rId4"/>
    <p:sldId id="262" r:id="rId5"/>
    <p:sldId id="264" r:id="rId6"/>
    <p:sldId id="263" r:id="rId7"/>
    <p:sldId id="304" r:id="rId8"/>
    <p:sldId id="265" r:id="rId9"/>
    <p:sldId id="266" r:id="rId10"/>
    <p:sldId id="267" r:id="rId11"/>
    <p:sldId id="268" r:id="rId12"/>
    <p:sldId id="290" r:id="rId13"/>
    <p:sldId id="291" r:id="rId14"/>
    <p:sldId id="269" r:id="rId15"/>
    <p:sldId id="292" r:id="rId16"/>
    <p:sldId id="272" r:id="rId17"/>
    <p:sldId id="293" r:id="rId18"/>
    <p:sldId id="271" r:id="rId19"/>
    <p:sldId id="273" r:id="rId20"/>
    <p:sldId id="283" r:id="rId21"/>
    <p:sldId id="284" r:id="rId22"/>
    <p:sldId id="282" r:id="rId23"/>
    <p:sldId id="294" r:id="rId24"/>
    <p:sldId id="295" r:id="rId25"/>
    <p:sldId id="285" r:id="rId26"/>
    <p:sldId id="274" r:id="rId27"/>
    <p:sldId id="286" r:id="rId28"/>
    <p:sldId id="287" r:id="rId29"/>
    <p:sldId id="296" r:id="rId30"/>
    <p:sldId id="288" r:id="rId31"/>
    <p:sldId id="289" r:id="rId32"/>
    <p:sldId id="280" r:id="rId33"/>
    <p:sldId id="281" r:id="rId34"/>
    <p:sldId id="275" r:id="rId35"/>
    <p:sldId id="276" r:id="rId36"/>
    <p:sldId id="277" r:id="rId37"/>
    <p:sldId id="278" r:id="rId38"/>
    <p:sldId id="299" r:id="rId39"/>
    <p:sldId id="298" r:id="rId40"/>
    <p:sldId id="279" r:id="rId41"/>
    <p:sldId id="300" r:id="rId42"/>
    <p:sldId id="301" r:id="rId43"/>
    <p:sldId id="302" r:id="rId44"/>
    <p:sldId id="303" r:id="rId45"/>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728" autoAdjust="0"/>
  </p:normalViewPr>
  <p:slideViewPr>
    <p:cSldViewPr>
      <p:cViewPr>
        <p:scale>
          <a:sx n="75" d="100"/>
          <a:sy n="75" d="100"/>
        </p:scale>
        <p:origin x="-1752" y="-2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p14="http://schemas.microsoft.com/office/powerpoint/2010/main" xmlns=""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18-08-2011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18-08-2011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p14="http://schemas.microsoft.com/office/powerpoint/2010/main" xmlns=""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ekstboks 4"/>
          <p:cNvSpPr txBox="1"/>
          <p:nvPr/>
        </p:nvSpPr>
        <p:spPr>
          <a:xfrm>
            <a:off x="1062972" y="2228670"/>
            <a:ext cx="7344816"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Kapitel 3</a:t>
            </a:r>
          </a:p>
          <a:p>
            <a:pPr algn="ctr"/>
            <a:r>
              <a:rPr lang="da-DK" sz="3600" b="1" dirty="0" smtClean="0">
                <a:solidFill>
                  <a:srgbClr val="7030A0"/>
                </a:solidFill>
                <a:latin typeface="+mj-lt"/>
                <a:cs typeface="Arial" pitchFamily="34" charset="0"/>
              </a:rPr>
              <a:t>Aftaleret </a:t>
            </a:r>
            <a:endParaRPr lang="da-DK" dirty="0">
              <a:latin typeface="+mj-lt"/>
            </a:endParaRPr>
          </a:p>
        </p:txBody>
      </p:sp>
    </p:spTree>
    <p:extLst>
      <p:ext uri="{BB962C8B-B14F-4D97-AF65-F5344CB8AC3E}">
        <p14:creationId xmlns:p14="http://schemas.microsoft.com/office/powerpoint/2010/main" xmlns=""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Aftaleindgåelse</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1.4 Afslag på tilbud</a:t>
            </a:r>
            <a:br>
              <a:rPr lang="da-DK" sz="3600" b="1" dirty="0" smtClean="0">
                <a:solidFill>
                  <a:srgbClr val="7030A0"/>
                </a:solidFill>
                <a:latin typeface="+mn-lt"/>
                <a:cs typeface="Arial" pitchFamily="34" charset="0"/>
              </a:rPr>
            </a:br>
            <a:endParaRPr lang="da-DK" sz="3600" dirty="0">
              <a:latin typeface="+mn-lt"/>
            </a:endParaRPr>
          </a:p>
        </p:txBody>
      </p:sp>
      <p:sp>
        <p:nvSpPr>
          <p:cNvPr id="6" name="Pladsholder til indhold 5"/>
          <p:cNvSpPr>
            <a:spLocks noGrp="1"/>
          </p:cNvSpPr>
          <p:nvPr>
            <p:ph idx="1"/>
          </p:nvPr>
        </p:nvSpPr>
        <p:spPr/>
        <p:txBody>
          <a:bodyPr>
            <a:noAutofit/>
          </a:bodyPr>
          <a:lstStyle/>
          <a:p>
            <a:pPr marL="266700" indent="-266700">
              <a:tabLst>
                <a:tab pos="0" algn="l"/>
              </a:tabLst>
            </a:pPr>
            <a:r>
              <a:rPr lang="da-DK" sz="2400" dirty="0" smtClean="0"/>
              <a:t>Hvis tilbudsmodtager forholder sig </a:t>
            </a:r>
            <a:r>
              <a:rPr lang="da-DK" sz="2400" b="1" dirty="0" smtClean="0"/>
              <a:t>passiv</a:t>
            </a:r>
            <a:r>
              <a:rPr lang="da-DK" sz="2400" dirty="0" smtClean="0"/>
              <a:t>, bortfalder tilbuddet når acceptfristen er udløbet, og sælger kan frit sælge til anden side.	</a:t>
            </a:r>
          </a:p>
          <a:p>
            <a:pPr marL="266700" indent="-266700">
              <a:tabLst>
                <a:tab pos="266700" algn="l"/>
              </a:tabLst>
            </a:pPr>
            <a:r>
              <a:rPr lang="da-DK" sz="2400" dirty="0" smtClean="0"/>
              <a:t>Hvis tilbudsmodtager </a:t>
            </a:r>
            <a:r>
              <a:rPr lang="da-DK" sz="2400" b="1" dirty="0" smtClean="0"/>
              <a:t>afslår tilbuddet</a:t>
            </a:r>
            <a:r>
              <a:rPr lang="da-DK" sz="2400" dirty="0" smtClean="0"/>
              <a:t>, er det bortfaldet, selvom acceptfristen ikke er udløbet, jf. AFTL § 5. Sælger kan frit sælge til anden side</a:t>
            </a:r>
            <a:r>
              <a:rPr lang="da-DK" sz="2400" dirty="0" smtClean="0"/>
              <a:t>.</a:t>
            </a:r>
            <a:endParaRPr lang="da-DK" sz="1600" b="1" dirty="0" smtClean="0"/>
          </a:p>
          <a:p>
            <a:pPr>
              <a:buNone/>
            </a:pPr>
            <a:r>
              <a:rPr lang="da-DK" sz="2400" b="1" dirty="0" smtClean="0"/>
              <a:t>Situation</a:t>
            </a:r>
            <a:r>
              <a:rPr lang="da-DK" sz="2400" dirty="0" smtClean="0"/>
              <a:t>: </a:t>
            </a:r>
            <a:r>
              <a:rPr lang="da-DK" sz="2400" b="1" dirty="0" smtClean="0"/>
              <a:t>Tilbagekaldelse</a:t>
            </a:r>
            <a:r>
              <a:rPr lang="da-DK" sz="2400" dirty="0" smtClean="0"/>
              <a:t> af </a:t>
            </a:r>
            <a:r>
              <a:rPr lang="da-DK" sz="2400" dirty="0" smtClean="0"/>
              <a:t>afslag. Tilbudsmodtager </a:t>
            </a:r>
            <a:r>
              <a:rPr lang="da-DK" sz="2400" dirty="0" smtClean="0"/>
              <a:t>(potentiel køber) sender et afslag til sælger, men han fortryder sit </a:t>
            </a:r>
            <a:r>
              <a:rPr lang="da-DK" sz="2400" dirty="0" smtClean="0"/>
              <a:t>afslag. </a:t>
            </a:r>
            <a:endParaRPr lang="da-DK" sz="2400" dirty="0" smtClean="0"/>
          </a:p>
          <a:p>
            <a:pPr lvl="1"/>
            <a:r>
              <a:rPr lang="da-DK" sz="2400" dirty="0" smtClean="0"/>
              <a:t>Tilbuddet er stadig bindende for sælger, hvis købers </a:t>
            </a:r>
            <a:r>
              <a:rPr lang="da-DK" sz="2400" dirty="0" smtClean="0"/>
              <a:t>tilbagekaldelse </a:t>
            </a:r>
            <a:r>
              <a:rPr lang="da-DK" sz="2400" dirty="0" smtClean="0"/>
              <a:t>kommer til tilbudsgivers (sælgers) kundskab, senest samtidig med at sælger læser </a:t>
            </a:r>
            <a:r>
              <a:rPr lang="da-DK" sz="2400" dirty="0" smtClean="0"/>
              <a:t>afslaget</a:t>
            </a:r>
            <a:r>
              <a:rPr lang="da-DK" sz="2400" dirty="0" smtClean="0"/>
              <a:t>.</a:t>
            </a: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a:t>
            </a:r>
            <a:br>
              <a:rPr lang="da-DK" sz="3600" b="1" dirty="0" smtClean="0">
                <a:solidFill>
                  <a:srgbClr val="7030A0"/>
                </a:solidFill>
                <a:cs typeface="Arial" pitchFamily="34" charset="0"/>
              </a:rPr>
            </a:br>
            <a:r>
              <a:rPr lang="da-DK" sz="3600" b="1" dirty="0" smtClean="0">
                <a:solidFill>
                  <a:srgbClr val="7030A0"/>
                </a:solidFill>
                <a:cs typeface="Arial" pitchFamily="34" charset="0"/>
              </a:rPr>
              <a:t>1.5 Accept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sz="3600" b="1" dirty="0" smtClean="0"/>
              <a:t>Acceptfrist er fastsat i tilbuddet</a:t>
            </a:r>
          </a:p>
          <a:p>
            <a:r>
              <a:rPr lang="da-DK" sz="2800" dirty="0" smtClean="0"/>
              <a:t>Når tilbudsmodtager har læst eller hørt om tilbuddet, har han en frist til at overveje, om han vil acceptere, fx i form af en ordrebekræftelse.</a:t>
            </a:r>
          </a:p>
          <a:p>
            <a:r>
              <a:rPr lang="da-DK" sz="2800" dirty="0" smtClean="0"/>
              <a:t>Accepten er rettidig, hvis den er kommet frem til tilbudsgiver inden acceptfristens udløb, jf. AFTL § 2.</a:t>
            </a:r>
          </a:p>
          <a:p>
            <a:r>
              <a:rPr lang="da-DK" sz="2800" dirty="0" smtClean="0"/>
              <a:t>Hvis acceptfristen er angivet til 8 dage, regnes fristen fra tilbuddets datering.</a:t>
            </a:r>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a:t>
            </a:r>
            <a:br>
              <a:rPr lang="da-DK" sz="3600" b="1" dirty="0" smtClean="0">
                <a:solidFill>
                  <a:srgbClr val="7030A0"/>
                </a:solidFill>
                <a:cs typeface="Arial" pitchFamily="34" charset="0"/>
              </a:rPr>
            </a:br>
            <a:r>
              <a:rPr lang="da-DK" sz="3600" b="1" dirty="0" smtClean="0">
                <a:solidFill>
                  <a:srgbClr val="7030A0"/>
                </a:solidFill>
                <a:cs typeface="Arial" pitchFamily="34" charset="0"/>
              </a:rPr>
              <a:t>1.5 Accept – den legale acceptfrist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a:buNone/>
            </a:pPr>
            <a:r>
              <a:rPr lang="da-DK" sz="2800" b="1" dirty="0" smtClean="0"/>
              <a:t>Ingen acceptfrist i tilbud</a:t>
            </a:r>
          </a:p>
          <a:p>
            <a:r>
              <a:rPr lang="da-DK" sz="2400" b="1" dirty="0" smtClean="0"/>
              <a:t>Den </a:t>
            </a:r>
            <a:r>
              <a:rPr lang="da-DK" sz="2400" b="1" dirty="0" smtClean="0"/>
              <a:t>legale acceptfrist, jf. AFTL § 3</a:t>
            </a:r>
            <a:endParaRPr lang="da-DK" sz="2400" dirty="0" smtClean="0"/>
          </a:p>
          <a:p>
            <a:pPr>
              <a:buNone/>
            </a:pPr>
            <a:r>
              <a:rPr lang="da-DK" sz="2400" dirty="0" smtClean="0"/>
              <a:t>	</a:t>
            </a:r>
            <a:r>
              <a:rPr lang="da-DK" sz="2400" dirty="0" err="1" smtClean="0"/>
              <a:t>Fremsendelsestid</a:t>
            </a:r>
            <a:r>
              <a:rPr lang="da-DK" sz="2400" dirty="0" smtClean="0"/>
              <a:t> + rimelig betænkningstid + </a:t>
            </a:r>
            <a:r>
              <a:rPr lang="da-DK" sz="2400" dirty="0" err="1" smtClean="0"/>
              <a:t>tilbagesendelsestid</a:t>
            </a:r>
            <a:endParaRPr lang="da-DK" sz="2400" b="1" dirty="0" smtClean="0"/>
          </a:p>
          <a:p>
            <a:pPr marL="355600" indent="-355600"/>
            <a:r>
              <a:rPr lang="da-DK" sz="2400" b="1" dirty="0" smtClean="0"/>
              <a:t> ”Rimelig betænkningstid” </a:t>
            </a:r>
            <a:r>
              <a:rPr lang="da-DK" sz="2400" dirty="0" smtClean="0"/>
              <a:t>afhænger af de konkrete omstændigheder. Betænkningstid er:</a:t>
            </a:r>
          </a:p>
          <a:p>
            <a:pPr lvl="1"/>
            <a:r>
              <a:rPr lang="da-DK" sz="2400" dirty="0" smtClean="0"/>
              <a:t>Kort, hvis prisen på salgsproduktet svinger meget</a:t>
            </a:r>
          </a:p>
          <a:p>
            <a:pPr lvl="1"/>
            <a:r>
              <a:rPr lang="da-DK" sz="2400" dirty="0" smtClean="0"/>
              <a:t>Kort, hvis der er tale om letfordærvelige varer</a:t>
            </a:r>
          </a:p>
          <a:p>
            <a:pPr lvl="1"/>
            <a:r>
              <a:rPr lang="da-DK" sz="2400" dirty="0" smtClean="0"/>
              <a:t>Længere, hvis der er tale om komplekse og større tilbud</a:t>
            </a:r>
          </a:p>
          <a:p>
            <a:r>
              <a:rPr lang="da-DK" sz="2400" b="1" dirty="0" smtClean="0"/>
              <a:t>Mundtlige tilbud </a:t>
            </a:r>
            <a:r>
              <a:rPr lang="da-DK" sz="2400" dirty="0" smtClean="0"/>
              <a:t>der gives uden acceptfrist, skal accepteres straks, ellers er det bortfaldet, jf. AFTL § 3, stk. 2.</a:t>
            </a:r>
          </a:p>
          <a:p>
            <a:pPr>
              <a:buNone/>
            </a:pPr>
            <a:endParaRPr lang="da-DK" sz="2400" dirty="0" smtClean="0"/>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a:t>
            </a:r>
            <a:br>
              <a:rPr lang="da-DK" sz="3600" b="1" dirty="0" smtClean="0">
                <a:solidFill>
                  <a:srgbClr val="7030A0"/>
                </a:solidFill>
                <a:cs typeface="Arial" pitchFamily="34" charset="0"/>
              </a:rPr>
            </a:br>
            <a:r>
              <a:rPr lang="da-DK" sz="3600" b="1" dirty="0" smtClean="0">
                <a:solidFill>
                  <a:srgbClr val="7030A0"/>
                </a:solidFill>
                <a:cs typeface="Arial" pitchFamily="34" charset="0"/>
              </a:rPr>
              <a:t>1.5 Accept - forsinket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fontScale="92500" lnSpcReduction="10000"/>
          </a:bodyPr>
          <a:lstStyle/>
          <a:p>
            <a:pPr>
              <a:buNone/>
            </a:pPr>
            <a:r>
              <a:rPr lang="da-DK" sz="2600" b="1" dirty="0" smtClean="0"/>
              <a:t>Accepten kommer for sent frem – fristen er sprunget - AFTL § 4:</a:t>
            </a:r>
          </a:p>
          <a:p>
            <a:pPr>
              <a:buNone/>
            </a:pPr>
            <a:r>
              <a:rPr lang="da-DK" sz="2800" b="1" dirty="0" smtClean="0"/>
              <a:t>HR</a:t>
            </a:r>
            <a:r>
              <a:rPr lang="da-DK" sz="2800" dirty="0" smtClean="0"/>
              <a:t>:</a:t>
            </a:r>
            <a:r>
              <a:rPr lang="da-DK" sz="2400" dirty="0" smtClean="0"/>
              <a:t> § 4, stk. 1: Forsinket accept betragtes som et nyt  tilbud, som den oprindelige tilbudsgiver skal acceptere, før der er indgået en bindende aftale.</a:t>
            </a:r>
          </a:p>
          <a:p>
            <a:pPr>
              <a:buNone/>
            </a:pPr>
            <a:r>
              <a:rPr lang="da-DK" sz="2400" b="1" dirty="0" smtClean="0"/>
              <a:t>U:</a:t>
            </a:r>
            <a:r>
              <a:rPr lang="da-DK" sz="2400" dirty="0" smtClean="0"/>
              <a:t> § 4, stk. 2: Accepten er OK, hvis tilbudsgiver må indse at acceptanten tror at accepten er rettidig, fx hvis accept er sendt inden fristens udløb, men bliver forsinket hos postvæsen - tjek datostempel.</a:t>
            </a:r>
          </a:p>
          <a:p>
            <a:pPr>
              <a:buNone/>
            </a:pPr>
            <a:r>
              <a:rPr lang="da-DK" sz="2400" b="1" dirty="0" smtClean="0"/>
              <a:t>NB !! </a:t>
            </a:r>
            <a:r>
              <a:rPr lang="da-DK" sz="2400" dirty="0" smtClean="0"/>
              <a:t>Hvis tilbudsgiver ikke vil være bundet af en forsinket accept, skal han uden ugrundet ophold give acceptanten meddelelse om forsinkelsen. Lader han som ingenting, risikerer han at være bundet  og skal opfylde aftalen.</a:t>
            </a:r>
          </a:p>
          <a:p>
            <a:pPr>
              <a:buNone/>
            </a:pPr>
            <a:r>
              <a:rPr lang="da-DK" sz="2400" dirty="0" smtClean="0"/>
              <a:t>”</a:t>
            </a:r>
            <a:r>
              <a:rPr lang="da-DK" sz="2400" i="1" dirty="0" smtClean="0"/>
              <a:t>Give meddelelse</a:t>
            </a:r>
            <a:r>
              <a:rPr lang="da-DK" sz="2400" dirty="0" smtClean="0"/>
              <a:t>” se </a:t>
            </a:r>
            <a:r>
              <a:rPr lang="da-DK" sz="2400" b="1" u="sng" dirty="0" smtClean="0"/>
              <a:t>aftalelovens § 40</a:t>
            </a:r>
          </a:p>
          <a:p>
            <a:pPr>
              <a:buNone/>
            </a:pPr>
            <a:endParaRPr lang="da-DK" sz="2400" dirty="0" smtClean="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a:t>
            </a:r>
            <a:br>
              <a:rPr lang="da-DK" sz="3600" b="1" dirty="0" smtClean="0">
                <a:solidFill>
                  <a:srgbClr val="7030A0"/>
                </a:solidFill>
                <a:cs typeface="Arial" pitchFamily="34" charset="0"/>
              </a:rPr>
            </a:br>
            <a:r>
              <a:rPr lang="da-DK" sz="3600" b="1" dirty="0" smtClean="0">
                <a:solidFill>
                  <a:srgbClr val="7030A0"/>
                </a:solidFill>
                <a:cs typeface="Arial" pitchFamily="34" charset="0"/>
              </a:rPr>
              <a:t>1.6 Tilbagekaldelse af tilbud/accept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sz="2400" b="1" dirty="0" smtClean="0"/>
              <a:t>Aftalelovens § 7</a:t>
            </a:r>
          </a:p>
          <a:p>
            <a:pPr>
              <a:buNone/>
            </a:pPr>
            <a:r>
              <a:rPr lang="da-DK" sz="2400" b="1" dirty="0" smtClean="0"/>
              <a:t>Situation: Tilbudsgiver vil annullere sit tilbud</a:t>
            </a:r>
          </a:p>
          <a:p>
            <a:r>
              <a:rPr lang="da-DK" sz="2400" dirty="0" smtClean="0"/>
              <a:t>Tilbud kan tilbagekaldes af tilbudsgiver, hvis tilbagekaldelsen kommer frem inden eller samtidig med, at det oprindelige tilbud kommer til tilbudsmodtagers kundskab.</a:t>
            </a:r>
          </a:p>
          <a:p>
            <a:pPr>
              <a:buNone/>
            </a:pPr>
            <a:endParaRPr lang="da-DK" sz="2400" b="1" dirty="0" smtClean="0"/>
          </a:p>
          <a:p>
            <a:pPr>
              <a:buNone/>
            </a:pPr>
            <a:r>
              <a:rPr lang="da-DK" sz="2400" b="1" dirty="0" smtClean="0"/>
              <a:t>Situation: Acceptanten vil annullere sin accept</a:t>
            </a:r>
          </a:p>
          <a:p>
            <a:r>
              <a:rPr lang="da-DK" sz="2400" dirty="0" smtClean="0"/>
              <a:t>Svar/accept kan tilbagekaldes af acceptanten, hvis tilbagekaldelsen kommer frem inden eller samtidig med, at accepten kommer til tilbudsgivers kundskab.</a:t>
            </a:r>
          </a:p>
          <a:p>
            <a:pPr>
              <a:buNone/>
            </a:pPr>
            <a:endParaRPr lang="da-DK" sz="2400" dirty="0" smtClean="0"/>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a:t>
            </a:r>
            <a:br>
              <a:rPr lang="da-DK" sz="3600" b="1" dirty="0" smtClean="0">
                <a:solidFill>
                  <a:srgbClr val="7030A0"/>
                </a:solidFill>
                <a:cs typeface="Arial" pitchFamily="34" charset="0"/>
              </a:rPr>
            </a:br>
            <a:r>
              <a:rPr lang="da-DK" sz="3600" b="1" dirty="0" smtClean="0">
                <a:solidFill>
                  <a:srgbClr val="7030A0"/>
                </a:solidFill>
                <a:cs typeface="Arial" pitchFamily="34" charset="0"/>
              </a:rPr>
              <a:t>1.6 Tilbagekaldelse af tilbud/accept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a:buNone/>
            </a:pPr>
            <a:r>
              <a:rPr lang="da-DK" sz="2800" b="1" dirty="0" smtClean="0"/>
              <a:t>Re </a:t>
            </a:r>
            <a:r>
              <a:rPr lang="da-DK" sz="2800" b="1" dirty="0" err="1" smtClean="0"/>
              <a:t>integra-reglen</a:t>
            </a:r>
            <a:r>
              <a:rPr lang="da-DK" sz="2800" b="1" dirty="0" smtClean="0"/>
              <a:t> - AFTL § 39, 2. pkt.:</a:t>
            </a:r>
          </a:p>
          <a:p>
            <a:pPr marL="0" indent="0">
              <a:buNone/>
            </a:pPr>
            <a:r>
              <a:rPr lang="da-DK" sz="2400" dirty="0" smtClean="0"/>
              <a:t>Under særlige omstændigheder kan tilbagekaldelse alligevel ske efter fristens udløb, hvis to betingelser er opfyldt:</a:t>
            </a:r>
          </a:p>
          <a:p>
            <a:pPr marL="0" indent="0">
              <a:buNone/>
            </a:pPr>
            <a:endParaRPr lang="da-DK" sz="2400" dirty="0" smtClean="0"/>
          </a:p>
          <a:p>
            <a:pPr marL="457200" indent="-457200">
              <a:buFont typeface="+mj-lt"/>
              <a:buAutoNum type="arabicPeriod"/>
            </a:pPr>
            <a:r>
              <a:rPr lang="da-DK" sz="2400" dirty="0" smtClean="0"/>
              <a:t>Tilbuddet eller accepten må ikke have virket bestemmende på modtagerens handlemåde, fx har tilbudsgiver sat produktion af ordren i gang på baggrund af accepten?</a:t>
            </a:r>
          </a:p>
          <a:p>
            <a:pPr marL="457200" indent="-457200">
              <a:buFont typeface="+mj-lt"/>
              <a:buAutoNum type="arabicPeriod"/>
            </a:pPr>
            <a:r>
              <a:rPr lang="da-DK" sz="2400" dirty="0" smtClean="0"/>
              <a:t>Årsagen til at tilbagekaldelsen er kommet for sent frem, skyldes særlige omstændigheder.</a:t>
            </a:r>
          </a:p>
          <a:p>
            <a:pPr marL="0" indent="0">
              <a:buNone/>
            </a:pPr>
            <a:r>
              <a:rPr lang="da-DK" sz="2400" dirty="0" smtClean="0"/>
              <a:t>Re </a:t>
            </a:r>
            <a:r>
              <a:rPr lang="da-DK" sz="2400" dirty="0" err="1" smtClean="0"/>
              <a:t>integra-reglen</a:t>
            </a:r>
            <a:r>
              <a:rPr lang="da-DK" sz="2400" dirty="0" smtClean="0"/>
              <a:t> kan ikke påberåbes bare fordi man har fortrudt. Der skal noget særligt til.</a:t>
            </a:r>
          </a:p>
          <a:p>
            <a:pPr>
              <a:buNone/>
            </a:pPr>
            <a:endParaRPr lang="da-DK" sz="2400" dirty="0" smtClean="0"/>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a:t>
            </a:r>
            <a:br>
              <a:rPr lang="da-DK" sz="3600" b="1" dirty="0" smtClean="0">
                <a:solidFill>
                  <a:srgbClr val="7030A0"/>
                </a:solidFill>
                <a:cs typeface="Arial" pitchFamily="34" charset="0"/>
              </a:rPr>
            </a:br>
            <a:r>
              <a:rPr lang="da-DK" sz="3600" b="1" dirty="0" smtClean="0">
                <a:solidFill>
                  <a:srgbClr val="7030A0"/>
                </a:solidFill>
                <a:cs typeface="Arial" pitchFamily="34" charset="0"/>
              </a:rPr>
              <a:t>1.7 Uoverensstemmende accept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fontScale="85000" lnSpcReduction="20000"/>
          </a:bodyPr>
          <a:lstStyle/>
          <a:p>
            <a:pPr marL="0" indent="0">
              <a:buNone/>
            </a:pPr>
            <a:r>
              <a:rPr lang="da-DK" sz="2800" b="1" dirty="0" smtClean="0"/>
              <a:t>Accepten skal være i overensstemmelse med tilbuddet – spejlbillede, jf. AFTL § 6:</a:t>
            </a:r>
          </a:p>
          <a:p>
            <a:pPr>
              <a:buNone/>
            </a:pPr>
            <a:r>
              <a:rPr lang="da-DK" sz="2600" b="1" dirty="0" smtClean="0"/>
              <a:t>HR</a:t>
            </a:r>
            <a:r>
              <a:rPr lang="da-DK" sz="2600" dirty="0" smtClean="0"/>
              <a:t>: § 6, stk. 1: En uoverensstemmende accept er et afslag, og vil blive betragtet som et </a:t>
            </a:r>
            <a:r>
              <a:rPr lang="da-DK" sz="2600" dirty="0" err="1" smtClean="0"/>
              <a:t>modbud</a:t>
            </a:r>
            <a:r>
              <a:rPr lang="da-DK" sz="2600" dirty="0" smtClean="0"/>
              <a:t> (nyt tilbud), men fra acceptantens side.</a:t>
            </a:r>
          </a:p>
          <a:p>
            <a:pPr>
              <a:buNone/>
            </a:pPr>
            <a:r>
              <a:rPr lang="da-DK" sz="2600" b="1" dirty="0" smtClean="0"/>
              <a:t>U:</a:t>
            </a:r>
            <a:r>
              <a:rPr lang="da-DK" sz="2600" dirty="0" smtClean="0"/>
              <a:t> § 6, stk. 2 – En uoverensstemmende accept betragtes ikke som et </a:t>
            </a:r>
            <a:r>
              <a:rPr lang="da-DK" sz="2600" dirty="0" err="1" smtClean="0"/>
              <a:t>modbud</a:t>
            </a:r>
            <a:r>
              <a:rPr lang="da-DK" sz="2600" dirty="0" smtClean="0"/>
              <a:t> (nyt tilbud), hvis afsenderen tror,  at accepten er i overensstemmelse med tilbuddet og tilbudsgiveren må indse at acceptanten tror at accepten er ok.</a:t>
            </a:r>
          </a:p>
          <a:p>
            <a:pPr>
              <a:buNone/>
            </a:pPr>
            <a:endParaRPr lang="da-DK" sz="2600" dirty="0" smtClean="0"/>
          </a:p>
          <a:p>
            <a:pPr>
              <a:buNone/>
            </a:pPr>
            <a:r>
              <a:rPr lang="da-DK" sz="2600" b="1" dirty="0" smtClean="0"/>
              <a:t>NB !! </a:t>
            </a:r>
            <a:r>
              <a:rPr lang="da-DK" sz="2600" dirty="0" smtClean="0"/>
              <a:t>Hvis tilbudsgiver ikke vil være bundet af indholdet i den ”forkerte” accept, skal han uden ugrundet ophold give </a:t>
            </a:r>
            <a:r>
              <a:rPr lang="da-DK" sz="2600" dirty="0" err="1" smtClean="0"/>
              <a:t>acceptantenbesked</a:t>
            </a:r>
            <a:r>
              <a:rPr lang="da-DK" sz="2600" dirty="0" smtClean="0"/>
              <a:t>. Lader han som ingenting, er tilbudsgiver bundet af aftalen og skal levere i henhold til indholdet af den uoverensstemmende accept.</a:t>
            </a:r>
          </a:p>
          <a:p>
            <a:pPr>
              <a:buNone/>
            </a:pPr>
            <a:r>
              <a:rPr lang="da-DK" sz="2600" dirty="0" smtClean="0"/>
              <a:t>”</a:t>
            </a:r>
            <a:r>
              <a:rPr lang="da-DK" sz="2600" i="1" dirty="0" smtClean="0"/>
              <a:t>Give meddelelse</a:t>
            </a:r>
            <a:r>
              <a:rPr lang="da-DK" sz="2600" dirty="0" smtClean="0"/>
              <a:t>” se </a:t>
            </a:r>
            <a:r>
              <a:rPr lang="da-DK" sz="2600" b="1" u="sng" dirty="0" smtClean="0"/>
              <a:t>aftalelovens § 40</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Aftaleindgåelse </a:t>
            </a:r>
            <a:r>
              <a:rPr lang="da-DK" sz="3600" b="1" dirty="0" smtClean="0">
                <a:solidFill>
                  <a:srgbClr val="7030A0"/>
                </a:solidFill>
                <a:cs typeface="Arial" pitchFamily="34" charset="0"/>
              </a:rPr>
              <a:t>på</a:t>
            </a:r>
            <a:r>
              <a:rPr lang="da-DK" sz="3600" b="1" dirty="0" smtClean="0">
                <a:solidFill>
                  <a:srgbClr val="7030A0"/>
                </a:solidFill>
                <a:cs typeface="Arial" pitchFamily="34" charset="0"/>
              </a:rPr>
              <a:t> </a:t>
            </a:r>
            <a:r>
              <a:rPr lang="da-DK" sz="3600" b="1" dirty="0" smtClean="0">
                <a:solidFill>
                  <a:srgbClr val="7030A0"/>
                </a:solidFill>
                <a:cs typeface="Arial" pitchFamily="34" charset="0"/>
              </a:rPr>
              <a:t>internettet</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r>
              <a:rPr lang="da-DK" sz="2400" dirty="0" smtClean="0"/>
              <a:t>Aftaleloven gælder også her</a:t>
            </a:r>
          </a:p>
          <a:p>
            <a:r>
              <a:rPr lang="da-DK" sz="2400" dirty="0" smtClean="0"/>
              <a:t>Afsender bærer selv risiko for at e-mailen kommer frem til modtager</a:t>
            </a:r>
          </a:p>
          <a:p>
            <a:r>
              <a:rPr lang="da-DK" sz="2400" dirty="0" smtClean="0"/>
              <a:t>”kommet frem”- når mailen ligger i indbakken</a:t>
            </a:r>
          </a:p>
          <a:p>
            <a:r>
              <a:rPr lang="da-DK" sz="2400" dirty="0" smtClean="0"/>
              <a:t>”kommet til kundskab”- når mailen åbnes og læses</a:t>
            </a:r>
          </a:p>
          <a:p>
            <a:r>
              <a:rPr lang="da-DK" sz="2400" dirty="0" smtClean="0"/>
              <a:t>Aftalelovens § 40 om at ”give meddelelse” omfatter også e-mails</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2. Aftalers ugyldighed</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92500" lnSpcReduction="10000"/>
          </a:bodyPr>
          <a:lstStyle/>
          <a:p>
            <a:pPr marL="609600" indent="-609600">
              <a:lnSpc>
                <a:spcPct val="90000"/>
              </a:lnSpc>
              <a:buFont typeface="+mj-lt"/>
              <a:buAutoNum type="arabicPeriod"/>
            </a:pPr>
            <a:r>
              <a:rPr lang="da-DK" sz="2600" dirty="0" smtClean="0"/>
              <a:t>Aftalen er bindende, men den kan alligevel bortfalde, hvis……..</a:t>
            </a:r>
          </a:p>
          <a:p>
            <a:pPr marL="609600" indent="-609600">
              <a:lnSpc>
                <a:spcPct val="90000"/>
              </a:lnSpc>
              <a:buFont typeface="+mj-lt"/>
              <a:buAutoNum type="arabicPeriod"/>
            </a:pPr>
            <a:r>
              <a:rPr lang="da-DK" sz="2600" dirty="0" smtClean="0"/>
              <a:t> ….aftalen rammes af ugyldighed </a:t>
            </a:r>
            <a:r>
              <a:rPr lang="da-DK" sz="1800" dirty="0" smtClean="0"/>
              <a:t>(se fig. 3.11) </a:t>
            </a:r>
            <a:r>
              <a:rPr lang="da-DK" sz="2400" dirty="0" smtClean="0"/>
              <a:t>:</a:t>
            </a:r>
          </a:p>
          <a:p>
            <a:pPr marL="609600" indent="-609600">
              <a:lnSpc>
                <a:spcPct val="90000"/>
              </a:lnSpc>
              <a:buNone/>
            </a:pPr>
            <a:endParaRPr lang="da-DK" sz="2400" dirty="0" smtClean="0"/>
          </a:p>
          <a:p>
            <a:pPr marL="609600" indent="-609600">
              <a:lnSpc>
                <a:spcPct val="90000"/>
              </a:lnSpc>
              <a:buNone/>
            </a:pPr>
            <a:r>
              <a:rPr lang="da-DK" sz="2600" b="1" dirty="0" smtClean="0"/>
              <a:t>Ugyldighed kan opstå </a:t>
            </a:r>
            <a:r>
              <a:rPr lang="da-DK" sz="2600" b="1" dirty="0" err="1" smtClean="0"/>
              <a:t>pga</a:t>
            </a:r>
            <a:r>
              <a:rPr lang="da-DK" sz="2600" b="1" dirty="0" smtClean="0"/>
              <a:t>:</a:t>
            </a:r>
          </a:p>
          <a:p>
            <a:r>
              <a:rPr lang="da-DK" sz="2400" b="1" dirty="0" smtClean="0"/>
              <a:t>Tilblivelsesmangler</a:t>
            </a:r>
            <a:r>
              <a:rPr lang="da-DK" sz="2400" dirty="0" smtClean="0"/>
              <a:t> – omstændigheder ved aftalens indgåelse, fx svig, forfalskning, voldelig tvang, udnyttelse mv. (sondres mellem svage og stærke ugyldighedsgrunde)</a:t>
            </a:r>
          </a:p>
          <a:p>
            <a:r>
              <a:rPr lang="da-DK" sz="2400" b="1" dirty="0" smtClean="0"/>
              <a:t>Habilitetsmangler</a:t>
            </a:r>
            <a:r>
              <a:rPr lang="da-DK" sz="2400" dirty="0" smtClean="0"/>
              <a:t> – en af parterne mangler habilitet eller evne til at indgå aftaler, fx pga. umyndighed, sindssygdom, demens.</a:t>
            </a:r>
          </a:p>
          <a:p>
            <a:r>
              <a:rPr lang="da-DK" sz="2400" b="1" dirty="0" smtClean="0"/>
              <a:t>Indholdsmangler</a:t>
            </a:r>
            <a:r>
              <a:rPr lang="da-DK" sz="2400" dirty="0" smtClean="0"/>
              <a:t> – indholdet er i strid med loven, moral, almindelig hæderlighed mv.</a:t>
            </a:r>
          </a:p>
          <a:p>
            <a:r>
              <a:rPr lang="da-DK" sz="2400" b="1" dirty="0" smtClean="0"/>
              <a:t>Bristende forudsætninger</a:t>
            </a:r>
            <a:endParaRPr lang="da-DK" sz="2400" b="1"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Tilblivelsesmangler </a:t>
            </a:r>
            <a:r>
              <a:rPr lang="da-DK" sz="1800" b="1" dirty="0" smtClean="0">
                <a:solidFill>
                  <a:srgbClr val="7030A0"/>
                </a:solidFill>
                <a:cs typeface="Arial" pitchFamily="34" charset="0"/>
              </a:rPr>
              <a:t>(fig. 3.13)</a:t>
            </a:r>
            <a:r>
              <a:rPr lang="da-DK" sz="3600" b="1" dirty="0" smtClean="0">
                <a:solidFill>
                  <a:srgbClr val="7030A0"/>
                </a:solidFill>
                <a:cs typeface="Arial" pitchFamily="34" charset="0"/>
              </a:rPr>
              <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a:buNone/>
            </a:pPr>
            <a:r>
              <a:rPr lang="da-DK" sz="2400" b="1" dirty="0" smtClean="0"/>
              <a:t>De stærke </a:t>
            </a:r>
            <a:r>
              <a:rPr lang="da-DK" sz="2400" b="1" dirty="0" smtClean="0"/>
              <a:t>ugyldighedsgrunde:</a:t>
            </a:r>
            <a:endParaRPr lang="da-DK" sz="2400" b="1" dirty="0" smtClean="0"/>
          </a:p>
          <a:p>
            <a:r>
              <a:rPr lang="da-DK" sz="2400" dirty="0" smtClean="0"/>
              <a:t>Falsk </a:t>
            </a:r>
          </a:p>
          <a:p>
            <a:r>
              <a:rPr lang="da-DK" sz="2400" dirty="0" smtClean="0"/>
              <a:t>Forfalskning</a:t>
            </a:r>
          </a:p>
          <a:p>
            <a:r>
              <a:rPr lang="da-DK" sz="2400" dirty="0" smtClean="0"/>
              <a:t>Forvanskning, AFTL § 32, stk. 2.</a:t>
            </a:r>
          </a:p>
          <a:p>
            <a:r>
              <a:rPr lang="da-DK" sz="2400" dirty="0" smtClean="0"/>
              <a:t>Voldelig tvang, AFTL § 28, stk. </a:t>
            </a:r>
          </a:p>
          <a:p>
            <a:r>
              <a:rPr lang="da-DK" sz="2400" dirty="0" smtClean="0"/>
              <a:t>Umyndighed, værgemål, fornuftsmangel (</a:t>
            </a:r>
            <a:r>
              <a:rPr lang="da-DK" sz="2400" dirty="0" err="1" smtClean="0"/>
              <a:t>Værgemålsloven</a:t>
            </a:r>
            <a:r>
              <a:rPr lang="da-DK" sz="2400" dirty="0" smtClean="0"/>
              <a:t>)</a:t>
            </a:r>
          </a:p>
          <a:p>
            <a:pPr>
              <a:buNone/>
            </a:pPr>
            <a:r>
              <a:rPr lang="da-DK" sz="2400" b="1" dirty="0" smtClean="0"/>
              <a:t>De </a:t>
            </a:r>
            <a:r>
              <a:rPr lang="da-DK" sz="2400" b="1" dirty="0" smtClean="0"/>
              <a:t>svage </a:t>
            </a:r>
            <a:r>
              <a:rPr lang="da-DK" sz="2400" b="1" dirty="0" smtClean="0"/>
              <a:t>ugyldighedsgrunde:</a:t>
            </a:r>
            <a:endParaRPr lang="da-DK" sz="2400" b="1" dirty="0" smtClean="0"/>
          </a:p>
          <a:p>
            <a:r>
              <a:rPr lang="da-DK" sz="2400" dirty="0" smtClean="0"/>
              <a:t>Simpel tvang, AFTL § 29</a:t>
            </a:r>
          </a:p>
          <a:p>
            <a:r>
              <a:rPr lang="da-DK" sz="2400" dirty="0" smtClean="0"/>
              <a:t>Svig, AFTL § 30</a:t>
            </a:r>
          </a:p>
          <a:p>
            <a:r>
              <a:rPr lang="da-DK" sz="2400" dirty="0" smtClean="0"/>
              <a:t>Udnyttelse, AFTL § 31</a:t>
            </a:r>
          </a:p>
          <a:p>
            <a:r>
              <a:rPr lang="da-DK" sz="2400" dirty="0" smtClean="0"/>
              <a:t>Fejlskrift eller anden fejltagelse, AFTL § 32, stk. 1</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Aftaleret kapitel 3</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b="1" dirty="0" smtClean="0"/>
              <a:t>I kapitel 3 gennemgås</a:t>
            </a:r>
            <a:r>
              <a:rPr lang="da-DK" dirty="0" smtClean="0"/>
              <a:t>:</a:t>
            </a:r>
          </a:p>
          <a:p>
            <a:r>
              <a:rPr lang="da-DK" dirty="0" smtClean="0"/>
              <a:t>Aftaleindgåelse</a:t>
            </a:r>
          </a:p>
          <a:p>
            <a:r>
              <a:rPr lang="da-DK" dirty="0" smtClean="0"/>
              <a:t>Aftalers ugyldighed</a:t>
            </a:r>
          </a:p>
          <a:p>
            <a:r>
              <a:rPr lang="da-DK" dirty="0" smtClean="0"/>
              <a:t>Aftalers omfang og fortolkning</a:t>
            </a:r>
          </a:p>
          <a:p>
            <a:r>
              <a:rPr lang="da-DK" dirty="0" smtClean="0"/>
              <a:t>International aftaleindgåelse</a:t>
            </a:r>
          </a:p>
          <a:p>
            <a:pPr>
              <a:buNone/>
            </a:pPr>
            <a:endParaRPr lang="da-DK" dirty="0" smtClean="0"/>
          </a:p>
          <a:p>
            <a:pPr>
              <a:buNone/>
            </a:pPr>
            <a:r>
              <a:rPr lang="da-DK" sz="2400" dirty="0" smtClean="0"/>
              <a:t>(Aftaler indgået ved fuldmagt - se kap. 4)</a:t>
            </a:r>
          </a:p>
          <a:p>
            <a:pPr>
              <a:buNone/>
            </a:pPr>
            <a:r>
              <a:rPr lang="da-DK" sz="2400" dirty="0" smtClean="0"/>
              <a:t>(Forbrugeraftaler – se kap. 5)</a:t>
            </a: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Falsk, forfalskning, forvanskning</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92500" lnSpcReduction="20000"/>
          </a:bodyPr>
          <a:lstStyle/>
          <a:p>
            <a:r>
              <a:rPr lang="da-DK" sz="2600" b="1" dirty="0" smtClean="0"/>
              <a:t>Falsk</a:t>
            </a:r>
            <a:r>
              <a:rPr lang="da-DK" sz="2600" dirty="0" smtClean="0"/>
              <a:t>: Dokumentet er falsk, fx ved falsk underskrift på en kaution. Løftet er ikke ægte.</a:t>
            </a:r>
          </a:p>
          <a:p>
            <a:r>
              <a:rPr lang="da-DK" sz="2600" b="1" dirty="0" smtClean="0"/>
              <a:t>Forfalskning</a:t>
            </a:r>
            <a:r>
              <a:rPr lang="da-DK" sz="2600" dirty="0" smtClean="0"/>
              <a:t> : Dokumentet er forfalsket, hvis der er </a:t>
            </a:r>
            <a:r>
              <a:rPr lang="da-DK" sz="2600" dirty="0" smtClean="0"/>
              <a:t>ændret </a:t>
            </a:r>
            <a:r>
              <a:rPr lang="da-DK" sz="2600" dirty="0" smtClean="0"/>
              <a:t>i dokumentet, fx et beløb – ændret fra 150.000 kr. til 450.000 kr. Løftet er ægte fra starten, men indholdet af løftet ændres.</a:t>
            </a:r>
          </a:p>
          <a:p>
            <a:r>
              <a:rPr lang="da-DK" sz="2600" b="1" dirty="0" smtClean="0"/>
              <a:t>Forvanskning</a:t>
            </a:r>
            <a:r>
              <a:rPr lang="da-DK" sz="2600" dirty="0" smtClean="0"/>
              <a:t> : Aftaler eller beskeder der under fremsendelsen  ændres eller forvanskes ved en fejl, hvorved aftalen får et andet indhold, AFTL § 32, stk. 2, fx af et bud eller i en fax.</a:t>
            </a:r>
          </a:p>
          <a:p>
            <a:pPr lvl="1"/>
            <a:r>
              <a:rPr lang="da-DK" sz="2500" dirty="0" smtClean="0"/>
              <a:t>Hvis </a:t>
            </a:r>
            <a:r>
              <a:rPr lang="da-DK" sz="2500" dirty="0" smtClean="0"/>
              <a:t>afsenderen ikke vil være bundet af indholdet i den fejlagtige erklæring, skal han </a:t>
            </a:r>
            <a:r>
              <a:rPr lang="da-DK" sz="2500" b="1" dirty="0" smtClean="0"/>
              <a:t>uden ugrundet ophold </a:t>
            </a:r>
            <a:r>
              <a:rPr lang="da-DK" sz="2500" dirty="0" smtClean="0"/>
              <a:t>efter at han har opdaget fejlen, give besked til modtageren om, at han ikke vil være bundet. Gør han ikke det, er han bundet af indholdet i den fejlagtige aftale.</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Voldelig tvang </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77500" lnSpcReduction="20000"/>
          </a:bodyPr>
          <a:lstStyle/>
          <a:p>
            <a:r>
              <a:rPr lang="da-DK" sz="4100" b="1" dirty="0" smtClean="0"/>
              <a:t>Voldelig tvang</a:t>
            </a:r>
            <a:r>
              <a:rPr lang="da-DK" sz="4100" dirty="0" smtClean="0"/>
              <a:t>, AFTL § 28, stk. 1:</a:t>
            </a:r>
          </a:p>
          <a:p>
            <a:pPr lvl="1"/>
            <a:r>
              <a:rPr lang="da-DK" sz="3600" dirty="0" smtClean="0"/>
              <a:t>Aftalen ugyldig hvis løftet fra løftegiver er fremkaldt ved </a:t>
            </a:r>
            <a:r>
              <a:rPr lang="da-DK" sz="3600" b="1" dirty="0" smtClean="0"/>
              <a:t>vold eller trussel om øjeblikkelig anvendelse af vold, </a:t>
            </a:r>
            <a:r>
              <a:rPr lang="da-DK" sz="3600" dirty="0" smtClean="0"/>
              <a:t>fx holder en pistol for panden af løftegiver.</a:t>
            </a:r>
          </a:p>
          <a:p>
            <a:pPr lvl="1"/>
            <a:r>
              <a:rPr lang="da-DK" sz="3600" dirty="0" smtClean="0"/>
              <a:t>Hvis det er </a:t>
            </a:r>
            <a:r>
              <a:rPr lang="da-DK" sz="3600" b="1" dirty="0" smtClean="0"/>
              <a:t>tredjemand, som truer </a:t>
            </a:r>
            <a:r>
              <a:rPr lang="da-DK" sz="3600" dirty="0" smtClean="0"/>
              <a:t>for at fremprovokere et løfte, og løftegiver ikke vil være bundet af løftet/aftalen, skal han </a:t>
            </a:r>
            <a:r>
              <a:rPr lang="da-DK" sz="3600" b="1" dirty="0" smtClean="0"/>
              <a:t>uden ugrundet ophold </a:t>
            </a:r>
            <a:r>
              <a:rPr lang="da-DK" sz="3600" dirty="0" smtClean="0"/>
              <a:t>give løftemodtager besked om, at han er blevet truet til at afgive løftet. Gør løftegiver ikke det, bliver han bundet af sit løfte og aftalen er bindende, jf. AFTL § 28, stk. 2.</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Umyndighed</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sz="3600" b="1" dirty="0" smtClean="0"/>
              <a:t>Personer under 18 år:</a:t>
            </a:r>
          </a:p>
          <a:p>
            <a:pPr>
              <a:buNone/>
            </a:pPr>
            <a:r>
              <a:rPr lang="da-DK" sz="2800" b="1" dirty="0" smtClean="0"/>
              <a:t>HR</a:t>
            </a:r>
            <a:r>
              <a:rPr lang="da-DK" sz="2800" dirty="0" smtClean="0"/>
              <a:t>: Kan ikke indgå retshandler eller råde over deres formue, fx købe på kredit, sælge sine ting, pantsætte sine ting – aftale vil være ugyldig, uanset om løftemodtager var i god tro.</a:t>
            </a:r>
          </a:p>
          <a:p>
            <a:pPr>
              <a:buNone/>
            </a:pPr>
            <a:r>
              <a:rPr lang="da-DK" sz="2800" b="1" dirty="0" smtClean="0"/>
              <a:t>U</a:t>
            </a:r>
            <a:r>
              <a:rPr lang="da-DK" sz="2800" dirty="0" smtClean="0"/>
              <a:t>: </a:t>
            </a:r>
            <a:r>
              <a:rPr lang="da-DK" sz="2800" dirty="0" err="1" smtClean="0"/>
              <a:t>Værgemålslov</a:t>
            </a:r>
            <a:r>
              <a:rPr lang="da-DK" sz="2800" dirty="0" smtClean="0"/>
              <a:t> § 42 – der kan indgås gyldige aftaler med umyndige, hvis der er tale om:</a:t>
            </a:r>
          </a:p>
          <a:p>
            <a:pPr>
              <a:buNone/>
            </a:pPr>
            <a:r>
              <a:rPr lang="da-DK" sz="2800" dirty="0" smtClean="0"/>
              <a:t>	1. Selverhvervelsesreglen (kontantreglen)</a:t>
            </a:r>
          </a:p>
          <a:p>
            <a:pPr>
              <a:buNone/>
            </a:pPr>
            <a:r>
              <a:rPr lang="da-DK" sz="2800" dirty="0" smtClean="0"/>
              <a:t>	2. Pengereglen</a:t>
            </a:r>
          </a:p>
          <a:p>
            <a:pPr>
              <a:buNone/>
            </a:pPr>
            <a:endParaRPr lang="da-DK" sz="3600" dirty="0" smtClean="0"/>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Umyndighed</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25000" lnSpcReduction="20000"/>
          </a:bodyPr>
          <a:lstStyle/>
          <a:p>
            <a:pPr>
              <a:lnSpc>
                <a:spcPct val="120000"/>
              </a:lnSpc>
              <a:buNone/>
            </a:pPr>
            <a:r>
              <a:rPr lang="da-DK" sz="9600" b="1" dirty="0" smtClean="0"/>
              <a:t>Selverhvervelsesreglen: </a:t>
            </a:r>
          </a:p>
          <a:p>
            <a:pPr marL="0" indent="0">
              <a:lnSpc>
                <a:spcPct val="120000"/>
              </a:lnSpc>
              <a:buNone/>
            </a:pPr>
            <a:r>
              <a:rPr lang="da-DK" sz="8800" dirty="0" smtClean="0"/>
              <a:t>Personer over 15 år kan råde over deres egne penge som de selv har tjent, eller fået ved arv/gave, og hvad værgen har givet dem. !!NB – kun kontantkøb (ej kreditaftaler)</a:t>
            </a:r>
          </a:p>
          <a:p>
            <a:pPr>
              <a:lnSpc>
                <a:spcPct val="120000"/>
              </a:lnSpc>
              <a:buNone/>
            </a:pPr>
            <a:r>
              <a:rPr lang="da-DK" sz="9600" b="1" dirty="0" smtClean="0"/>
              <a:t>Pengereglen: </a:t>
            </a:r>
          </a:p>
          <a:p>
            <a:pPr marL="0" indent="0">
              <a:lnSpc>
                <a:spcPct val="120000"/>
              </a:lnSpc>
              <a:buNone/>
            </a:pPr>
            <a:r>
              <a:rPr lang="da-DK" sz="8800" dirty="0" smtClean="0"/>
              <a:t>En aftale med en umyndig, fx en 8-årig, er gyldig, hvis pengereglen er opfyldt:</a:t>
            </a:r>
          </a:p>
          <a:p>
            <a:pPr>
              <a:lnSpc>
                <a:spcPct val="120000"/>
              </a:lnSpc>
            </a:pPr>
            <a:r>
              <a:rPr lang="da-DK" sz="8800" dirty="0" smtClean="0"/>
              <a:t>Pengene modtages kontant til fuld betaling, dvs. ej kreditkøb</a:t>
            </a:r>
          </a:p>
          <a:p>
            <a:pPr>
              <a:lnSpc>
                <a:spcPct val="120000"/>
              </a:lnSpc>
            </a:pPr>
            <a:r>
              <a:rPr lang="da-DK" sz="8800" dirty="0" smtClean="0"/>
              <a:t>Der er sammenhæng mellem varens art, den umyndiges alder og beløbets størrelse.</a:t>
            </a:r>
            <a:endParaRPr lang="da-DK" sz="7400" dirty="0" smtClean="0"/>
          </a:p>
          <a:p>
            <a:pPr>
              <a:lnSpc>
                <a:spcPct val="120000"/>
              </a:lnSpc>
              <a:buNone/>
            </a:pPr>
            <a:r>
              <a:rPr lang="da-DK" sz="9600" b="1" dirty="0" smtClean="0"/>
              <a:t>Sælgers gode tro </a:t>
            </a:r>
            <a:r>
              <a:rPr lang="da-DK" sz="9600" dirty="0" smtClean="0"/>
              <a:t>er afgørende. Er sælger i tvivl, skal han bede om værgens samtykke, jf. VML § 44. </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Umyndighed</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55000" lnSpcReduction="20000"/>
          </a:bodyPr>
          <a:lstStyle/>
          <a:p>
            <a:pPr marL="0" indent="0">
              <a:lnSpc>
                <a:spcPct val="120000"/>
              </a:lnSpc>
              <a:buNone/>
            </a:pPr>
            <a:r>
              <a:rPr lang="da-DK" sz="4500" b="1" dirty="0" smtClean="0"/>
              <a:t>Situation:</a:t>
            </a:r>
            <a:r>
              <a:rPr lang="da-DK" sz="4500" dirty="0" smtClean="0"/>
              <a:t> Aftale med mindreårig indgås i god tro, men aftalen rammes af ugyldighed.</a:t>
            </a:r>
          </a:p>
          <a:p>
            <a:pPr>
              <a:lnSpc>
                <a:spcPct val="120000"/>
              </a:lnSpc>
            </a:pPr>
            <a:r>
              <a:rPr lang="da-DK" sz="4000" dirty="0" smtClean="0"/>
              <a:t>Hver part skal </a:t>
            </a:r>
            <a:r>
              <a:rPr lang="da-DK" sz="4000" b="1" dirty="0" smtClean="0"/>
              <a:t>tilbagelevere</a:t>
            </a:r>
            <a:r>
              <a:rPr lang="da-DK" sz="4000" dirty="0" smtClean="0"/>
              <a:t> hvad de hver især har modtaget. Hvis det er muligt.</a:t>
            </a:r>
          </a:p>
          <a:p>
            <a:pPr>
              <a:lnSpc>
                <a:spcPct val="120000"/>
              </a:lnSpc>
            </a:pPr>
            <a:r>
              <a:rPr lang="da-DK" sz="4000" dirty="0" smtClean="0"/>
              <a:t>Kan den umyndige ikke tilbagelevere, og der er tale om en genstand, som har været den umyndige til nytte, fx cykel eller computer, kan den umyndige risikere at skulle betale erstatning til løftemodtager efter </a:t>
            </a:r>
            <a:r>
              <a:rPr lang="da-DK" sz="4000" b="1" dirty="0" smtClean="0"/>
              <a:t>nyttereglen</a:t>
            </a:r>
            <a:r>
              <a:rPr lang="da-DK" sz="4000" dirty="0" smtClean="0"/>
              <a:t>, jf. VML § 45.</a:t>
            </a:r>
          </a:p>
          <a:p>
            <a:pPr>
              <a:lnSpc>
                <a:spcPct val="120000"/>
              </a:lnSpc>
            </a:pPr>
            <a:r>
              <a:rPr lang="da-DK" sz="4000" dirty="0" smtClean="0"/>
              <a:t>Har den umyndige fremvist falsk ID ved aftalens </a:t>
            </a:r>
            <a:r>
              <a:rPr lang="da-DK" sz="4000" dirty="0" err="1" smtClean="0"/>
              <a:t>idngåelse</a:t>
            </a:r>
            <a:r>
              <a:rPr lang="da-DK" sz="4000" dirty="0" smtClean="0"/>
              <a:t>, skal den umyndige erstatte løftemodtagers tab, uden hensyn til nyttereglen.</a:t>
            </a:r>
          </a:p>
          <a:p>
            <a:pPr>
              <a:lnSpc>
                <a:spcPct val="120000"/>
              </a:lnSpc>
            </a:pPr>
            <a:r>
              <a:rPr lang="da-DK" sz="4000" dirty="0" smtClean="0"/>
              <a:t>Derudover gælder de almindelige erstatningsretlige regler (se kap. 6)</a:t>
            </a:r>
          </a:p>
          <a:p>
            <a:pPr>
              <a:buNone/>
            </a:pPr>
            <a:endParaRPr lang="da-DK" sz="37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Værgemål og fornuftsmangel</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62500" lnSpcReduction="20000"/>
          </a:bodyPr>
          <a:lstStyle/>
          <a:p>
            <a:pPr marL="266700" indent="-266700">
              <a:lnSpc>
                <a:spcPct val="120000"/>
              </a:lnSpc>
            </a:pPr>
            <a:r>
              <a:rPr lang="da-DK" sz="3800" dirty="0" smtClean="0"/>
              <a:t>Personer over 18 år kan komme under </a:t>
            </a:r>
            <a:r>
              <a:rPr lang="da-DK" sz="3800" dirty="0" err="1" smtClean="0"/>
              <a:t>værgemål/umyndig-gøres</a:t>
            </a:r>
            <a:r>
              <a:rPr lang="da-DK" sz="3800" dirty="0" smtClean="0"/>
              <a:t>, fx pga. svær demens, sindssygdom, psykisk handicap mv.</a:t>
            </a:r>
          </a:p>
          <a:p>
            <a:pPr marL="266700" indent="-266700">
              <a:lnSpc>
                <a:spcPct val="120000"/>
              </a:lnSpc>
            </a:pPr>
            <a:r>
              <a:rPr lang="da-DK" sz="3800" dirty="0" smtClean="0"/>
              <a:t>Ude af stand til at varetage deres økonomiske anliggender, og hvor der er en risiko for forringelse eller økonomisk udnyttelse.</a:t>
            </a:r>
          </a:p>
          <a:p>
            <a:pPr>
              <a:lnSpc>
                <a:spcPct val="120000"/>
              </a:lnSpc>
            </a:pPr>
            <a:r>
              <a:rPr lang="da-DK" sz="3800" dirty="0" smtClean="0"/>
              <a:t>Loven taler om </a:t>
            </a:r>
            <a:r>
              <a:rPr lang="da-DK" sz="3800" i="1" dirty="0" smtClean="0"/>
              <a:t>”Manglende evne til at handle </a:t>
            </a:r>
            <a:r>
              <a:rPr lang="da-DK" sz="3800" i="1" dirty="0" err="1" smtClean="0"/>
              <a:t>fornuftsmæs-sigt</a:t>
            </a:r>
            <a:r>
              <a:rPr lang="da-DK" sz="3800" i="1" dirty="0" smtClean="0"/>
              <a:t>”</a:t>
            </a:r>
          </a:p>
          <a:p>
            <a:pPr>
              <a:lnSpc>
                <a:spcPct val="120000"/>
              </a:lnSpc>
            </a:pPr>
            <a:r>
              <a:rPr lang="da-DK" sz="3800" dirty="0" smtClean="0"/>
              <a:t>Der beskikkes en værge, som får ansvaret for økonomien.</a:t>
            </a:r>
          </a:p>
          <a:p>
            <a:pPr>
              <a:lnSpc>
                <a:spcPct val="120000"/>
              </a:lnSpc>
            </a:pPr>
            <a:r>
              <a:rPr lang="da-DK" sz="3800" dirty="0" smtClean="0"/>
              <a:t>Aftaler indgået med voksne under værgemål er ugyldige, jf. VML § 46, uanset om løftemodtager var i god tro.</a:t>
            </a:r>
          </a:p>
          <a:p>
            <a:endParaRPr lang="da-DK" sz="3600" i="1" dirty="0" smtClean="0"/>
          </a:p>
          <a:p>
            <a:pPr>
              <a:buNone/>
            </a:pPr>
            <a:endParaRPr lang="da-DK" sz="3600" dirty="0" smtClean="0"/>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2.2 De svage ugyldighedsgrunde </a:t>
            </a:r>
            <a:r>
              <a:rPr lang="da-DK" sz="1800" b="1" dirty="0" smtClean="0">
                <a:solidFill>
                  <a:srgbClr val="7030A0"/>
                </a:solidFill>
                <a:cs typeface="Arial" pitchFamily="34" charset="0"/>
              </a:rPr>
              <a:t>(se fig. 3.13)</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r>
              <a:rPr lang="da-DK" dirty="0" smtClean="0"/>
              <a:t>Simpel tvang, AFTL § 29</a:t>
            </a:r>
          </a:p>
          <a:p>
            <a:r>
              <a:rPr lang="da-DK" dirty="0" smtClean="0"/>
              <a:t>Svig, AFTL § 30</a:t>
            </a:r>
          </a:p>
          <a:p>
            <a:r>
              <a:rPr lang="da-DK" dirty="0" smtClean="0"/>
              <a:t>Udnyttelse, AFTL § 31</a:t>
            </a:r>
          </a:p>
          <a:p>
            <a:r>
              <a:rPr lang="da-DK" dirty="0" smtClean="0"/>
              <a:t>Fejlskrift/anden fejltagelse, AFTL § 32, stk. 1</a:t>
            </a:r>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Simpel tvang, AFTL § 29</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fontScale="47500" lnSpcReduction="20000"/>
          </a:bodyPr>
          <a:lstStyle/>
          <a:p>
            <a:pPr>
              <a:buNone/>
            </a:pPr>
            <a:r>
              <a:rPr lang="da-DK" sz="5900" b="1" dirty="0" smtClean="0"/>
              <a:t>Anden tvang en voldelig tvang:</a:t>
            </a:r>
          </a:p>
          <a:p>
            <a:pPr marL="0" indent="0">
              <a:buNone/>
            </a:pPr>
            <a:r>
              <a:rPr lang="da-DK" sz="5900" dirty="0" err="1" smtClean="0"/>
              <a:t>Kompulsiv</a:t>
            </a:r>
            <a:r>
              <a:rPr lang="da-DK" sz="5900" dirty="0" smtClean="0"/>
              <a:t> tvang/psykisk tvang, fx trusler om boykot, skandalisering og </a:t>
            </a:r>
            <a:r>
              <a:rPr lang="da-DK" sz="5900" dirty="0" smtClean="0"/>
              <a:t>afpresning</a:t>
            </a:r>
            <a:endParaRPr lang="da-DK" sz="5100" dirty="0" smtClean="0"/>
          </a:p>
          <a:p>
            <a:pPr marL="342900" lvl="1" indent="-342900">
              <a:buFont typeface="Arial" pitchFamily="34" charset="0"/>
              <a:buChar char="•"/>
            </a:pPr>
            <a:r>
              <a:rPr lang="da-DK" sz="5300" dirty="0" smtClean="0"/>
              <a:t>Løfter der er motiveret af simpel tvang er ikke bindende for løftegiver, hvis løftemodtager selv har udøvet tvangen. </a:t>
            </a:r>
          </a:p>
          <a:p>
            <a:pPr marL="342900" lvl="1" indent="-342900">
              <a:buFont typeface="Arial" pitchFamily="34" charset="0"/>
              <a:buChar char="•"/>
            </a:pPr>
            <a:r>
              <a:rPr lang="da-DK" sz="5300" dirty="0" smtClean="0"/>
              <a:t>Hvis løftet er motiveret simpel tvang udøvet af tredjemand, er løftegiver ikke bundet af sit løfte, hvis løftemodtager indså eller burde have indset at løftet blev afgivet som følge af simpel </a:t>
            </a:r>
            <a:r>
              <a:rPr lang="da-DK" sz="5300" dirty="0" smtClean="0"/>
              <a:t>t</a:t>
            </a:r>
            <a:r>
              <a:rPr lang="da-DK" sz="5300" dirty="0" smtClean="0"/>
              <a:t>vang.</a:t>
            </a:r>
          </a:p>
          <a:p>
            <a:pPr marL="742950" lvl="2" indent="-342900"/>
            <a:r>
              <a:rPr lang="da-DK" sz="5300" dirty="0" smtClean="0"/>
              <a:t>Hvis løftemodtager derimod var i god tro, dvs. ikke indså eller burde have indset at løftet blev afgivet som følge af tredjemands simple tvang, er løftegiver bundet af sit løfte.</a:t>
            </a:r>
            <a:endParaRPr lang="da-DK" sz="5300" dirty="0" smtClean="0"/>
          </a:p>
          <a:p>
            <a:pPr>
              <a:buNone/>
            </a:pPr>
            <a:endParaRPr lang="da-DK" dirty="0" smtClean="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Svig, AFTL § 30</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fontScale="70000" lnSpcReduction="20000"/>
          </a:bodyPr>
          <a:lstStyle/>
          <a:p>
            <a:pPr marL="0" indent="0">
              <a:lnSpc>
                <a:spcPct val="90000"/>
              </a:lnSpc>
              <a:buNone/>
            </a:pPr>
            <a:r>
              <a:rPr lang="da-DK" sz="4000" b="1" dirty="0" smtClean="0"/>
              <a:t>Svig:</a:t>
            </a:r>
            <a:r>
              <a:rPr lang="da-DK" sz="4000" dirty="0" smtClean="0"/>
              <a:t> Fejlinformation, urigtige oplysninger og fortielser, der bruges eller tilbageholdes, for at få en aftale i hus</a:t>
            </a:r>
            <a:r>
              <a:rPr lang="da-DK" sz="4000" dirty="0" smtClean="0"/>
              <a:t>.</a:t>
            </a:r>
          </a:p>
          <a:p>
            <a:pPr marL="0" indent="0">
              <a:lnSpc>
                <a:spcPct val="90000"/>
              </a:lnSpc>
              <a:buNone/>
            </a:pPr>
            <a:endParaRPr lang="da-DK" sz="2300" dirty="0" smtClean="0"/>
          </a:p>
          <a:p>
            <a:pPr marL="0" indent="0">
              <a:lnSpc>
                <a:spcPct val="90000"/>
              </a:lnSpc>
              <a:buNone/>
            </a:pPr>
            <a:r>
              <a:rPr lang="da-DK" sz="3700" b="1" dirty="0" smtClean="0"/>
              <a:t>Situation: </a:t>
            </a:r>
            <a:r>
              <a:rPr lang="da-DK" sz="3700" dirty="0" smtClean="0"/>
              <a:t>Sælger af en bil påstår urigtigt, at bilen har været ejet af kronprinsen, og på den baggrund meddeler køber, at han  vil købe bilen, trods den høje købesum.</a:t>
            </a:r>
          </a:p>
          <a:p>
            <a:pPr>
              <a:lnSpc>
                <a:spcPct val="90000"/>
              </a:lnSpc>
            </a:pPr>
            <a:r>
              <a:rPr lang="da-DK" sz="3700" dirty="0" smtClean="0"/>
              <a:t>Løftet om køb af bilen kan erklæres ugyldigt, hvis modtageren af løftet Bilsælgeren) var i ond tro. Løftet er så ikke bindende for bilkøberen.</a:t>
            </a:r>
          </a:p>
          <a:p>
            <a:pPr>
              <a:lnSpc>
                <a:spcPct val="90000"/>
              </a:lnSpc>
            </a:pPr>
            <a:r>
              <a:rPr lang="da-DK" sz="3700" dirty="0" smtClean="0"/>
              <a:t>Bilsælgeren er i ond tro, hvis:</a:t>
            </a:r>
          </a:p>
          <a:p>
            <a:pPr>
              <a:lnSpc>
                <a:spcPct val="90000"/>
              </a:lnSpc>
              <a:buNone/>
            </a:pPr>
            <a:r>
              <a:rPr lang="da-DK" sz="3700" dirty="0" smtClean="0"/>
              <a:t>	Hvis han </a:t>
            </a:r>
            <a:r>
              <a:rPr lang="da-DK" sz="3700" b="1" dirty="0" smtClean="0"/>
              <a:t>vidste eller burde vide </a:t>
            </a:r>
            <a:r>
              <a:rPr lang="da-DK" sz="3700" dirty="0" smtClean="0"/>
              <a:t>om et forhold og alligevel vælger imod bedrevidende, at bruge urigtige oplysninger eller fortie sandheden, for at få en aftale i hus</a:t>
            </a:r>
          </a:p>
          <a:p>
            <a:pPr>
              <a:buNone/>
            </a:pPr>
            <a:endParaRPr lang="da-DK" dirty="0" smtClean="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Svig, AFTL § 30</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b="1" dirty="0" smtClean="0"/>
              <a:t>Svig udøvet af tredjemand</a:t>
            </a:r>
          </a:p>
          <a:p>
            <a:pPr marL="0" indent="0">
              <a:buNone/>
            </a:pPr>
            <a:r>
              <a:rPr lang="da-DK" sz="2800" b="1" dirty="0" smtClean="0"/>
              <a:t>Situation: </a:t>
            </a:r>
            <a:r>
              <a:rPr lang="da-DK" sz="2800" dirty="0" smtClean="0"/>
              <a:t>Søren (tredjemand) har sin bil til salg hos Børge Bilsælger. Søren møder en interesseret køber på Børges parkeringsplads, og fortæller at bilen har været kronprinsens. På den baggrund bliver bilen solgt med det samme.</a:t>
            </a:r>
          </a:p>
          <a:p>
            <a:r>
              <a:rPr lang="da-DK" sz="2800" dirty="0" smtClean="0"/>
              <a:t>Børge Bilsælger (løftemodtager) er i god tro, idet han intet ved om Sørens fejlinformation. Aftalen mellem bilkøberen og Børge Bilsælger er bindende.</a:t>
            </a:r>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mn-lt"/>
                <a:cs typeface="Arial" pitchFamily="34" charset="0"/>
              </a:rPr>
              <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Aftaleloven </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a:buNone/>
            </a:pPr>
            <a:r>
              <a:rPr lang="da-DK" b="1" dirty="0" smtClean="0"/>
              <a:t>Aftalelovens principper har betydning på hele aftaleområdet, fx i</a:t>
            </a:r>
            <a:r>
              <a:rPr lang="da-DK" dirty="0" smtClean="0"/>
              <a:t>:</a:t>
            </a:r>
          </a:p>
          <a:p>
            <a:r>
              <a:rPr lang="da-DK" dirty="0" smtClean="0"/>
              <a:t>Forsikringsaftaleloven, kreditaftaleloven, forbrugeraftaleloven, AB 92, købeloven, E-handelsloven m.fl. </a:t>
            </a:r>
            <a:r>
              <a:rPr lang="da-DK" sz="1800" dirty="0" smtClean="0"/>
              <a:t>(se fig. 3.1)</a:t>
            </a:r>
          </a:p>
          <a:p>
            <a:r>
              <a:rPr lang="da-DK" dirty="0" smtClean="0"/>
              <a:t>Aftaleindgåelse - aftaleloven §§2-9</a:t>
            </a:r>
          </a:p>
          <a:p>
            <a:pPr lvl="1"/>
            <a:r>
              <a:rPr lang="da-DK" dirty="0" smtClean="0"/>
              <a:t>Deklaratorisk, dvs. parterne kan aftale anden fremgangsmåde ved aftaleindgåelse, end den der er beskrevet i aftaleloven.</a:t>
            </a:r>
          </a:p>
          <a:p>
            <a:endParaRPr lang="da-DK" sz="28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Udnyttelse, AFTL § 31</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pPr marL="0" indent="0">
              <a:lnSpc>
                <a:spcPct val="90000"/>
              </a:lnSpc>
              <a:buNone/>
            </a:pPr>
            <a:r>
              <a:rPr lang="da-DK" b="1" dirty="0" smtClean="0"/>
              <a:t>Situation:</a:t>
            </a:r>
            <a:r>
              <a:rPr lang="da-DK" dirty="0" smtClean="0"/>
              <a:t> Bent låner Anders penge og Bent kræver urimeligt høje renter (åger-renter). Bent er vidende om at A er i økonomiske </a:t>
            </a:r>
            <a:r>
              <a:rPr lang="da-DK" dirty="0" err="1" smtClean="0"/>
              <a:t>vanskelig-heder</a:t>
            </a:r>
            <a:r>
              <a:rPr lang="da-DK" dirty="0" smtClean="0"/>
              <a:t>, og ikke kan låne penge andre steder.</a:t>
            </a:r>
          </a:p>
          <a:p>
            <a:pPr marL="0" indent="0">
              <a:lnSpc>
                <a:spcPct val="90000"/>
              </a:lnSpc>
              <a:buNone/>
            </a:pPr>
            <a:endParaRPr lang="da-DK" sz="2400" dirty="0" smtClean="0"/>
          </a:p>
          <a:p>
            <a:pPr marL="0" indent="0">
              <a:lnSpc>
                <a:spcPct val="90000"/>
              </a:lnSpc>
              <a:buNone/>
            </a:pPr>
            <a:r>
              <a:rPr lang="da-DK" dirty="0" smtClean="0"/>
              <a:t>Når Bent i aftaleøjemed udnytter viden om Anders´ vanskeligheder, eller manglende viden/indsigt mv., er der tal om udnyttelse. Bent er i ond tro og aftalen er ugyldig.</a:t>
            </a:r>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200" b="1" dirty="0" smtClean="0">
                <a:solidFill>
                  <a:srgbClr val="7030A0"/>
                </a:solidFill>
                <a:cs typeface="Arial" pitchFamily="34" charset="0"/>
              </a:rPr>
              <a:t>Fejlskrift/anden fejltagelse, AFTL § 32, stk. 1</a:t>
            </a:r>
            <a:br>
              <a:rPr lang="da-DK" sz="3200" b="1" dirty="0" smtClean="0">
                <a:solidFill>
                  <a:srgbClr val="7030A0"/>
                </a:solidFill>
                <a:cs typeface="Arial" pitchFamily="34" charset="0"/>
              </a:rPr>
            </a:br>
            <a:endParaRPr lang="da-DK" sz="3200" dirty="0"/>
          </a:p>
        </p:txBody>
      </p:sp>
      <p:sp>
        <p:nvSpPr>
          <p:cNvPr id="6" name="Pladsholder til indhold 5"/>
          <p:cNvSpPr>
            <a:spLocks noGrp="1"/>
          </p:cNvSpPr>
          <p:nvPr>
            <p:ph idx="1"/>
          </p:nvPr>
        </p:nvSpPr>
        <p:spPr/>
        <p:txBody>
          <a:bodyPr>
            <a:normAutofit fontScale="92500"/>
          </a:bodyPr>
          <a:lstStyle/>
          <a:p>
            <a:pPr>
              <a:lnSpc>
                <a:spcPct val="90000"/>
              </a:lnSpc>
              <a:buNone/>
            </a:pPr>
            <a:r>
              <a:rPr lang="da-DK" b="1" dirty="0" smtClean="0"/>
              <a:t>Fejlskrift</a:t>
            </a:r>
            <a:r>
              <a:rPr lang="da-DK" dirty="0" smtClean="0"/>
              <a:t>: Fx en skrivelse får et andet indhold end tilsigtet. Løftet i skrivelsen er ikke bindende for løftegiver, hvis løftemodtager indså eller burde have indset, at der var tale om en fejl, idet løftemodtager </a:t>
            </a:r>
            <a:r>
              <a:rPr lang="da-DK" dirty="0" smtClean="0"/>
              <a:t>så </a:t>
            </a:r>
            <a:r>
              <a:rPr lang="da-DK" dirty="0" smtClean="0"/>
              <a:t>ville </a:t>
            </a:r>
            <a:r>
              <a:rPr lang="da-DK" dirty="0" smtClean="0"/>
              <a:t>være i </a:t>
            </a:r>
            <a:r>
              <a:rPr lang="da-DK" dirty="0" smtClean="0"/>
              <a:t>ond tro.</a:t>
            </a:r>
          </a:p>
          <a:p>
            <a:pPr>
              <a:lnSpc>
                <a:spcPct val="90000"/>
              </a:lnSpc>
              <a:buNone/>
            </a:pPr>
            <a:endParaRPr lang="da-DK" dirty="0" smtClean="0"/>
          </a:p>
          <a:p>
            <a:pPr>
              <a:lnSpc>
                <a:spcPct val="90000"/>
              </a:lnSpc>
              <a:buNone/>
            </a:pPr>
            <a:r>
              <a:rPr lang="da-DK" dirty="0" smtClean="0"/>
              <a:t>Modsætningsvis: Hvis løftemodtager ikke indså eller burde have kunnet indse, at det var en fejl, er løftemodtager i god tro og aftalen er gyldig.</a:t>
            </a:r>
          </a:p>
          <a:p>
            <a:endParaRPr lang="da-DK" dirty="0" smtClean="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God og ond tro</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r>
              <a:rPr lang="da-DK" sz="2400" b="1" dirty="0" smtClean="0"/>
              <a:t>God tro </a:t>
            </a:r>
          </a:p>
          <a:p>
            <a:pPr>
              <a:buNone/>
            </a:pPr>
            <a:r>
              <a:rPr lang="da-DK" sz="2400" dirty="0" smtClean="0"/>
              <a:t>	Løftemodtager(LM) havde ikke viden om ugyldighedsgrunden. </a:t>
            </a:r>
          </a:p>
          <a:p>
            <a:pPr>
              <a:buNone/>
            </a:pPr>
            <a:r>
              <a:rPr lang="da-DK" sz="2400" dirty="0" smtClean="0"/>
              <a:t>	Løftemodtager vidste ikke eller burde have vidst, at løftet fra løftegiver(LG) var mangelfuldt, fx afgivet </a:t>
            </a:r>
            <a:r>
              <a:rPr lang="da-DK" sz="2400" err="1" smtClean="0"/>
              <a:t>pga</a:t>
            </a:r>
            <a:r>
              <a:rPr lang="da-DK" sz="2400" smtClean="0"/>
              <a:t>. ulovlig </a:t>
            </a:r>
            <a:r>
              <a:rPr lang="da-DK" sz="2400" dirty="0" smtClean="0"/>
              <a:t>tvang eller at løftegiver var umyndig</a:t>
            </a:r>
          </a:p>
          <a:p>
            <a:r>
              <a:rPr lang="da-DK" sz="2400" b="1" dirty="0" smtClean="0"/>
              <a:t>Ond tro</a:t>
            </a:r>
          </a:p>
          <a:p>
            <a:pPr>
              <a:buNone/>
            </a:pPr>
            <a:r>
              <a:rPr lang="da-DK" sz="2400" dirty="0" smtClean="0"/>
              <a:t>	Løftemodtager havde en viden om ugyldighedsgrunden. </a:t>
            </a:r>
          </a:p>
          <a:p>
            <a:pPr>
              <a:buNone/>
            </a:pPr>
            <a:r>
              <a:rPr lang="da-DK" sz="2400" dirty="0" smtClean="0"/>
              <a:t>	Løftemodtager indså eller burde have indset, at løftet fra løftegiver var mangelfuldt, fx afgivet pga. ulovlig tvang eller at løftegiver var umyndig</a:t>
            </a: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God og ond tro</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a:buNone/>
            </a:pPr>
            <a:r>
              <a:rPr lang="da-DK" sz="2400" b="1" dirty="0" smtClean="0"/>
              <a:t>Stærke ugyldighedsgrunde:</a:t>
            </a:r>
          </a:p>
          <a:p>
            <a:r>
              <a:rPr lang="da-DK" sz="2400" dirty="0" smtClean="0"/>
              <a:t>LM er i ond tro = LG er ikke bundet af løftet (aftalen erklæres ugyldig</a:t>
            </a:r>
          </a:p>
          <a:p>
            <a:r>
              <a:rPr lang="da-DK" sz="2400" dirty="0" smtClean="0"/>
              <a:t>LM er i god tro = LG er ikke bundet af løftet (aftalen erklæres ugyldig)</a:t>
            </a:r>
          </a:p>
          <a:p>
            <a:pPr>
              <a:buNone/>
            </a:pPr>
            <a:endParaRPr lang="da-DK" sz="2400" dirty="0" smtClean="0"/>
          </a:p>
          <a:p>
            <a:pPr>
              <a:buNone/>
            </a:pPr>
            <a:r>
              <a:rPr lang="da-DK" sz="2400" b="1" dirty="0" smtClean="0"/>
              <a:t>Svage ugyldighedsgrunde:</a:t>
            </a:r>
          </a:p>
          <a:p>
            <a:r>
              <a:rPr lang="da-DK" sz="2400" dirty="0" smtClean="0"/>
              <a:t>LM er i ond tro = LG er ikke bundet af løftet (aftalen erklæres ugyldig</a:t>
            </a:r>
          </a:p>
          <a:p>
            <a:r>
              <a:rPr lang="da-DK" sz="2400" dirty="0" smtClean="0"/>
              <a:t>LM er i god tro = LG er bundet af løftet (aftalen fortsat bindende)</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2.3 Urimelige aftaler</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sz="2400" b="1" dirty="0" smtClean="0"/>
              <a:t>Indholdsmangler </a:t>
            </a:r>
            <a:r>
              <a:rPr lang="da-DK" sz="2400" dirty="0" smtClean="0"/>
              <a:t> - Hvis aftalen har fået et urimeligt indhold, kan den tilsidesættes helt eller delvist</a:t>
            </a:r>
          </a:p>
          <a:p>
            <a:r>
              <a:rPr lang="da-DK" sz="2400" dirty="0" smtClean="0"/>
              <a:t>AFTL § 33: I strid med almindelig hæderlighed</a:t>
            </a:r>
          </a:p>
          <a:p>
            <a:r>
              <a:rPr lang="da-DK" sz="2400" dirty="0" smtClean="0"/>
              <a:t>Generalklausulen, AFTL § 36: Aftalen kan tilsidesættes  helt eller delvis, hvis det ville være urimeligt eller i strid med redelig handlemåde at gøre den gældende. </a:t>
            </a:r>
          </a:p>
          <a:p>
            <a:pPr>
              <a:buNone/>
            </a:pPr>
            <a:r>
              <a:rPr lang="da-DK" sz="2400" b="1" dirty="0" smtClean="0"/>
              <a:t>I vurderingen indgår</a:t>
            </a:r>
            <a:r>
              <a:rPr lang="da-DK" sz="2400" dirty="0" smtClean="0"/>
              <a:t>:</a:t>
            </a:r>
          </a:p>
          <a:p>
            <a:r>
              <a:rPr lang="da-DK" sz="2400" dirty="0" smtClean="0"/>
              <a:t>Forholdene ved aftalens indgåelse</a:t>
            </a:r>
          </a:p>
          <a:p>
            <a:r>
              <a:rPr lang="da-DK" sz="2400" dirty="0" smtClean="0"/>
              <a:t>Aftalens indhold og</a:t>
            </a:r>
          </a:p>
          <a:p>
            <a:r>
              <a:rPr lang="da-DK" sz="2400" dirty="0" smtClean="0"/>
              <a:t>Senere indtrufne omstændigheder</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2.4 Bristende forudsætninger</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marL="609600" indent="-609600"/>
            <a:r>
              <a:rPr lang="da-DK" sz="2400" dirty="0" smtClean="0"/>
              <a:t>Et løfte kan afgives på baggrund af nogle forudsætninger, som ikke nødvendigvis er diskuteret eller udtrykt klart mellem parterne i en aftale.</a:t>
            </a:r>
          </a:p>
          <a:p>
            <a:pPr marL="609600" indent="-609600"/>
            <a:r>
              <a:rPr lang="da-DK" sz="2400" dirty="0" smtClean="0"/>
              <a:t>Hvis forudsætningen ikke holder, taler man om bristende, svigtende eller urigtige forudsætninger, hvilket i nogle tilfælde kan medføre at aftalen ophæves.</a:t>
            </a:r>
          </a:p>
          <a:p>
            <a:pPr marL="609600" indent="-609600">
              <a:buNone/>
            </a:pPr>
            <a:r>
              <a:rPr lang="da-DK" sz="2400" b="1" dirty="0" smtClean="0"/>
              <a:t>Ophævelse</a:t>
            </a:r>
            <a:r>
              <a:rPr lang="da-DK" sz="2400" dirty="0" smtClean="0"/>
              <a:t> kræver at </a:t>
            </a:r>
            <a:r>
              <a:rPr lang="da-DK" sz="2400" b="1" dirty="0" smtClean="0"/>
              <a:t>3 betingelser </a:t>
            </a:r>
            <a:r>
              <a:rPr lang="da-DK" sz="2400" dirty="0" smtClean="0"/>
              <a:t>skal være opfyldt:</a:t>
            </a:r>
          </a:p>
          <a:p>
            <a:pPr marL="609600" indent="-609600">
              <a:buFontTx/>
              <a:buAutoNum type="arabicPeriod"/>
            </a:pPr>
            <a:r>
              <a:rPr lang="da-DK" sz="2400" dirty="0" smtClean="0"/>
              <a:t>Forudsætningen skal have været </a:t>
            </a:r>
            <a:r>
              <a:rPr lang="da-DK" sz="2400" b="1" dirty="0" smtClean="0"/>
              <a:t>væsentlig</a:t>
            </a:r>
            <a:r>
              <a:rPr lang="da-DK" sz="2400" dirty="0" smtClean="0"/>
              <a:t> for løftegiver.</a:t>
            </a:r>
          </a:p>
          <a:p>
            <a:pPr marL="609600" indent="-609600">
              <a:buFontTx/>
              <a:buAutoNum type="arabicPeriod"/>
            </a:pPr>
            <a:r>
              <a:rPr lang="da-DK" sz="2400" dirty="0" smtClean="0"/>
              <a:t>Forudsætningen skal være </a:t>
            </a:r>
            <a:r>
              <a:rPr lang="da-DK" sz="2400" b="1" dirty="0" smtClean="0"/>
              <a:t>kendt for løftemodtager.</a:t>
            </a:r>
          </a:p>
          <a:p>
            <a:pPr marL="609600" indent="-609600">
              <a:buFontTx/>
              <a:buAutoNum type="arabicPeriod"/>
            </a:pPr>
            <a:r>
              <a:rPr lang="da-DK" sz="2400" dirty="0" smtClean="0"/>
              <a:t>Forudsætningen skal være </a:t>
            </a:r>
            <a:r>
              <a:rPr lang="da-DK" sz="2400" b="1" dirty="0" smtClean="0"/>
              <a:t>relevant og rimelig </a:t>
            </a:r>
            <a:r>
              <a:rPr lang="da-DK" sz="2400" dirty="0" smtClean="0"/>
              <a:t>efter forholdene og i forhold til løftemodtagers risiko og byrde, hvis forudsætningen svigter.</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Aftalers ugyldighed</a:t>
            </a:r>
            <a:br>
              <a:rPr lang="da-DK" sz="3600" b="1" dirty="0" smtClean="0">
                <a:solidFill>
                  <a:srgbClr val="7030A0"/>
                </a:solidFill>
                <a:cs typeface="Arial" pitchFamily="34" charset="0"/>
              </a:rPr>
            </a:br>
            <a:r>
              <a:rPr lang="da-DK" sz="3600" b="1" dirty="0" smtClean="0">
                <a:solidFill>
                  <a:srgbClr val="7030A0"/>
                </a:solidFill>
                <a:cs typeface="Arial" pitchFamily="34" charset="0"/>
              </a:rPr>
              <a:t>2.5 Retsvirkning af ugyldig aftale</a:t>
            </a:r>
            <a:br>
              <a:rPr lang="da-DK" sz="3600" b="1" dirty="0" smtClean="0">
                <a:solidFill>
                  <a:srgbClr val="7030A0"/>
                </a:solidFill>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marL="0" indent="0">
              <a:buNone/>
            </a:pPr>
            <a:r>
              <a:rPr lang="da-DK" b="1" dirty="0" smtClean="0"/>
              <a:t>En ugyldig aftale </a:t>
            </a:r>
            <a:r>
              <a:rPr lang="da-DK" dirty="0" smtClean="0"/>
              <a:t>– Parterne er ikke forpligtet af det løfte de har afgivet og aftalen ophæves.</a:t>
            </a:r>
          </a:p>
          <a:p>
            <a:pPr marL="0" indent="0">
              <a:buNone/>
            </a:pPr>
            <a:endParaRPr lang="da-DK" sz="1600" dirty="0" smtClean="0"/>
          </a:p>
          <a:p>
            <a:r>
              <a:rPr lang="da-DK" sz="2800" b="1" dirty="0" smtClean="0"/>
              <a:t>Tilbagelevere</a:t>
            </a:r>
            <a:r>
              <a:rPr lang="da-DK" sz="2800" dirty="0" smtClean="0"/>
              <a:t> allerede udvekslede ydelser (penge/varer)</a:t>
            </a:r>
          </a:p>
          <a:p>
            <a:r>
              <a:rPr lang="da-DK" sz="2800" dirty="0" smtClean="0"/>
              <a:t>Evt. </a:t>
            </a:r>
            <a:r>
              <a:rPr lang="da-DK" sz="2800" b="1" dirty="0" smtClean="0"/>
              <a:t>erstatning</a:t>
            </a:r>
            <a:r>
              <a:rPr lang="da-DK" sz="2800" dirty="0" smtClean="0"/>
              <a:t> til </a:t>
            </a:r>
            <a:r>
              <a:rPr lang="da-DK" sz="2800" smtClean="0"/>
              <a:t>den part, </a:t>
            </a:r>
            <a:r>
              <a:rPr lang="da-DK" sz="2800" dirty="0" smtClean="0"/>
              <a:t>der har handlet i tillid til aftalen, og ved ophævelsen lider et økonomisk tab.</a:t>
            </a:r>
          </a:p>
          <a:p>
            <a:pPr lvl="1"/>
            <a:r>
              <a:rPr lang="da-DK" b="1" dirty="0" smtClean="0"/>
              <a:t>Negativ </a:t>
            </a:r>
            <a:r>
              <a:rPr lang="da-DK" b="1" dirty="0" err="1" smtClean="0"/>
              <a:t>kontraktsinteresse</a:t>
            </a:r>
            <a:r>
              <a:rPr lang="da-DK" dirty="0" smtClean="0"/>
              <a:t>:  Erstatningskrav, hvor man i økonomisk henseende stilles som om aftalen slet ikke var indgået – tilbage til status quo</a:t>
            </a:r>
            <a:endParaRPr lang="da-DK"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3. Aftalens omfang og fortolkning</a:t>
            </a:r>
            <a:br>
              <a:rPr lang="da-DK" sz="3600" b="1" dirty="0" smtClean="0">
                <a:solidFill>
                  <a:srgbClr val="7030A0"/>
                </a:solidFill>
                <a:cs typeface="Arial" pitchFamily="34" charset="0"/>
              </a:rPr>
            </a:br>
            <a:r>
              <a:rPr lang="da-DK" sz="3600" b="1" dirty="0" smtClean="0">
                <a:solidFill>
                  <a:srgbClr val="7030A0"/>
                </a:solidFill>
                <a:cs typeface="Arial" pitchFamily="34" charset="0"/>
              </a:rPr>
              <a:t>Standardkontrakter/vilkår</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pPr marL="0" indent="0">
              <a:buFont typeface="Arial" charset="0"/>
              <a:buNone/>
            </a:pPr>
            <a:r>
              <a:rPr lang="da-DK" sz="2700" dirty="0" smtClean="0"/>
              <a:t>Standardvilkår ses eksempelvis i fortrykt lejekontrakt, salgsaftale for biler, lånedokumenter, forsikringsaftaler.</a:t>
            </a:r>
          </a:p>
          <a:p>
            <a:pPr>
              <a:buFont typeface="Arial" charset="0"/>
              <a:buNone/>
            </a:pPr>
            <a:endParaRPr lang="da-DK" sz="2400" b="1" dirty="0" smtClean="0"/>
          </a:p>
          <a:p>
            <a:pPr>
              <a:buFont typeface="Arial" charset="0"/>
              <a:buNone/>
            </a:pPr>
            <a:r>
              <a:rPr lang="da-DK" sz="2400" b="1" dirty="0" smtClean="0"/>
              <a:t>HR</a:t>
            </a:r>
            <a:r>
              <a:rPr lang="da-DK" sz="2400" dirty="0" smtClean="0"/>
              <a:t>: Standardvilkår trykt på eller vedlagt kontrakten, anses for vedtaget ved kundens underskrift.</a:t>
            </a:r>
          </a:p>
          <a:p>
            <a:pPr>
              <a:buFont typeface="Arial" charset="0"/>
              <a:buNone/>
            </a:pPr>
            <a:r>
              <a:rPr lang="da-DK" sz="2400" dirty="0" smtClean="0"/>
              <a:t>	</a:t>
            </a:r>
            <a:r>
              <a:rPr lang="da-DK" sz="2000" b="1" i="1" dirty="0" smtClean="0"/>
              <a:t>Betingelse</a:t>
            </a:r>
            <a:r>
              <a:rPr lang="da-DK" sz="2000" i="1" dirty="0" smtClean="0"/>
              <a:t>: Standardvilkårene skal være påtrykt eller vedhæftet kontrakten. Vilkår der eftersendes efter underskrift gælder ikke, da vilkårene så ikke er gensidigt vedtaget.</a:t>
            </a:r>
          </a:p>
          <a:p>
            <a:pPr>
              <a:buFont typeface="Arial" charset="0"/>
              <a:buNone/>
            </a:pPr>
            <a:r>
              <a:rPr lang="da-DK" sz="2400" b="1" dirty="0" smtClean="0"/>
              <a:t>U:</a:t>
            </a:r>
            <a:r>
              <a:rPr lang="da-DK" sz="2400" dirty="0" smtClean="0"/>
              <a:t> Et standardvilkår kan tilsidesættes, hvis det vurderes som urimeligt for kunden (aftalelovens § 36 og § 38 </a:t>
            </a:r>
            <a:r>
              <a:rPr lang="da-DK" sz="2400" dirty="0" err="1" smtClean="0"/>
              <a:t>a-d</a:t>
            </a:r>
            <a:r>
              <a:rPr lang="da-DK" sz="2400" dirty="0" smtClean="0"/>
              <a:t>)</a:t>
            </a:r>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3. Aftalens omfang og fortolkning</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r>
              <a:rPr lang="da-DK" sz="2800" b="1" dirty="0" smtClean="0"/>
              <a:t>Salgs- og leveringsbetingelser </a:t>
            </a:r>
            <a:r>
              <a:rPr lang="da-DK" sz="2800" dirty="0" smtClean="0"/>
              <a:t>skal præsenteres for kunden inden eller i forbindelse med aftalens indgåelse. Fremsendelse sammen med faktura anses ikke for vedtaget</a:t>
            </a:r>
          </a:p>
          <a:p>
            <a:r>
              <a:rPr lang="da-DK" sz="2800" b="1" dirty="0" smtClean="0"/>
              <a:t>Usædvanlige vilkår </a:t>
            </a:r>
            <a:r>
              <a:rPr lang="da-DK" sz="2800" dirty="0" smtClean="0"/>
              <a:t>skal fremhæves i en kontrakt, hvis de skal anses for vedtaget – må ikke gemmes blandt ”de små bogstaver.” Risiko for tilsidesættelse, jf. AFTL § 36.</a:t>
            </a:r>
          </a:p>
          <a:p>
            <a:r>
              <a:rPr lang="da-DK" sz="2800" b="1" dirty="0" smtClean="0"/>
              <a:t>Forbrugeraftaler</a:t>
            </a:r>
            <a:r>
              <a:rPr lang="da-DK" sz="2800" dirty="0" smtClean="0"/>
              <a:t> – Den erhvervsdrivende, som indgår aftaler med forbrugere, skal lave aftaler på en klar og forståelig måde, jf. AFTL § 38b, stk. 2.</a:t>
            </a:r>
          </a:p>
          <a:p>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3. Aftalens omfang og fortolkning</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pPr marL="0" indent="0">
              <a:buNone/>
            </a:pPr>
            <a:r>
              <a:rPr lang="da-DK" b="1" dirty="0" smtClean="0"/>
              <a:t>Fortolkningsprincipper: </a:t>
            </a:r>
            <a:r>
              <a:rPr lang="da-DK" sz="2400" dirty="0" smtClean="0"/>
              <a:t>Ved tvivl om indholdet af en aftale </a:t>
            </a:r>
            <a:r>
              <a:rPr lang="da-DK" sz="1600" dirty="0" smtClean="0"/>
              <a:t>(se fig. 3.17):</a:t>
            </a:r>
          </a:p>
          <a:p>
            <a:pPr marL="0" indent="0">
              <a:buNone/>
            </a:pPr>
            <a:r>
              <a:rPr lang="da-DK" sz="2600" b="1" dirty="0" smtClean="0"/>
              <a:t>Koncipistreglen:</a:t>
            </a:r>
            <a:r>
              <a:rPr lang="da-DK" sz="2600" dirty="0" smtClean="0"/>
              <a:t>  Aftalen fortolkes til skade for ham, som har udarbejdet aftalen.</a:t>
            </a:r>
          </a:p>
          <a:p>
            <a:pPr marL="0" indent="0">
              <a:buNone/>
            </a:pPr>
            <a:r>
              <a:rPr lang="da-DK" sz="2600" b="1" dirty="0" smtClean="0"/>
              <a:t>Minimumsreglen:</a:t>
            </a:r>
            <a:r>
              <a:rPr lang="da-DK" sz="2600" dirty="0" smtClean="0"/>
              <a:t> Aftalen fortolkes til fordel for løftegiver.</a:t>
            </a:r>
          </a:p>
          <a:p>
            <a:pPr marL="0" indent="0">
              <a:buNone/>
            </a:pPr>
            <a:r>
              <a:rPr lang="da-DK" sz="2600" b="1" dirty="0" smtClean="0"/>
              <a:t>Prioritetsreglen:</a:t>
            </a:r>
            <a:r>
              <a:rPr lang="da-DK" sz="2600" dirty="0" smtClean="0"/>
              <a:t> Aftalen fortolkes til fordel for det specielle vilkår frem for det generelle.</a:t>
            </a:r>
          </a:p>
          <a:p>
            <a:pPr marL="0" indent="0">
              <a:buNone/>
            </a:pPr>
            <a:r>
              <a:rPr lang="da-DK" sz="2600" b="1" dirty="0" smtClean="0"/>
              <a:t>Gyldighedsreglen:</a:t>
            </a:r>
            <a:r>
              <a:rPr lang="da-DK" sz="2600" dirty="0" smtClean="0"/>
              <a:t> Aftalen fortolkes med henblik på at opnå en gyldig aftale, som vil kunne gennemføres.</a:t>
            </a:r>
          </a:p>
          <a:p>
            <a:pPr marL="0" indent="0">
              <a:buNone/>
            </a:pPr>
            <a:r>
              <a:rPr lang="da-DK" sz="2600" b="1" dirty="0" smtClean="0"/>
              <a:t>Rimelighedsreglen:</a:t>
            </a:r>
            <a:r>
              <a:rPr lang="da-DK" sz="2600" dirty="0" smtClean="0"/>
              <a:t>  Aftalen fortolkes i overensstemmelse med hvad der er rimeligt og hensigtsmæssigt.</a:t>
            </a:r>
            <a:endParaRPr lang="da-DK" sz="26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1. Aftaleindgåelse </a:t>
            </a: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b="1" dirty="0" smtClean="0"/>
              <a:t>HR: Aftalefrihed </a:t>
            </a:r>
            <a:r>
              <a:rPr lang="da-DK" dirty="0" smtClean="0"/>
              <a:t>– vi kan frit aftale hvad vi vil</a:t>
            </a:r>
          </a:p>
          <a:p>
            <a:r>
              <a:rPr lang="da-DK" b="1" dirty="0" smtClean="0"/>
              <a:t>U1: Begrænsninger i præceptive lovregler, fx</a:t>
            </a:r>
          </a:p>
          <a:p>
            <a:pPr lvl="1"/>
            <a:r>
              <a:rPr lang="da-DK" dirty="0" smtClean="0"/>
              <a:t>Funktionærlovens regler om opsigelsesvarsler</a:t>
            </a:r>
          </a:p>
          <a:p>
            <a:pPr lvl="1"/>
            <a:r>
              <a:rPr lang="da-DK" dirty="0" smtClean="0"/>
              <a:t>Forbrugeraftalelovens regler om fortrydelsesret</a:t>
            </a:r>
          </a:p>
          <a:p>
            <a:r>
              <a:rPr lang="da-DK" b="1" dirty="0" smtClean="0"/>
              <a:t>U2: Urimelige aftaler, AFTL § 36</a:t>
            </a:r>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4. International aftaleindgåelse</a:t>
            </a:r>
            <a:br>
              <a:rPr lang="da-DK" sz="3600" b="1" dirty="0" smtClean="0">
                <a:solidFill>
                  <a:srgbClr val="7030A0"/>
                </a:solidFill>
                <a:cs typeface="Arial" pitchFamily="34" charset="0"/>
              </a:rPr>
            </a:br>
            <a:r>
              <a:rPr lang="da-DK" sz="2800" b="1" dirty="0" smtClean="0">
                <a:solidFill>
                  <a:srgbClr val="7030A0"/>
                </a:solidFill>
                <a:cs typeface="Arial" pitchFamily="34" charset="0"/>
              </a:rPr>
              <a:t>CISG: </a:t>
            </a:r>
            <a:r>
              <a:rPr lang="da-DK" sz="2800" b="1" dirty="0" err="1" smtClean="0">
                <a:solidFill>
                  <a:srgbClr val="7030A0"/>
                </a:solidFill>
                <a:cs typeface="Arial" pitchFamily="34" charset="0"/>
              </a:rPr>
              <a:t>Convention</a:t>
            </a:r>
            <a:r>
              <a:rPr lang="da-DK" sz="2800" b="1" dirty="0" smtClean="0">
                <a:solidFill>
                  <a:srgbClr val="7030A0"/>
                </a:solidFill>
                <a:cs typeface="Arial" pitchFamily="34" charset="0"/>
              </a:rPr>
              <a:t> og International Sales of </a:t>
            </a:r>
            <a:r>
              <a:rPr lang="da-DK" sz="2800" b="1" dirty="0" err="1" smtClean="0">
                <a:solidFill>
                  <a:srgbClr val="7030A0"/>
                </a:solidFill>
                <a:cs typeface="Arial" pitchFamily="34" charset="0"/>
              </a:rPr>
              <a:t>Goods</a:t>
            </a:r>
            <a:r>
              <a:rPr lang="da-DK" sz="2800" b="1" dirty="0" smtClean="0">
                <a:solidFill>
                  <a:srgbClr val="7030A0"/>
                </a:solidFill>
                <a:cs typeface="Arial" pitchFamily="34" charset="0"/>
              </a:rPr>
              <a:t> </a:t>
            </a:r>
            <a:r>
              <a:rPr lang="da-DK" sz="2800" b="1" dirty="0" err="1" smtClean="0">
                <a:solidFill>
                  <a:srgbClr val="7030A0"/>
                </a:solidFill>
                <a:cs typeface="Arial" pitchFamily="34" charset="0"/>
              </a:rPr>
              <a:t>Act</a:t>
            </a:r>
            <a:r>
              <a:rPr lang="da-DK" sz="3600" b="1" dirty="0" smtClean="0">
                <a:solidFill>
                  <a:srgbClr val="7030A0"/>
                </a:solidFill>
                <a:cs typeface="Arial" pitchFamily="34" charset="0"/>
              </a:rPr>
              <a:t/>
            </a:r>
            <a:br>
              <a:rPr lang="da-DK" sz="3600" b="1" dirty="0" smtClean="0">
                <a:solidFill>
                  <a:srgbClr val="7030A0"/>
                </a:solidFill>
                <a:cs typeface="Arial" pitchFamily="34" charset="0"/>
              </a:rPr>
            </a:b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lnSpcReduction="10000"/>
          </a:bodyPr>
          <a:lstStyle/>
          <a:p>
            <a:r>
              <a:rPr lang="da-DK" sz="2400" b="1" dirty="0" smtClean="0"/>
              <a:t>CISG</a:t>
            </a:r>
            <a:r>
              <a:rPr lang="da-DK" sz="2400" dirty="0" smtClean="0"/>
              <a:t>: International købelov (handelskøb og </a:t>
            </a:r>
            <a:r>
              <a:rPr lang="da-DK" sz="2400" dirty="0" err="1" smtClean="0"/>
              <a:t>løsørekøb</a:t>
            </a:r>
            <a:r>
              <a:rPr lang="da-DK" sz="2400" dirty="0" smtClean="0"/>
              <a:t>)</a:t>
            </a:r>
          </a:p>
          <a:p>
            <a:r>
              <a:rPr lang="da-DK" sz="2400" dirty="0" smtClean="0"/>
              <a:t>CISG er ratificeret(tiltrådt) af 76 lande, der samlet set repræsenterer </a:t>
            </a:r>
            <a:r>
              <a:rPr lang="da-DK" sz="2400" dirty="0" err="1" smtClean="0"/>
              <a:t>henved</a:t>
            </a:r>
            <a:r>
              <a:rPr lang="da-DK" sz="2400" dirty="0" smtClean="0"/>
              <a:t> 2/3 af den globale omsætning </a:t>
            </a:r>
            <a:r>
              <a:rPr lang="da-DK" sz="1600" dirty="0" smtClean="0"/>
              <a:t>(se fig. 8.1)</a:t>
            </a:r>
          </a:p>
          <a:p>
            <a:r>
              <a:rPr lang="da-DK" sz="2400" b="1" dirty="0" smtClean="0"/>
              <a:t>Nabolandsforbehold</a:t>
            </a:r>
            <a:r>
              <a:rPr lang="da-DK" sz="2400" dirty="0" smtClean="0"/>
              <a:t>, CISG art. 94</a:t>
            </a:r>
          </a:p>
          <a:p>
            <a:pPr>
              <a:buNone/>
            </a:pPr>
            <a:r>
              <a:rPr lang="da-DK" sz="2400" dirty="0" smtClean="0"/>
              <a:t>	CISG gælder ikke mellem parter som begge har forretningssted i Norden (Danmark, Finland, Norge, Sverige og Island)</a:t>
            </a:r>
          </a:p>
          <a:p>
            <a:r>
              <a:rPr lang="da-DK" sz="2400" b="1" dirty="0" smtClean="0"/>
              <a:t>CISG del II </a:t>
            </a:r>
            <a:r>
              <a:rPr lang="da-DK" sz="2400" dirty="0" smtClean="0"/>
              <a:t>(Artikel 14-24) handler om aftaleindgåelse mellem parter, som har deres forretningssteder i forskellige stater.</a:t>
            </a:r>
          </a:p>
          <a:p>
            <a:r>
              <a:rPr lang="da-DK" sz="2400" b="1" dirty="0" smtClean="0"/>
              <a:t>Artikel 92-forbehold</a:t>
            </a:r>
            <a:r>
              <a:rPr lang="da-DK" sz="2400" dirty="0" smtClean="0"/>
              <a:t>: CISG giver de ratificerende stater adgang til at bruge national lovgivning i sager om aftaleret, aftalereglerne i CISG del II</a:t>
            </a:r>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4. International aftaleindgåelse</a:t>
            </a:r>
            <a:br>
              <a:rPr lang="da-DK" sz="3600" b="1" dirty="0" smtClean="0">
                <a:solidFill>
                  <a:srgbClr val="7030A0"/>
                </a:solidFill>
                <a:cs typeface="Arial" pitchFamily="34" charset="0"/>
              </a:rPr>
            </a:br>
            <a:r>
              <a:rPr lang="da-DK" sz="2800" b="1" dirty="0" smtClean="0">
                <a:solidFill>
                  <a:srgbClr val="7030A0"/>
                </a:solidFill>
                <a:cs typeface="Arial" pitchFamily="34" charset="0"/>
              </a:rPr>
              <a:t>CISG: </a:t>
            </a:r>
            <a:r>
              <a:rPr lang="da-DK" sz="2800" b="1" dirty="0" err="1" smtClean="0">
                <a:solidFill>
                  <a:srgbClr val="7030A0"/>
                </a:solidFill>
                <a:cs typeface="Arial" pitchFamily="34" charset="0"/>
              </a:rPr>
              <a:t>Convention</a:t>
            </a:r>
            <a:r>
              <a:rPr lang="da-DK" sz="2800" b="1" dirty="0" smtClean="0">
                <a:solidFill>
                  <a:srgbClr val="7030A0"/>
                </a:solidFill>
                <a:cs typeface="Arial" pitchFamily="34" charset="0"/>
              </a:rPr>
              <a:t> og International Sales of </a:t>
            </a:r>
            <a:r>
              <a:rPr lang="da-DK" sz="2800" b="1" dirty="0" err="1" smtClean="0">
                <a:solidFill>
                  <a:srgbClr val="7030A0"/>
                </a:solidFill>
                <a:cs typeface="Arial" pitchFamily="34" charset="0"/>
              </a:rPr>
              <a:t>Goods</a:t>
            </a:r>
            <a:r>
              <a:rPr lang="da-DK" sz="2800" b="1" dirty="0" smtClean="0">
                <a:solidFill>
                  <a:srgbClr val="7030A0"/>
                </a:solidFill>
                <a:cs typeface="Arial" pitchFamily="34" charset="0"/>
              </a:rPr>
              <a:t> </a:t>
            </a:r>
            <a:r>
              <a:rPr lang="da-DK" sz="2800" b="1" dirty="0" err="1" smtClean="0">
                <a:solidFill>
                  <a:srgbClr val="7030A0"/>
                </a:solidFill>
                <a:cs typeface="Arial" pitchFamily="34" charset="0"/>
              </a:rPr>
              <a:t>Act</a:t>
            </a:r>
            <a:r>
              <a:rPr lang="da-DK" sz="3600" b="1" dirty="0" smtClean="0">
                <a:solidFill>
                  <a:srgbClr val="7030A0"/>
                </a:solidFill>
                <a:cs typeface="Arial" pitchFamily="34" charset="0"/>
              </a:rPr>
              <a:t/>
            </a:r>
            <a:br>
              <a:rPr lang="da-DK" sz="3600" b="1" dirty="0" smtClean="0">
                <a:solidFill>
                  <a:srgbClr val="7030A0"/>
                </a:solidFill>
                <a:cs typeface="Arial" pitchFamily="34" charset="0"/>
              </a:rPr>
            </a:b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r>
              <a:rPr lang="da-DK" sz="2400" dirty="0" smtClean="0"/>
              <a:t>Danmark har taget et artikel 92-forbehold og har derfor </a:t>
            </a:r>
            <a:r>
              <a:rPr lang="da-DK" sz="2400" b="1" dirty="0" smtClean="0"/>
              <a:t>ikke ratificeret del II </a:t>
            </a:r>
            <a:r>
              <a:rPr lang="da-DK" sz="2400" dirty="0" smtClean="0"/>
              <a:t>– Del II er ikke en del af dansk aftaleret. </a:t>
            </a:r>
          </a:p>
          <a:p>
            <a:r>
              <a:rPr lang="da-DK" sz="2400" dirty="0" smtClean="0"/>
              <a:t> I en konflikt/uenighed om aftaleret, fx mellem et dansk og et tysk firma, betyder det:</a:t>
            </a:r>
          </a:p>
          <a:p>
            <a:pPr lvl="1"/>
            <a:r>
              <a:rPr lang="da-DK" sz="2000" dirty="0" smtClean="0"/>
              <a:t>Sagen skal afgøres efter den danske aftalelov §§ 1-9, hvis de internationale  lovvalgsregler peger på, at det er dansk ret som skal anvendes ved sagens afgørelse (se kap. 2, afsnit 2 om lovvalg - hvilket lands lov skal anvendes?)</a:t>
            </a:r>
          </a:p>
          <a:p>
            <a:pPr lvl="1"/>
            <a:r>
              <a:rPr lang="da-DK" sz="2000" dirty="0" smtClean="0"/>
              <a:t>Hvis de internationale lovvalgsregler i stedet peger på, at det er tysk aftaleret og tysk lovgivning der skal anvendes ved sagens afgørelse, vil det være reglerne i CISG del II, fordi Tyskland har ratificeret hele CISG, herunder del II, som en del af deres nationale lovgivning.</a:t>
            </a:r>
          </a:p>
          <a:p>
            <a:endParaRPr lang="da-DK" sz="20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cs typeface="Arial" pitchFamily="34" charset="0"/>
              </a:rPr>
              <a:t>4. International aftaleindgåelse</a:t>
            </a:r>
            <a:br>
              <a:rPr lang="da-DK" sz="3600" b="1" dirty="0" smtClean="0">
                <a:solidFill>
                  <a:srgbClr val="7030A0"/>
                </a:solidFill>
                <a:cs typeface="Arial" pitchFamily="34" charset="0"/>
              </a:rPr>
            </a:br>
            <a:r>
              <a:rPr lang="da-DK" sz="2800" b="1" dirty="0" smtClean="0">
                <a:solidFill>
                  <a:srgbClr val="7030A0"/>
                </a:solidFill>
                <a:cs typeface="Arial" pitchFamily="34" charset="0"/>
              </a:rPr>
              <a:t>CISG: </a:t>
            </a:r>
            <a:r>
              <a:rPr lang="da-DK" sz="2800" b="1" dirty="0" err="1" smtClean="0">
                <a:solidFill>
                  <a:srgbClr val="7030A0"/>
                </a:solidFill>
                <a:cs typeface="Arial" pitchFamily="34" charset="0"/>
              </a:rPr>
              <a:t>Convention</a:t>
            </a:r>
            <a:r>
              <a:rPr lang="da-DK" sz="2800" b="1" dirty="0" smtClean="0">
                <a:solidFill>
                  <a:srgbClr val="7030A0"/>
                </a:solidFill>
                <a:cs typeface="Arial" pitchFamily="34" charset="0"/>
              </a:rPr>
              <a:t> og International Sales of </a:t>
            </a:r>
            <a:r>
              <a:rPr lang="da-DK" sz="2800" b="1" dirty="0" err="1" smtClean="0">
                <a:solidFill>
                  <a:srgbClr val="7030A0"/>
                </a:solidFill>
                <a:cs typeface="Arial" pitchFamily="34" charset="0"/>
              </a:rPr>
              <a:t>Goods</a:t>
            </a:r>
            <a:r>
              <a:rPr lang="da-DK" sz="2800" b="1" dirty="0" smtClean="0">
                <a:solidFill>
                  <a:srgbClr val="7030A0"/>
                </a:solidFill>
                <a:cs typeface="Arial" pitchFamily="34" charset="0"/>
              </a:rPr>
              <a:t> </a:t>
            </a:r>
            <a:r>
              <a:rPr lang="da-DK" sz="2800" b="1" dirty="0" err="1" smtClean="0">
                <a:solidFill>
                  <a:srgbClr val="7030A0"/>
                </a:solidFill>
                <a:cs typeface="Arial" pitchFamily="34" charset="0"/>
              </a:rPr>
              <a:t>Act</a:t>
            </a:r>
            <a:r>
              <a:rPr lang="da-DK" sz="3600" b="1" dirty="0" smtClean="0">
                <a:solidFill>
                  <a:srgbClr val="7030A0"/>
                </a:solidFill>
                <a:cs typeface="Arial" pitchFamily="34" charset="0"/>
              </a:rPr>
              <a:t/>
            </a:r>
            <a:br>
              <a:rPr lang="da-DK" sz="3600" b="1" dirty="0" smtClean="0">
                <a:solidFill>
                  <a:srgbClr val="7030A0"/>
                </a:solidFill>
                <a:cs typeface="Arial" pitchFamily="34" charset="0"/>
              </a:rPr>
            </a:b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fontScale="92500" lnSpcReduction="10000"/>
          </a:bodyPr>
          <a:lstStyle/>
          <a:p>
            <a:r>
              <a:rPr lang="da-DK" sz="2400" b="1" dirty="0" smtClean="0"/>
              <a:t>CISG</a:t>
            </a:r>
            <a:r>
              <a:rPr lang="da-DK" sz="2400" dirty="0" smtClean="0"/>
              <a:t>: International købelov (handelskøb og </a:t>
            </a:r>
            <a:r>
              <a:rPr lang="da-DK" sz="2400" dirty="0" err="1" smtClean="0"/>
              <a:t>løsørekøb</a:t>
            </a:r>
            <a:r>
              <a:rPr lang="da-DK" sz="2400" dirty="0" smtClean="0"/>
              <a:t>)</a:t>
            </a:r>
          </a:p>
          <a:p>
            <a:r>
              <a:rPr lang="da-DK" sz="2400" b="1" dirty="0" smtClean="0"/>
              <a:t>CISG del II </a:t>
            </a:r>
            <a:r>
              <a:rPr lang="da-DK" sz="2400" dirty="0" smtClean="0"/>
              <a:t>(Artikel 14-24) handler om aftaleindgåelse mellem parter, som har deres forretningssteder i forskellige stater.</a:t>
            </a:r>
          </a:p>
          <a:p>
            <a:r>
              <a:rPr lang="da-DK" sz="2400" dirty="0" smtClean="0"/>
              <a:t>Danmark har </a:t>
            </a:r>
            <a:r>
              <a:rPr lang="da-DK" sz="2400" b="1" dirty="0" smtClean="0"/>
              <a:t>ikke ratificeret del II </a:t>
            </a:r>
            <a:r>
              <a:rPr lang="da-DK" sz="2400" dirty="0" smtClean="0"/>
              <a:t>– I en konflikt/uenighed om aftaleret, fx med et tysk firma, betyder det:</a:t>
            </a:r>
          </a:p>
          <a:p>
            <a:pPr lvl="1"/>
            <a:r>
              <a:rPr lang="da-DK" sz="2400" dirty="0" smtClean="0"/>
              <a:t>Den danske aftalelov §§ 1-9 anvendes, hvis de internationale  lovvalgsregler peger på, at det er dansk ret som skal anvendes ved sagens afgørelse (se kap. 2, afsnit 2 om lovvalg - hvilket lands lov skal anvendes?)</a:t>
            </a:r>
          </a:p>
          <a:p>
            <a:pPr lvl="1"/>
            <a:r>
              <a:rPr lang="da-DK" sz="2400" dirty="0" smtClean="0"/>
              <a:t>Hvis de internationale lovvalgsregler i stedet peger på, at det er tysk aftaleret der skal anvendes ved sagens afgørelse, vil det være reglerne i CISG del II, fordi Tyskland har ratificeret hele CISG, som en del af deres nationale lovgivning.</a:t>
            </a: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200" b="1" dirty="0" smtClean="0">
                <a:solidFill>
                  <a:srgbClr val="7030A0"/>
                </a:solidFill>
                <a:cs typeface="Arial" pitchFamily="34" charset="0"/>
              </a:rPr>
              <a:t>4. International aftaleindgåelse </a:t>
            </a:r>
            <a:r>
              <a:rPr lang="da-DK" sz="2000" b="1" dirty="0" smtClean="0">
                <a:solidFill>
                  <a:srgbClr val="7030A0"/>
                </a:solidFill>
                <a:cs typeface="Arial" pitchFamily="34" charset="0"/>
              </a:rPr>
              <a:t>(se fig. 3.18) </a:t>
            </a:r>
            <a:br>
              <a:rPr lang="da-DK" sz="2000" b="1" dirty="0" smtClean="0">
                <a:solidFill>
                  <a:srgbClr val="7030A0"/>
                </a:solidFill>
                <a:cs typeface="Arial" pitchFamily="34" charset="0"/>
              </a:rPr>
            </a:br>
            <a:r>
              <a:rPr lang="da-DK" sz="2800" b="1" dirty="0" smtClean="0">
                <a:solidFill>
                  <a:srgbClr val="7030A0"/>
                </a:solidFill>
                <a:cs typeface="Arial" pitchFamily="34" charset="0"/>
              </a:rPr>
              <a:t>CISG: </a:t>
            </a:r>
            <a:r>
              <a:rPr lang="da-DK" sz="2800" b="1" dirty="0" err="1" smtClean="0">
                <a:solidFill>
                  <a:srgbClr val="7030A0"/>
                </a:solidFill>
                <a:cs typeface="Arial" pitchFamily="34" charset="0"/>
              </a:rPr>
              <a:t>Convention</a:t>
            </a:r>
            <a:r>
              <a:rPr lang="da-DK" sz="2800" b="1" dirty="0" smtClean="0">
                <a:solidFill>
                  <a:srgbClr val="7030A0"/>
                </a:solidFill>
                <a:cs typeface="Arial" pitchFamily="34" charset="0"/>
              </a:rPr>
              <a:t> og International Sales of </a:t>
            </a:r>
            <a:r>
              <a:rPr lang="da-DK" sz="2800" b="1" dirty="0" err="1" smtClean="0">
                <a:solidFill>
                  <a:srgbClr val="7030A0"/>
                </a:solidFill>
                <a:cs typeface="Arial" pitchFamily="34" charset="0"/>
              </a:rPr>
              <a:t>Goods</a:t>
            </a:r>
            <a:r>
              <a:rPr lang="da-DK" sz="2800" b="1" dirty="0" smtClean="0">
                <a:solidFill>
                  <a:srgbClr val="7030A0"/>
                </a:solidFill>
                <a:cs typeface="Arial" pitchFamily="34" charset="0"/>
              </a:rPr>
              <a:t> </a:t>
            </a:r>
            <a:r>
              <a:rPr lang="da-DK" sz="2800" b="1" dirty="0" err="1" smtClean="0">
                <a:solidFill>
                  <a:srgbClr val="7030A0"/>
                </a:solidFill>
                <a:cs typeface="Arial" pitchFamily="34" charset="0"/>
              </a:rPr>
              <a:t>Act</a:t>
            </a:r>
            <a:r>
              <a:rPr lang="da-DK" sz="2800" b="1" dirty="0" smtClean="0">
                <a:solidFill>
                  <a:srgbClr val="7030A0"/>
                </a:solidFill>
                <a:cs typeface="Arial" pitchFamily="34" charset="0"/>
              </a:rPr>
              <a:t/>
            </a:r>
            <a:br>
              <a:rPr lang="da-DK" sz="2800" b="1" dirty="0" smtClean="0">
                <a:solidFill>
                  <a:srgbClr val="7030A0"/>
                </a:solidFill>
                <a:cs typeface="Arial" pitchFamily="34" charset="0"/>
              </a:rPr>
            </a:b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rmAutofit/>
          </a:bodyPr>
          <a:lstStyle/>
          <a:p>
            <a:pPr>
              <a:buNone/>
            </a:pPr>
            <a:r>
              <a:rPr lang="da-DK" sz="2800" b="1" dirty="0" smtClean="0"/>
              <a:t>Tilbud </a:t>
            </a:r>
            <a:r>
              <a:rPr lang="da-DK" sz="2800" dirty="0" smtClean="0"/>
              <a:t>er bindende for løftegiver , når tilbuddet er kommet frem</a:t>
            </a:r>
          </a:p>
          <a:p>
            <a:pPr>
              <a:buNone/>
            </a:pPr>
            <a:r>
              <a:rPr lang="da-DK" sz="2400" b="1" dirty="0" smtClean="0"/>
              <a:t>Tilbagekaldelse af tilbud</a:t>
            </a:r>
            <a:r>
              <a:rPr lang="da-DK" sz="2400" dirty="0" smtClean="0"/>
              <a:t>: Der sondre mellem </a:t>
            </a:r>
            <a:r>
              <a:rPr lang="da-DK" sz="2400" dirty="0" err="1" smtClean="0"/>
              <a:t>genkaldelige</a:t>
            </a:r>
            <a:r>
              <a:rPr lang="da-DK" sz="2400" dirty="0" smtClean="0"/>
              <a:t> og uigenkaldelige tilbud.</a:t>
            </a:r>
          </a:p>
          <a:p>
            <a:pPr lvl="1"/>
            <a:r>
              <a:rPr lang="da-DK" sz="2400" dirty="0" err="1" smtClean="0"/>
              <a:t>Genkaldelige</a:t>
            </a:r>
            <a:r>
              <a:rPr lang="da-DK" sz="2400" dirty="0" smtClean="0"/>
              <a:t> tilbud er tilbud uden acceptfrist</a:t>
            </a:r>
          </a:p>
          <a:p>
            <a:pPr lvl="1"/>
            <a:r>
              <a:rPr lang="da-DK" sz="2400" dirty="0" smtClean="0"/>
              <a:t>Uigenkaldelige tilbud er tilbud med acceptfrist</a:t>
            </a:r>
          </a:p>
          <a:p>
            <a:r>
              <a:rPr lang="da-DK" sz="2400" dirty="0" err="1" smtClean="0"/>
              <a:t>Genkaldelige</a:t>
            </a:r>
            <a:r>
              <a:rPr lang="da-DK" sz="2400" dirty="0" smtClean="0"/>
              <a:t> tilbud kan tilbagekaldes helt frem til det tidspunkt tilbudsmodtager sender sin accept</a:t>
            </a:r>
          </a:p>
          <a:p>
            <a:r>
              <a:rPr lang="da-DK" sz="2400" dirty="0" smtClean="0"/>
              <a:t>Uigenkaldelige tilbud skal tilbagekaldes hvis tilbagekaldelsen kommer frem senest samtidig med at tilbud kommer frem.</a:t>
            </a: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200" b="1" dirty="0" smtClean="0">
                <a:solidFill>
                  <a:srgbClr val="7030A0"/>
                </a:solidFill>
                <a:cs typeface="Arial" pitchFamily="34" charset="0"/>
              </a:rPr>
              <a:t>4. International aftaleindgåelse </a:t>
            </a:r>
            <a:r>
              <a:rPr lang="da-DK" sz="2000" b="1" dirty="0" smtClean="0">
                <a:solidFill>
                  <a:srgbClr val="7030A0"/>
                </a:solidFill>
                <a:cs typeface="Arial" pitchFamily="34" charset="0"/>
              </a:rPr>
              <a:t>(se fig. 3.18) </a:t>
            </a:r>
            <a:br>
              <a:rPr lang="da-DK" sz="2000" b="1" dirty="0" smtClean="0">
                <a:solidFill>
                  <a:srgbClr val="7030A0"/>
                </a:solidFill>
                <a:cs typeface="Arial" pitchFamily="34" charset="0"/>
              </a:rPr>
            </a:br>
            <a:r>
              <a:rPr lang="da-DK" sz="2800" b="1" dirty="0" smtClean="0">
                <a:solidFill>
                  <a:srgbClr val="7030A0"/>
                </a:solidFill>
                <a:cs typeface="Arial" pitchFamily="34" charset="0"/>
              </a:rPr>
              <a:t>CISG: </a:t>
            </a:r>
            <a:r>
              <a:rPr lang="da-DK" sz="2800" b="1" dirty="0" err="1" smtClean="0">
                <a:solidFill>
                  <a:srgbClr val="7030A0"/>
                </a:solidFill>
                <a:cs typeface="Arial" pitchFamily="34" charset="0"/>
              </a:rPr>
              <a:t>Convention</a:t>
            </a:r>
            <a:r>
              <a:rPr lang="da-DK" sz="2800" b="1" dirty="0" smtClean="0">
                <a:solidFill>
                  <a:srgbClr val="7030A0"/>
                </a:solidFill>
                <a:cs typeface="Arial" pitchFamily="34" charset="0"/>
              </a:rPr>
              <a:t> og International Sales of </a:t>
            </a:r>
            <a:r>
              <a:rPr lang="da-DK" sz="2800" b="1" dirty="0" err="1" smtClean="0">
                <a:solidFill>
                  <a:srgbClr val="7030A0"/>
                </a:solidFill>
                <a:cs typeface="Arial" pitchFamily="34" charset="0"/>
              </a:rPr>
              <a:t>Goods</a:t>
            </a:r>
            <a:r>
              <a:rPr lang="da-DK" sz="2800" b="1" dirty="0" smtClean="0">
                <a:solidFill>
                  <a:srgbClr val="7030A0"/>
                </a:solidFill>
                <a:cs typeface="Arial" pitchFamily="34" charset="0"/>
              </a:rPr>
              <a:t> </a:t>
            </a:r>
            <a:r>
              <a:rPr lang="da-DK" sz="2800" b="1" dirty="0" err="1" smtClean="0">
                <a:solidFill>
                  <a:srgbClr val="7030A0"/>
                </a:solidFill>
                <a:cs typeface="Arial" pitchFamily="34" charset="0"/>
              </a:rPr>
              <a:t>Act</a:t>
            </a:r>
            <a:r>
              <a:rPr lang="da-DK" sz="2800" b="1" dirty="0" smtClean="0">
                <a:solidFill>
                  <a:srgbClr val="7030A0"/>
                </a:solidFill>
                <a:cs typeface="Arial" pitchFamily="34" charset="0"/>
              </a:rPr>
              <a:t/>
            </a:r>
            <a:br>
              <a:rPr lang="da-DK" sz="2800" b="1" dirty="0" smtClean="0">
                <a:solidFill>
                  <a:srgbClr val="7030A0"/>
                </a:solidFill>
                <a:cs typeface="Arial" pitchFamily="34" charset="0"/>
              </a:rPr>
            </a:br>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endParaRPr lang="da-DK" sz="3600" dirty="0"/>
          </a:p>
        </p:txBody>
      </p:sp>
      <p:sp>
        <p:nvSpPr>
          <p:cNvPr id="6" name="Pladsholder til indhold 5"/>
          <p:cNvSpPr>
            <a:spLocks noGrp="1"/>
          </p:cNvSpPr>
          <p:nvPr>
            <p:ph idx="1"/>
          </p:nvPr>
        </p:nvSpPr>
        <p:spPr/>
        <p:txBody>
          <a:bodyPr>
            <a:noAutofit/>
          </a:bodyPr>
          <a:lstStyle/>
          <a:p>
            <a:pPr marL="177800" indent="-177800"/>
            <a:r>
              <a:rPr lang="da-DK" sz="2500" b="1" dirty="0" smtClean="0"/>
              <a:t>Afslag på tilbud </a:t>
            </a:r>
            <a:r>
              <a:rPr lang="da-DK" sz="2500" dirty="0" smtClean="0"/>
              <a:t>får virkning når afslaget er kommet frem til tilbudsgiver.</a:t>
            </a:r>
          </a:p>
          <a:p>
            <a:pPr marL="177800" indent="-177800"/>
            <a:r>
              <a:rPr lang="da-DK" sz="2500" b="1" dirty="0" smtClean="0"/>
              <a:t>Aftale er indgået</a:t>
            </a:r>
            <a:r>
              <a:rPr lang="da-DK" sz="2500" dirty="0" smtClean="0"/>
              <a:t> når accepten er kommet frem til tilbudsgiver.</a:t>
            </a:r>
          </a:p>
          <a:p>
            <a:pPr marL="177800" indent="-177800"/>
            <a:r>
              <a:rPr lang="da-DK" sz="2500" b="1" dirty="0" smtClean="0"/>
              <a:t>En accept er rettidig</a:t>
            </a:r>
            <a:r>
              <a:rPr lang="da-DK" sz="2500" dirty="0" smtClean="0"/>
              <a:t>, hvis den kommer frem inden acceptfristens udløb – hvis ingen frist, da inden rimelig tid.</a:t>
            </a:r>
          </a:p>
          <a:p>
            <a:pPr marL="177800" indent="-177800"/>
            <a:r>
              <a:rPr lang="da-DK" sz="2500" b="1" dirty="0" smtClean="0"/>
              <a:t>Tilbagekaldelse af accept </a:t>
            </a:r>
            <a:r>
              <a:rPr lang="da-DK" sz="2500" dirty="0" smtClean="0"/>
              <a:t>skal komme frem senest samtidig med accepten.</a:t>
            </a:r>
          </a:p>
          <a:p>
            <a:pPr marL="177800" indent="-177800"/>
            <a:r>
              <a:rPr lang="da-DK" sz="2500" b="1" dirty="0" smtClean="0"/>
              <a:t>En uoverensstemmende accept </a:t>
            </a:r>
            <a:r>
              <a:rPr lang="da-DK" sz="2500" dirty="0" smtClean="0"/>
              <a:t>betragtes som et afslag på det oprindelige tilbud og et nyt </a:t>
            </a:r>
            <a:r>
              <a:rPr lang="da-DK" sz="2500" dirty="0" err="1" smtClean="0"/>
              <a:t>tilbud/modbud</a:t>
            </a:r>
            <a:r>
              <a:rPr lang="da-DK" sz="2500" dirty="0" smtClean="0"/>
              <a:t> fra tilbudsmodtager.</a:t>
            </a:r>
            <a:endParaRPr lang="da-DK" sz="25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1. Aftaleindgåelse</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Hvad er en aftale?</a:t>
            </a:r>
            <a:br>
              <a:rPr lang="da-DK" sz="3600" b="1" dirty="0" smtClean="0">
                <a:solidFill>
                  <a:srgbClr val="7030A0"/>
                </a:solidFill>
                <a:latin typeface="+mn-lt"/>
                <a:cs typeface="Arial" pitchFamily="34" charset="0"/>
              </a:rPr>
            </a:br>
            <a:endParaRPr lang="da-DK" sz="3600" dirty="0">
              <a:latin typeface="+mn-lt"/>
            </a:endParaRPr>
          </a:p>
        </p:txBody>
      </p:sp>
      <p:sp>
        <p:nvSpPr>
          <p:cNvPr id="6" name="Pladsholder til indhold 5"/>
          <p:cNvSpPr>
            <a:spLocks noGrp="1"/>
          </p:cNvSpPr>
          <p:nvPr>
            <p:ph idx="1"/>
          </p:nvPr>
        </p:nvSpPr>
        <p:spPr/>
        <p:txBody>
          <a:bodyPr>
            <a:normAutofit fontScale="85000" lnSpcReduction="20000"/>
          </a:bodyPr>
          <a:lstStyle/>
          <a:p>
            <a:pPr>
              <a:buNone/>
            </a:pPr>
            <a:r>
              <a:rPr lang="da-DK" b="1" dirty="0" smtClean="0"/>
              <a:t>Ordet ”aftale”: </a:t>
            </a:r>
          </a:p>
          <a:p>
            <a:r>
              <a:rPr lang="da-DK" dirty="0" smtClean="0"/>
              <a:t>Pagt, traktat, kontrakt, charter, overenskomst, vedtægt, vedtagelse, konvention, studehandel</a:t>
            </a:r>
            <a:endParaRPr lang="da-DK" b="1" dirty="0" smtClean="0"/>
          </a:p>
          <a:p>
            <a:pPr>
              <a:buNone/>
            </a:pPr>
            <a:r>
              <a:rPr lang="da-DK" b="1" dirty="0" smtClean="0"/>
              <a:t>Mundtlige aftaler </a:t>
            </a:r>
            <a:r>
              <a:rPr lang="da-DK" b="1" dirty="0" err="1" smtClean="0"/>
              <a:t>ctr</a:t>
            </a:r>
            <a:r>
              <a:rPr lang="da-DK" b="1" dirty="0" smtClean="0"/>
              <a:t>. skriftlige aftaler:</a:t>
            </a:r>
          </a:p>
          <a:p>
            <a:r>
              <a:rPr lang="da-DK" dirty="0" smtClean="0"/>
              <a:t>Aftaler er bindende, uanset om de er mundtlige eller skriftlige. De mundtlige kan bare være sværere at bevise, hvis parterne bliver uenige om aftalens indhold.</a:t>
            </a:r>
          </a:p>
          <a:p>
            <a:r>
              <a:rPr lang="da-DK" dirty="0" smtClean="0"/>
              <a:t>Bevisbyrde  - Den part der hævder en mundtlig aftale er indgået, har bevisbyrden</a:t>
            </a:r>
          </a:p>
          <a:p>
            <a:pPr>
              <a:buNone/>
            </a:pPr>
            <a:r>
              <a:rPr lang="da-DK" b="1" dirty="0" smtClean="0"/>
              <a:t>Ensidigt løfte </a:t>
            </a:r>
            <a:r>
              <a:rPr lang="da-DK" b="1" dirty="0" err="1" smtClean="0"/>
              <a:t>ctr</a:t>
            </a:r>
            <a:r>
              <a:rPr lang="da-DK" b="1" dirty="0" smtClean="0"/>
              <a:t>. gensidigt løfte </a:t>
            </a:r>
            <a:r>
              <a:rPr lang="da-DK" sz="2100" b="1" dirty="0" smtClean="0"/>
              <a:t>(se fig. 3.2 og 3.3)</a:t>
            </a:r>
          </a:p>
          <a:p>
            <a:pPr>
              <a:buNone/>
            </a:pPr>
            <a:r>
              <a:rPr lang="da-DK" b="1" dirty="0" smtClean="0"/>
              <a:t>Udtrykkeligt løfte </a:t>
            </a:r>
            <a:r>
              <a:rPr lang="da-DK" b="1" dirty="0" err="1" smtClean="0"/>
              <a:t>ctr</a:t>
            </a:r>
            <a:r>
              <a:rPr lang="da-DK" b="1" dirty="0" smtClean="0"/>
              <a:t>. stiltiende løfte</a:t>
            </a:r>
          </a:p>
          <a:p>
            <a:pPr>
              <a:buNone/>
            </a:pPr>
            <a:endParaRPr lang="da-DK" b="1" dirty="0" smtClean="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Aftaleindgåelse</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1.1 Parterne og juridisk terminologi</a:t>
            </a:r>
            <a:br>
              <a:rPr lang="da-DK" sz="3600" b="1" dirty="0" smtClean="0">
                <a:solidFill>
                  <a:srgbClr val="7030A0"/>
                </a:solidFill>
                <a:latin typeface="+mn-lt"/>
                <a:cs typeface="Arial" pitchFamily="34" charset="0"/>
              </a:rPr>
            </a:br>
            <a:endParaRPr lang="da-DK" sz="3600" dirty="0">
              <a:latin typeface="+mn-lt"/>
            </a:endParaRPr>
          </a:p>
        </p:txBody>
      </p:sp>
      <p:sp>
        <p:nvSpPr>
          <p:cNvPr id="6" name="Pladsholder til indhold 5"/>
          <p:cNvSpPr>
            <a:spLocks noGrp="1"/>
          </p:cNvSpPr>
          <p:nvPr>
            <p:ph idx="1"/>
          </p:nvPr>
        </p:nvSpPr>
        <p:spPr/>
        <p:txBody>
          <a:bodyPr>
            <a:normAutofit lnSpcReduction="10000"/>
          </a:bodyPr>
          <a:lstStyle/>
          <a:p>
            <a:pPr>
              <a:buNone/>
            </a:pPr>
            <a:r>
              <a:rPr lang="da-DK" sz="2400" b="1" dirty="0" smtClean="0"/>
              <a:t>Sælger tager initiativ til en aftale:</a:t>
            </a:r>
          </a:p>
          <a:p>
            <a:r>
              <a:rPr lang="da-DK" sz="2400" dirty="0" smtClean="0"/>
              <a:t>Tilbudsgiver (sælger): Den der afsender/giver et tilbud til en anden.</a:t>
            </a:r>
          </a:p>
          <a:p>
            <a:r>
              <a:rPr lang="da-DK" sz="2400" dirty="0" smtClean="0"/>
              <a:t>Tilbudsmodtager (køber): Den som modtager et tilbud.</a:t>
            </a:r>
          </a:p>
          <a:p>
            <a:pPr>
              <a:buNone/>
            </a:pPr>
            <a:endParaRPr lang="da-DK" sz="2400" dirty="0" smtClean="0"/>
          </a:p>
          <a:p>
            <a:pPr>
              <a:buNone/>
            </a:pPr>
            <a:r>
              <a:rPr lang="da-DK" sz="2400" b="1" dirty="0" smtClean="0"/>
              <a:t>Køber tager initiativ til en aftale:</a:t>
            </a:r>
          </a:p>
          <a:p>
            <a:r>
              <a:rPr lang="da-DK" sz="2400" dirty="0" smtClean="0"/>
              <a:t>Tilbudsgiver (køber): En interesseret køber sender en ordrebekræftelse eller et købstilbud til en sælger med ønske om køb.</a:t>
            </a:r>
          </a:p>
          <a:p>
            <a:r>
              <a:rPr lang="da-DK" sz="2400" dirty="0" smtClean="0"/>
              <a:t>Tilbudsmodtager (sælger): Sælger modtager en ordre eller ønske om køb fra interesseret køber.</a:t>
            </a: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Aftaleindgåelse</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1.1 Parterne og juridisk terminologi</a:t>
            </a:r>
            <a:br>
              <a:rPr lang="da-DK" sz="3600" b="1" dirty="0" smtClean="0">
                <a:solidFill>
                  <a:srgbClr val="7030A0"/>
                </a:solidFill>
                <a:latin typeface="+mn-lt"/>
                <a:cs typeface="Arial" pitchFamily="34" charset="0"/>
              </a:rPr>
            </a:br>
            <a:endParaRPr lang="da-DK" sz="3600" dirty="0">
              <a:latin typeface="+mn-lt"/>
            </a:endParaRPr>
          </a:p>
        </p:txBody>
      </p:sp>
      <p:sp>
        <p:nvSpPr>
          <p:cNvPr id="6" name="Pladsholder til indhold 5"/>
          <p:cNvSpPr>
            <a:spLocks noGrp="1"/>
          </p:cNvSpPr>
          <p:nvPr>
            <p:ph idx="1"/>
          </p:nvPr>
        </p:nvSpPr>
        <p:spPr/>
        <p:txBody>
          <a:bodyPr>
            <a:noAutofit/>
          </a:bodyPr>
          <a:lstStyle/>
          <a:p>
            <a:pPr>
              <a:lnSpc>
                <a:spcPct val="90000"/>
              </a:lnSpc>
            </a:pPr>
            <a:r>
              <a:rPr lang="da-DK" sz="2300" b="1" dirty="0" smtClean="0"/>
              <a:t>Et løfte: </a:t>
            </a:r>
            <a:r>
              <a:rPr lang="da-DK" sz="2300" dirty="0" smtClean="0"/>
              <a:t>En </a:t>
            </a:r>
            <a:r>
              <a:rPr lang="da-DK" sz="2300" dirty="0" smtClean="0"/>
              <a:t>ensidig erklæring fra en person om at ville påtage sig en pligt. Løftet skaber en forventning hos </a:t>
            </a:r>
            <a:r>
              <a:rPr lang="da-DK" sz="2300" dirty="0" smtClean="0"/>
              <a:t>modtager.</a:t>
            </a:r>
            <a:endParaRPr lang="da-DK" sz="2300" dirty="0" smtClean="0"/>
          </a:p>
          <a:p>
            <a:pPr>
              <a:lnSpc>
                <a:spcPct val="90000"/>
              </a:lnSpc>
            </a:pPr>
            <a:r>
              <a:rPr lang="da-DK" sz="2300" b="1" dirty="0" smtClean="0"/>
              <a:t>Tilbud:</a:t>
            </a:r>
            <a:r>
              <a:rPr lang="da-DK" sz="2300" dirty="0" smtClean="0"/>
              <a:t> Fx</a:t>
            </a:r>
            <a:r>
              <a:rPr lang="da-DK" sz="2300" dirty="0" smtClean="0"/>
              <a:t>. et løfte om at levere en vare til en bestemt pris. </a:t>
            </a:r>
          </a:p>
          <a:p>
            <a:pPr>
              <a:lnSpc>
                <a:spcPct val="90000"/>
              </a:lnSpc>
            </a:pPr>
            <a:r>
              <a:rPr lang="da-DK" sz="2300" b="1" dirty="0" smtClean="0"/>
              <a:t>Accept:</a:t>
            </a:r>
            <a:r>
              <a:rPr lang="da-DK" sz="2300" dirty="0" smtClean="0"/>
              <a:t> Et </a:t>
            </a:r>
            <a:r>
              <a:rPr lang="da-DK" sz="2300" dirty="0" smtClean="0"/>
              <a:t>svar, hvori man siger ja til et tilbud. Accepten er både et løfte der binder acceptanten, når modtageren har </a:t>
            </a:r>
            <a:r>
              <a:rPr lang="da-DK" sz="2300" dirty="0" smtClean="0"/>
              <a:t>hørt/læst </a:t>
            </a:r>
            <a:r>
              <a:rPr lang="da-DK" sz="2300" dirty="0" smtClean="0"/>
              <a:t>accepten (kundskabsøjeblikket </a:t>
            </a:r>
            <a:r>
              <a:rPr lang="da-DK" sz="2300" dirty="0" smtClean="0"/>
              <a:t>), og </a:t>
            </a:r>
            <a:r>
              <a:rPr lang="da-DK" sz="2300" dirty="0" smtClean="0"/>
              <a:t>det er </a:t>
            </a:r>
            <a:r>
              <a:rPr lang="da-DK" sz="2300" dirty="0" smtClean="0"/>
              <a:t>samtidig </a:t>
            </a:r>
            <a:r>
              <a:rPr lang="da-DK" sz="2300" dirty="0" smtClean="0"/>
              <a:t>et påbud der binder modtageren, når det er kommet </a:t>
            </a:r>
            <a:r>
              <a:rPr lang="da-DK" sz="2300" dirty="0" smtClean="0"/>
              <a:t>frem.</a:t>
            </a:r>
            <a:endParaRPr lang="da-DK" sz="2300" b="1" dirty="0" smtClean="0"/>
          </a:p>
          <a:p>
            <a:r>
              <a:rPr lang="da-DK" sz="2300" b="1" dirty="0" smtClean="0"/>
              <a:t>Kommet frem: </a:t>
            </a:r>
            <a:r>
              <a:rPr lang="da-DK" sz="2300" dirty="0" smtClean="0"/>
              <a:t>Når et svar (tilbud eller accept) er modtaget i  modtagerens brevkasse, indbakke eller lignende, men </a:t>
            </a:r>
            <a:r>
              <a:rPr lang="da-DK" sz="2300" dirty="0" err="1" smtClean="0"/>
              <a:t>ind-holdet</a:t>
            </a:r>
            <a:r>
              <a:rPr lang="da-DK" sz="2300" dirty="0" smtClean="0"/>
              <a:t> er endnu ikke læst.</a:t>
            </a:r>
            <a:endParaRPr lang="da-DK" sz="2300" b="1" dirty="0" smtClean="0"/>
          </a:p>
          <a:p>
            <a:r>
              <a:rPr lang="da-DK" sz="2300" b="1" dirty="0" smtClean="0"/>
              <a:t>Kommet til kundskab: </a:t>
            </a:r>
            <a:r>
              <a:rPr lang="da-DK" sz="2300" dirty="0" smtClean="0"/>
              <a:t>Det øjeblik modtageren er blevet bekendt med indholdet af tilbud eller accept, dvs. har hørt eller læst.</a:t>
            </a:r>
            <a:endParaRPr lang="da-DK" sz="23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Aftaleindgåelse</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1.2 Aftalemodellen </a:t>
            </a:r>
            <a:r>
              <a:rPr lang="da-DK" sz="1800" b="1" dirty="0" smtClean="0">
                <a:solidFill>
                  <a:srgbClr val="7030A0"/>
                </a:solidFill>
                <a:latin typeface="+mn-lt"/>
                <a:cs typeface="Arial" pitchFamily="34" charset="0"/>
              </a:rPr>
              <a:t>(se fig. 3.6)</a:t>
            </a:r>
            <a:br>
              <a:rPr lang="da-DK" sz="1800" b="1" dirty="0" smtClean="0">
                <a:solidFill>
                  <a:srgbClr val="7030A0"/>
                </a:solidFill>
                <a:latin typeface="+mn-lt"/>
                <a:cs typeface="Arial" pitchFamily="34" charset="0"/>
              </a:rPr>
            </a:br>
            <a:endParaRPr lang="da-DK" sz="1800" dirty="0">
              <a:latin typeface="+mn-lt"/>
            </a:endParaRPr>
          </a:p>
        </p:txBody>
      </p:sp>
      <p:sp>
        <p:nvSpPr>
          <p:cNvPr id="6" name="Pladsholder til indhold 5"/>
          <p:cNvSpPr>
            <a:spLocks noGrp="1"/>
          </p:cNvSpPr>
          <p:nvPr>
            <p:ph idx="1"/>
          </p:nvPr>
        </p:nvSpPr>
        <p:spPr/>
        <p:txBody>
          <a:bodyPr>
            <a:normAutofit/>
          </a:bodyPr>
          <a:lstStyle/>
          <a:p>
            <a:r>
              <a:rPr lang="da-DK" sz="2400" dirty="0" smtClean="0"/>
              <a:t>Tilbudsgiver sender sit tilbud</a:t>
            </a:r>
          </a:p>
          <a:p>
            <a:pPr>
              <a:buNone/>
            </a:pPr>
            <a:r>
              <a:rPr lang="da-DK" sz="2400" dirty="0" smtClean="0"/>
              <a:t>	………….</a:t>
            </a:r>
            <a:r>
              <a:rPr lang="da-DK" sz="2400" dirty="0" err="1" smtClean="0"/>
              <a:t>fremsendelsestid</a:t>
            </a:r>
            <a:endParaRPr lang="da-DK" sz="2400" dirty="0" smtClean="0"/>
          </a:p>
          <a:p>
            <a:r>
              <a:rPr lang="da-DK" sz="2400" dirty="0" smtClean="0"/>
              <a:t>Tilbudsmodtager modtager tilbud (kommet frem)</a:t>
            </a:r>
          </a:p>
          <a:p>
            <a:r>
              <a:rPr lang="da-DK" sz="2400" dirty="0" smtClean="0"/>
              <a:t>Tilbudsmodtager læser tilbud (kommet til kundskab)</a:t>
            </a:r>
          </a:p>
          <a:p>
            <a:pPr>
              <a:buNone/>
            </a:pPr>
            <a:r>
              <a:rPr lang="da-DK" sz="2400" dirty="0" smtClean="0"/>
              <a:t>	………….betænkningstid</a:t>
            </a:r>
          </a:p>
          <a:p>
            <a:r>
              <a:rPr lang="da-DK" sz="2400" dirty="0" smtClean="0"/>
              <a:t>Tilbudsmodtager accepterer tilbud/sender accept</a:t>
            </a:r>
          </a:p>
          <a:p>
            <a:pPr>
              <a:buNone/>
            </a:pPr>
            <a:r>
              <a:rPr lang="da-DK" sz="2400" dirty="0" smtClean="0"/>
              <a:t>	………….</a:t>
            </a:r>
            <a:r>
              <a:rPr lang="da-DK" sz="2400" dirty="0" err="1" smtClean="0"/>
              <a:t>tilbagesendelsestid</a:t>
            </a:r>
            <a:endParaRPr lang="da-DK" sz="2400" dirty="0" smtClean="0"/>
          </a:p>
          <a:p>
            <a:r>
              <a:rPr lang="da-DK" sz="2400" dirty="0" smtClean="0"/>
              <a:t>Accept når frem til tilbudsgiver (kommet frem)</a:t>
            </a:r>
          </a:p>
          <a:p>
            <a:r>
              <a:rPr lang="da-DK" sz="2400" dirty="0" smtClean="0"/>
              <a:t>Tilbudsgiver læser accepten (kommet til kundskab)</a:t>
            </a:r>
          </a:p>
          <a:p>
            <a:pPr>
              <a:buNone/>
            </a:pPr>
            <a:r>
              <a:rPr lang="da-DK" sz="2400" b="1" dirty="0" smtClean="0"/>
              <a:t>= Der er indgået en juridisk bindende aftale</a:t>
            </a:r>
          </a:p>
          <a:p>
            <a:pPr>
              <a:buNone/>
            </a:pPr>
            <a:endParaRPr lang="da-DK" sz="2400" dirty="0" smtClean="0"/>
          </a:p>
          <a:p>
            <a:pPr>
              <a:buNone/>
            </a:pPr>
            <a:endParaRPr lang="da-DK" sz="2400" dirty="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itel 4"/>
          <p:cNvSpPr>
            <a:spLocks noGrp="1"/>
          </p:cNvSpPr>
          <p:nvPr>
            <p:ph type="title"/>
          </p:nvPr>
        </p:nvSpPr>
        <p:spPr>
          <a:xfrm>
            <a:off x="467544" y="332656"/>
            <a:ext cx="8229600" cy="1143000"/>
          </a:xfrm>
        </p:spPr>
        <p:txBody>
          <a:bodyPr>
            <a:noAutofit/>
          </a:bodyPr>
          <a:lstStyle/>
          <a:p>
            <a:r>
              <a:rPr lang="da-DK" sz="3600" b="1" dirty="0" smtClean="0">
                <a:solidFill>
                  <a:srgbClr val="7030A0"/>
                </a:solidFill>
                <a:latin typeface="Arial" pitchFamily="34" charset="0"/>
                <a:cs typeface="Arial" pitchFamily="34" charset="0"/>
              </a:rPr>
              <a:t/>
            </a:r>
            <a:br>
              <a:rPr lang="da-DK" sz="3600" b="1" dirty="0" smtClean="0">
                <a:solidFill>
                  <a:srgbClr val="7030A0"/>
                </a:solidFill>
                <a:latin typeface="Arial" pitchFamily="34" charset="0"/>
                <a:cs typeface="Arial" pitchFamily="34" charset="0"/>
              </a:rPr>
            </a:br>
            <a:r>
              <a:rPr lang="da-DK" sz="3600" b="1" dirty="0" smtClean="0">
                <a:solidFill>
                  <a:srgbClr val="7030A0"/>
                </a:solidFill>
                <a:latin typeface="+mn-lt"/>
                <a:cs typeface="Arial" pitchFamily="34" charset="0"/>
              </a:rPr>
              <a:t>Aftaleindgåelse</a:t>
            </a:r>
            <a:br>
              <a:rPr lang="da-DK" sz="3600" b="1" dirty="0" smtClean="0">
                <a:solidFill>
                  <a:srgbClr val="7030A0"/>
                </a:solidFill>
                <a:latin typeface="+mn-lt"/>
                <a:cs typeface="Arial" pitchFamily="34" charset="0"/>
              </a:rPr>
            </a:br>
            <a:r>
              <a:rPr lang="da-DK" sz="3600" b="1" dirty="0" smtClean="0">
                <a:solidFill>
                  <a:srgbClr val="7030A0"/>
                </a:solidFill>
                <a:latin typeface="+mn-lt"/>
                <a:cs typeface="Arial" pitchFamily="34" charset="0"/>
              </a:rPr>
              <a:t>1.3 Tilbud eller opfordring til tilbud</a:t>
            </a:r>
            <a:br>
              <a:rPr lang="da-DK" sz="3600" b="1" dirty="0" smtClean="0">
                <a:solidFill>
                  <a:srgbClr val="7030A0"/>
                </a:solidFill>
                <a:latin typeface="+mn-lt"/>
                <a:cs typeface="Arial" pitchFamily="34" charset="0"/>
              </a:rPr>
            </a:br>
            <a:endParaRPr lang="da-DK" sz="3600" dirty="0">
              <a:latin typeface="+mn-lt"/>
            </a:endParaRPr>
          </a:p>
        </p:txBody>
      </p:sp>
      <p:sp>
        <p:nvSpPr>
          <p:cNvPr id="6" name="Pladsholder til indhold 5"/>
          <p:cNvSpPr>
            <a:spLocks noGrp="1"/>
          </p:cNvSpPr>
          <p:nvPr>
            <p:ph idx="1"/>
          </p:nvPr>
        </p:nvSpPr>
        <p:spPr/>
        <p:txBody>
          <a:bodyPr>
            <a:normAutofit fontScale="85000" lnSpcReduction="10000"/>
          </a:bodyPr>
          <a:lstStyle/>
          <a:p>
            <a:pPr>
              <a:buNone/>
            </a:pPr>
            <a:r>
              <a:rPr lang="da-DK" sz="3000" b="1" dirty="0" smtClean="0"/>
              <a:t>Hovedregel: Tilbud er bindende for </a:t>
            </a:r>
            <a:r>
              <a:rPr lang="da-DK" sz="3000" b="1" dirty="0" err="1" smtClean="0"/>
              <a:t>afgiveren</a:t>
            </a:r>
            <a:r>
              <a:rPr lang="da-DK" sz="3000" b="1" dirty="0" smtClean="0"/>
              <a:t>, jf. AFTL § 1</a:t>
            </a:r>
            <a:r>
              <a:rPr lang="da-DK" sz="3000" b="1" dirty="0" smtClean="0"/>
              <a:t>:</a:t>
            </a:r>
            <a:endParaRPr lang="da-DK" sz="3000" dirty="0" smtClean="0"/>
          </a:p>
          <a:p>
            <a:r>
              <a:rPr lang="da-DK" sz="2800" dirty="0" smtClean="0"/>
              <a:t>Tilbuddet bliver bindende for tilbudsgiver, når </a:t>
            </a:r>
            <a:r>
              <a:rPr lang="da-DK" sz="2800" dirty="0" err="1" smtClean="0"/>
              <a:t>tilbudsmod-tager</a:t>
            </a:r>
            <a:r>
              <a:rPr lang="da-DK" sz="2800" dirty="0" smtClean="0"/>
              <a:t> </a:t>
            </a:r>
            <a:r>
              <a:rPr lang="da-DK" sz="2800" dirty="0" smtClean="0"/>
              <a:t>får </a:t>
            </a:r>
            <a:r>
              <a:rPr lang="da-DK" sz="2800" b="1" dirty="0" smtClean="0"/>
              <a:t>kendskab</a:t>
            </a:r>
            <a:r>
              <a:rPr lang="da-DK" sz="2800" dirty="0" smtClean="0"/>
              <a:t> til tilbuddets indhold.</a:t>
            </a:r>
          </a:p>
          <a:p>
            <a:pPr lvl="1"/>
            <a:r>
              <a:rPr lang="da-DK" dirty="0" smtClean="0"/>
              <a:t>Tilbud er bindende i butikker og butiksvinduer, medmindre køber burde </a:t>
            </a:r>
            <a:r>
              <a:rPr lang="da-DK" dirty="0" smtClean="0"/>
              <a:t>indse, </a:t>
            </a:r>
            <a:r>
              <a:rPr lang="da-DK" dirty="0" smtClean="0"/>
              <a:t>at der var tale om en fejl</a:t>
            </a:r>
          </a:p>
          <a:p>
            <a:pPr lvl="1"/>
            <a:r>
              <a:rPr lang="da-DK" dirty="0" smtClean="0"/>
              <a:t>Tilbud er bindende i web-butikker, når sælger selv har råderet over </a:t>
            </a:r>
            <a:r>
              <a:rPr lang="da-DK" dirty="0" smtClean="0"/>
              <a:t>web-sitet</a:t>
            </a:r>
            <a:endParaRPr lang="da-DK" dirty="0" smtClean="0"/>
          </a:p>
          <a:p>
            <a:pPr>
              <a:buNone/>
            </a:pPr>
            <a:r>
              <a:rPr lang="da-DK" sz="3100" b="1" dirty="0" smtClean="0"/>
              <a:t>Undtagelser: Opfordring til tilbud, jf. AFTL § 9:</a:t>
            </a:r>
            <a:endParaRPr lang="da-DK" sz="3100" b="1" dirty="0" smtClean="0"/>
          </a:p>
          <a:p>
            <a:r>
              <a:rPr lang="da-DK" sz="2600" dirty="0" smtClean="0"/>
              <a:t>Nogle typer tilbud er </a:t>
            </a:r>
            <a:r>
              <a:rPr lang="da-DK" sz="2600" b="1" dirty="0" smtClean="0"/>
              <a:t>ikke bindende </a:t>
            </a:r>
            <a:r>
              <a:rPr lang="da-DK" sz="2600" dirty="0" smtClean="0"/>
              <a:t>for sælger, fx:</a:t>
            </a:r>
          </a:p>
          <a:p>
            <a:pPr>
              <a:buNone/>
            </a:pPr>
            <a:r>
              <a:rPr lang="da-DK" sz="2600" dirty="0" smtClean="0"/>
              <a:t>	- Slagtilbud og ”så længe lager haves”, tilbud og priser i aviser og kataloger, på plakater, annoncer, TV- og radioreklamer, priser og tilbud på internettet, når sælger ikke selv har råderet over web-sitet</a:t>
            </a:r>
          </a:p>
          <a:p>
            <a:pPr>
              <a:buNone/>
            </a:pPr>
            <a:endParaRPr lang="da-DK" sz="2400" dirty="0" smtClean="0"/>
          </a:p>
        </p:txBody>
      </p:sp>
    </p:spTree>
    <p:extLst>
      <p:ext uri="{BB962C8B-B14F-4D97-AF65-F5344CB8AC3E}">
        <p14:creationId xmlns:p14="http://schemas.microsoft.com/office/powerpoint/2010/main" xmlns="" val="2433407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904</TotalTime>
  <Words>3292</Words>
  <Application>Microsoft Office PowerPoint</Application>
  <PresentationFormat>Skærmshow (4:3)</PresentationFormat>
  <Paragraphs>286</Paragraphs>
  <Slides>44</Slides>
  <Notes>0</Notes>
  <HiddenSlides>0</HiddenSlides>
  <MMClips>0</MMClips>
  <ScaleCrop>false</ScaleCrop>
  <HeadingPairs>
    <vt:vector size="4" baseType="variant">
      <vt:variant>
        <vt:lpstr>Tema</vt:lpstr>
      </vt:variant>
      <vt:variant>
        <vt:i4>1</vt:i4>
      </vt:variant>
      <vt:variant>
        <vt:lpstr>Diastitler</vt:lpstr>
      </vt:variant>
      <vt:variant>
        <vt:i4>44</vt:i4>
      </vt:variant>
    </vt:vector>
  </HeadingPairs>
  <TitlesOfParts>
    <vt:vector size="45" baseType="lpstr">
      <vt:lpstr>Kontortema</vt:lpstr>
      <vt:lpstr>Dias nummer 1</vt:lpstr>
      <vt:lpstr> Aftaleret kapitel 3 </vt:lpstr>
      <vt:lpstr> Aftaleloven  </vt:lpstr>
      <vt:lpstr> 1. Aftaleindgåelse  </vt:lpstr>
      <vt:lpstr> 1. Aftaleindgåelse Hvad er en aftale? </vt:lpstr>
      <vt:lpstr> Aftaleindgåelse 1.1 Parterne og juridisk terminologi </vt:lpstr>
      <vt:lpstr> Aftaleindgåelse 1.1 Parterne og juridisk terminologi </vt:lpstr>
      <vt:lpstr> Aftaleindgåelse 1.2 Aftalemodellen (se fig. 3.6) </vt:lpstr>
      <vt:lpstr> Aftaleindgåelse 1.3 Tilbud eller opfordring til tilbud </vt:lpstr>
      <vt:lpstr> Aftaleindgåelse 1.4 Afslag på tilbud </vt:lpstr>
      <vt:lpstr> Aftaleindgåelse 1.5 Accept </vt:lpstr>
      <vt:lpstr> Aftaleindgåelse 1.5 Accept – den legale acceptfrist </vt:lpstr>
      <vt:lpstr> Aftaleindgåelse 1.5 Accept - forsinket </vt:lpstr>
      <vt:lpstr> Aftaleindgåelse 1.6 Tilbagekaldelse af tilbud/accept </vt:lpstr>
      <vt:lpstr> Aftaleindgåelse 1.6 Tilbagekaldelse af tilbud/accept </vt:lpstr>
      <vt:lpstr> Aftaleindgåelse 1.7 Uoverensstemmende accept </vt:lpstr>
      <vt:lpstr> Aftaleindgåelse på internettet </vt:lpstr>
      <vt:lpstr> 2. Aftalers ugyldighed </vt:lpstr>
      <vt:lpstr> Aftalers ugyldighed Tilblivelsesmangler (fig. 3.13) </vt:lpstr>
      <vt:lpstr> Aftalers ugyldighed Falsk, forfalskning, forvanskning </vt:lpstr>
      <vt:lpstr> Aftalers ugyldighed Voldelig tvang  </vt:lpstr>
      <vt:lpstr> Aftalers ugyldighed Umyndighed </vt:lpstr>
      <vt:lpstr> Aftalers ugyldighed Umyndighed </vt:lpstr>
      <vt:lpstr> Aftalers ugyldighed Umyndighed </vt:lpstr>
      <vt:lpstr> Aftalers ugyldighed Værgemål og fornuftsmangel </vt:lpstr>
      <vt:lpstr> Aftalers ugyldighed 2.2 De svage ugyldighedsgrunde (se fig. 3.13) </vt:lpstr>
      <vt:lpstr> Aftalers ugyldighed Simpel tvang, AFTL § 29 </vt:lpstr>
      <vt:lpstr> Aftalers ugyldighed Svig, AFTL § 30 </vt:lpstr>
      <vt:lpstr> Aftalers ugyldighed Svig, AFTL § 30 </vt:lpstr>
      <vt:lpstr> Aftalers ugyldighed Udnyttelse, AFTL § 31 </vt:lpstr>
      <vt:lpstr> Aftalers ugyldighed Fejlskrift/anden fejltagelse, AFTL § 32, stk. 1 </vt:lpstr>
      <vt:lpstr> Aftalers ugyldighed God og ond tro </vt:lpstr>
      <vt:lpstr> Aftalers ugyldighed God og ond tro </vt:lpstr>
      <vt:lpstr> Aftalers ugyldighed 2.3 Urimelige aftaler </vt:lpstr>
      <vt:lpstr> Aftalers ugyldighed 2.4 Bristende forudsætninger </vt:lpstr>
      <vt:lpstr> Aftalers ugyldighed 2.5 Retsvirkning af ugyldig aftale </vt:lpstr>
      <vt:lpstr> 3. Aftalens omfang og fortolkning Standardkontrakter/vilkår </vt:lpstr>
      <vt:lpstr> 3. Aftalens omfang og fortolkning </vt:lpstr>
      <vt:lpstr> 3. Aftalens omfang og fortolkning </vt:lpstr>
      <vt:lpstr> 4. International aftaleindgåelse CISG: Convention og International Sales of Goods Act  </vt:lpstr>
      <vt:lpstr> 4. International aftaleindgåelse CISG: Convention og International Sales of Goods Act  </vt:lpstr>
      <vt:lpstr> 4. International aftaleindgåelse CISG: Convention og International Sales of Goods Act  </vt:lpstr>
      <vt:lpstr> 4. International aftaleindgåelse (se fig. 3.18)  CISG: Convention og International Sales of Goods Act  </vt:lpstr>
      <vt:lpstr> 4. International aftaleindgåelse (se fig. 3.18)  CISG: Convention og International Sales of Goods Act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Dorte</cp:lastModifiedBy>
  <cp:revision>81</cp:revision>
  <dcterms:created xsi:type="dcterms:W3CDTF">2011-03-28T11:51:52Z</dcterms:created>
  <dcterms:modified xsi:type="dcterms:W3CDTF">2011-08-18T07:36:43Z</dcterms:modified>
</cp:coreProperties>
</file>