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7" r:id="rId2"/>
    <p:sldId id="261" r:id="rId3"/>
    <p:sldId id="263" r:id="rId4"/>
    <p:sldId id="267" r:id="rId5"/>
    <p:sldId id="286" r:id="rId6"/>
    <p:sldId id="287" r:id="rId7"/>
    <p:sldId id="288" r:id="rId8"/>
    <p:sldId id="291" r:id="rId9"/>
    <p:sldId id="289" r:id="rId10"/>
    <p:sldId id="292" r:id="rId11"/>
    <p:sldId id="294" r:id="rId12"/>
    <p:sldId id="293" r:id="rId13"/>
    <p:sldId id="295" r:id="rId14"/>
    <p:sldId id="296" r:id="rId15"/>
    <p:sldId id="290" r:id="rId16"/>
    <p:sldId id="297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8" autoAdjust="0"/>
    <p:restoredTop sz="94783" autoAdjust="0"/>
  </p:normalViewPr>
  <p:slideViewPr>
    <p:cSldViewPr>
      <p:cViewPr varScale="1">
        <p:scale>
          <a:sx n="83" d="100"/>
          <a:sy n="83" d="100"/>
        </p:scale>
        <p:origin x="-149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68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1A378E-C80B-43D0-9FCB-F2CC5868CB99}" type="datetimeFigureOut">
              <a:rPr lang="da-DK" smtClean="0"/>
              <a:pPr/>
              <a:t>17-08-2011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007F5E-F29B-435C-8EC1-DA9D630C0F6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idefod 8"/>
          <p:cNvSpPr>
            <a:spLocks noGrp="1"/>
          </p:cNvSpPr>
          <p:nvPr>
            <p:ph type="ftr" sz="quarter" idx="4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13" name="Pladsholder til diasbillede 12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1196752" cy="9144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165423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17-08-2011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3261635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17-08-2011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4009419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17-08-2011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296911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17-08-2011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258085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17-08-2011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3747768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17-08-2011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527593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17-08-2011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2778009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17-08-2011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1480581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17-08-2011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3932454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17-08-2011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435643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17-08-2011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2532350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CE80F-D1AE-4E54-980A-ADEAE1A16DB9}" type="datetimeFigureOut">
              <a:rPr lang="da-DK" smtClean="0"/>
              <a:pPr/>
              <a:t>17-08-2011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133905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kstboks 4"/>
          <p:cNvSpPr txBox="1"/>
          <p:nvPr/>
        </p:nvSpPr>
        <p:spPr>
          <a:xfrm>
            <a:off x="1062972" y="2228670"/>
            <a:ext cx="73448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Kapitel 4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Fuldmagt og mellemmænd</a:t>
            </a:r>
            <a:endParaRPr lang="da-DK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75928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1.1 </a:t>
            </a:r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Fuldmagt med særlig </a:t>
            </a:r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tilværelse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Specialfuldmagt, AFTL § 13</a:t>
            </a:r>
            <a:endParaRPr lang="da-DK" sz="3600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</p:txBody>
      </p:sp>
      <p:sp>
        <p:nvSpPr>
          <p:cNvPr id="3" name="Tekstboks 2"/>
          <p:cNvSpPr txBox="1"/>
          <p:nvPr/>
        </p:nvSpPr>
        <p:spPr>
          <a:xfrm>
            <a:off x="467544" y="1340768"/>
            <a:ext cx="8602730" cy="8063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3525" lvl="1" indent="-263525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Kaldes </a:t>
            </a:r>
            <a:r>
              <a:rPr lang="da-DK" sz="2800" dirty="0" smtClean="0">
                <a:cs typeface="Arial" pitchFamily="34" charset="0"/>
              </a:rPr>
              <a:t>også for </a:t>
            </a:r>
            <a:r>
              <a:rPr lang="da-DK" sz="2800" dirty="0" smtClean="0">
                <a:cs typeface="Arial" pitchFamily="34" charset="0"/>
              </a:rPr>
              <a:t>legitimationsfuldmagt.</a:t>
            </a:r>
            <a:endParaRPr lang="da-DK" sz="2800" dirty="0" smtClean="0">
              <a:cs typeface="Arial" pitchFamily="34" charset="0"/>
            </a:endParaRPr>
          </a:p>
          <a:p>
            <a:pPr marL="263525" lvl="1" indent="-263525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Fuldmagten er en særskilt erklæring, </a:t>
            </a:r>
            <a:r>
              <a:rPr lang="da-DK" sz="2800" dirty="0" smtClean="0">
                <a:cs typeface="Arial" pitchFamily="34" charset="0"/>
              </a:rPr>
              <a:t>der </a:t>
            </a:r>
            <a:r>
              <a:rPr lang="da-DK" sz="2800" dirty="0" smtClean="0">
                <a:cs typeface="Arial" pitchFamily="34" charset="0"/>
              </a:rPr>
              <a:t>meddeles direkte fra fuldmagtsgiver til </a:t>
            </a:r>
            <a:r>
              <a:rPr lang="da-DK" sz="2800" dirty="0" smtClean="0">
                <a:cs typeface="Arial" pitchFamily="34" charset="0"/>
              </a:rPr>
              <a:t>tredjemand.</a:t>
            </a:r>
            <a:endParaRPr lang="da-DK" sz="2800" dirty="0" smtClean="0">
              <a:cs typeface="Arial" pitchFamily="34" charset="0"/>
            </a:endParaRPr>
          </a:p>
          <a:p>
            <a:pPr marL="263525" lvl="1" indent="-263525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Tredjemand får direkte besked om fuldmagtens indhold</a:t>
            </a:r>
          </a:p>
          <a:p>
            <a:pPr marL="263525" lvl="1" indent="-263525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Kan være </a:t>
            </a:r>
            <a:r>
              <a:rPr lang="da-DK" sz="2800" dirty="0" smtClean="0">
                <a:cs typeface="Arial" pitchFamily="34" charset="0"/>
              </a:rPr>
              <a:t>både </a:t>
            </a:r>
            <a:r>
              <a:rPr lang="da-DK" sz="2800" dirty="0" smtClean="0">
                <a:cs typeface="Arial" pitchFamily="34" charset="0"/>
              </a:rPr>
              <a:t>mundtlig og </a:t>
            </a:r>
            <a:r>
              <a:rPr lang="da-DK" sz="2800" dirty="0" smtClean="0">
                <a:cs typeface="Arial" pitchFamily="34" charset="0"/>
              </a:rPr>
              <a:t>skriftlig.</a:t>
            </a:r>
            <a:endParaRPr lang="da-DK" sz="2800" dirty="0" smtClean="0">
              <a:cs typeface="Arial" pitchFamily="34" charset="0"/>
            </a:endParaRPr>
          </a:p>
          <a:p>
            <a:pPr marL="263525" lvl="1" indent="-263525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En specialfuldmagt ophører/tilbagekaldes på samme måde som den blev </a:t>
            </a:r>
            <a:r>
              <a:rPr lang="da-DK" sz="2800" dirty="0" smtClean="0">
                <a:cs typeface="Arial" pitchFamily="34" charset="0"/>
              </a:rPr>
              <a:t>stiftet.</a:t>
            </a:r>
            <a:endParaRPr lang="da-DK" sz="2800" dirty="0" smtClean="0">
              <a:cs typeface="Arial" pitchFamily="34" charset="0"/>
            </a:endParaRPr>
          </a:p>
          <a:p>
            <a:pPr marL="263525" lvl="1" indent="-263525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Tilbagekaldelsen får virkning når den er kommet frem – behøver ikke komme til </a:t>
            </a:r>
            <a:r>
              <a:rPr lang="da-DK" sz="2800" dirty="0" smtClean="0">
                <a:cs typeface="Arial" pitchFamily="34" charset="0"/>
              </a:rPr>
              <a:t>tredjemands kundskab.</a:t>
            </a:r>
            <a:endParaRPr lang="da-DK" sz="2800" dirty="0" smtClean="0">
              <a:cs typeface="Arial" pitchFamily="34" charset="0"/>
            </a:endParaRPr>
          </a:p>
          <a:p>
            <a:pPr marL="0" lvl="1"/>
            <a:endParaRPr lang="da-DK" sz="2600" dirty="0" smtClean="0">
              <a:cs typeface="Arial" pitchFamily="34" charset="0"/>
            </a:endParaRPr>
          </a:p>
          <a:p>
            <a:pPr marL="0" lvl="1"/>
            <a:endParaRPr lang="da-DK" sz="2000" dirty="0" smtClean="0">
              <a:cs typeface="Arial" pitchFamily="34" charset="0"/>
            </a:endParaRPr>
          </a:p>
          <a:p>
            <a:pPr marL="0" lvl="1"/>
            <a:endParaRPr lang="da-DK" sz="2000" dirty="0" smtClean="0">
              <a:cs typeface="Arial" pitchFamily="34" charset="0"/>
            </a:endParaRPr>
          </a:p>
          <a:p>
            <a:pPr marL="0" lvl="1"/>
            <a:endParaRPr lang="da-DK" sz="3200" b="1" dirty="0" smtClean="0">
              <a:cs typeface="Arial" pitchFamily="34" charset="0"/>
            </a:endParaRPr>
          </a:p>
          <a:p>
            <a:pPr marL="720725" lvl="1" indent="-263525">
              <a:buFont typeface="Arial" pitchFamily="34" charset="0"/>
              <a:buChar char="•"/>
            </a:pPr>
            <a:endParaRPr lang="da-DK" sz="2800" dirty="0" smtClean="0">
              <a:cs typeface="Arial" pitchFamily="34" charset="0"/>
            </a:endParaRPr>
          </a:p>
          <a:p>
            <a:endParaRPr lang="da-DK" sz="3600" dirty="0" smtClean="0">
              <a:cs typeface="Arial" pitchFamily="34" charset="0"/>
            </a:endParaRPr>
          </a:p>
          <a:p>
            <a:endParaRPr lang="da-DK" sz="3200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1.1 </a:t>
            </a:r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Fuldmagt med særlig </a:t>
            </a:r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tilværelse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Offentlig bekendtgjort fuldmagt, AFTL § 14</a:t>
            </a:r>
            <a:endParaRPr lang="da-DK" sz="3600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</p:txBody>
      </p:sp>
      <p:sp>
        <p:nvSpPr>
          <p:cNvPr id="3" name="Tekstboks 2"/>
          <p:cNvSpPr txBox="1"/>
          <p:nvPr/>
        </p:nvSpPr>
        <p:spPr>
          <a:xfrm>
            <a:off x="467544" y="1340768"/>
            <a:ext cx="8602730" cy="84946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3525" lvl="1" indent="-263525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Offentlig </a:t>
            </a:r>
            <a:r>
              <a:rPr lang="da-DK" sz="2800" dirty="0" smtClean="0">
                <a:cs typeface="Arial" pitchFamily="34" charset="0"/>
              </a:rPr>
              <a:t>bekendtgjort fuldmagt - fx kuratorfuldmagt, der får fuldmagt til at behandle et konkursbo og varetage boets </a:t>
            </a:r>
            <a:r>
              <a:rPr lang="da-DK" sz="2800" dirty="0" smtClean="0">
                <a:cs typeface="Arial" pitchFamily="34" charset="0"/>
              </a:rPr>
              <a:t>interesser eller </a:t>
            </a:r>
            <a:r>
              <a:rPr lang="da-DK" sz="2800" dirty="0" smtClean="0">
                <a:cs typeface="Arial" pitchFamily="34" charset="0"/>
              </a:rPr>
              <a:t>udstedelse af prokura om at kunne handle på vegne af </a:t>
            </a:r>
            <a:r>
              <a:rPr lang="da-DK" sz="2800" dirty="0" smtClean="0">
                <a:cs typeface="Arial" pitchFamily="34" charset="0"/>
              </a:rPr>
              <a:t>fx et selskab eller en forening.</a:t>
            </a:r>
            <a:endParaRPr lang="da-DK" sz="2800" dirty="0" smtClean="0">
              <a:cs typeface="Arial" pitchFamily="34" charset="0"/>
            </a:endParaRPr>
          </a:p>
          <a:p>
            <a:pPr marL="263525" lvl="1" indent="-263525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Fuldmagtsgiver oplyser om fuldmagten til almenheden, </a:t>
            </a:r>
            <a:r>
              <a:rPr lang="da-DK" sz="2800" dirty="0" smtClean="0">
                <a:cs typeface="Arial" pitchFamily="34" charset="0"/>
              </a:rPr>
              <a:t>fx</a:t>
            </a:r>
            <a:r>
              <a:rPr lang="da-DK" sz="2800" dirty="0" smtClean="0">
                <a:cs typeface="Arial" pitchFamily="34" charset="0"/>
              </a:rPr>
              <a:t> </a:t>
            </a:r>
            <a:r>
              <a:rPr lang="da-DK" sz="2800" dirty="0" smtClean="0">
                <a:cs typeface="Arial" pitchFamily="34" charset="0"/>
              </a:rPr>
              <a:t>i massemedier, avis, tidsskrifter, Statstidende, i en </a:t>
            </a:r>
            <a:r>
              <a:rPr lang="da-DK" sz="2800" dirty="0" smtClean="0">
                <a:cs typeface="Arial" pitchFamily="34" charset="0"/>
              </a:rPr>
              <a:t>cirkulæreskrivelse </a:t>
            </a:r>
            <a:r>
              <a:rPr lang="da-DK" sz="2800" dirty="0" smtClean="0">
                <a:cs typeface="Arial" pitchFamily="34" charset="0"/>
              </a:rPr>
              <a:t> mv</a:t>
            </a:r>
            <a:r>
              <a:rPr lang="da-DK" sz="2800" dirty="0" smtClean="0">
                <a:cs typeface="Arial" pitchFamily="34" charset="0"/>
              </a:rPr>
              <a:t>.</a:t>
            </a:r>
            <a:endParaRPr lang="da-DK" sz="2800" dirty="0" smtClean="0">
              <a:cs typeface="Arial" pitchFamily="34" charset="0"/>
            </a:endParaRPr>
          </a:p>
          <a:p>
            <a:pPr marL="263525" lvl="1" indent="-263525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Fuldmagten ophører/tilbagekaldes på samme måde som den blev stiftet.</a:t>
            </a:r>
          </a:p>
          <a:p>
            <a:pPr marL="0" lvl="1"/>
            <a:endParaRPr lang="da-DK" sz="2600" dirty="0" smtClean="0">
              <a:cs typeface="Arial" pitchFamily="34" charset="0"/>
            </a:endParaRPr>
          </a:p>
          <a:p>
            <a:pPr marL="0" lvl="1"/>
            <a:endParaRPr lang="da-DK" sz="2000" dirty="0" smtClean="0">
              <a:cs typeface="Arial" pitchFamily="34" charset="0"/>
            </a:endParaRPr>
          </a:p>
          <a:p>
            <a:pPr marL="0" lvl="1"/>
            <a:endParaRPr lang="da-DK" sz="2000" dirty="0" smtClean="0">
              <a:cs typeface="Arial" pitchFamily="34" charset="0"/>
            </a:endParaRPr>
          </a:p>
          <a:p>
            <a:pPr marL="0" lvl="1"/>
            <a:endParaRPr lang="da-DK" sz="3200" b="1" dirty="0" smtClean="0">
              <a:cs typeface="Arial" pitchFamily="34" charset="0"/>
            </a:endParaRPr>
          </a:p>
          <a:p>
            <a:pPr marL="720725" lvl="1" indent="-263525">
              <a:buFont typeface="Arial" pitchFamily="34" charset="0"/>
              <a:buChar char="•"/>
            </a:pPr>
            <a:endParaRPr lang="da-DK" sz="2800" dirty="0" smtClean="0">
              <a:cs typeface="Arial" pitchFamily="34" charset="0"/>
            </a:endParaRPr>
          </a:p>
          <a:p>
            <a:endParaRPr lang="da-DK" sz="3600" dirty="0" smtClean="0">
              <a:cs typeface="Arial" pitchFamily="34" charset="0"/>
            </a:endParaRPr>
          </a:p>
          <a:p>
            <a:endParaRPr lang="da-DK" sz="3200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1.1 </a:t>
            </a:r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Fuldmagt med særlig </a:t>
            </a:r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tilværelse</a:t>
            </a:r>
          </a:p>
          <a:p>
            <a:pPr algn="ctr"/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Skriftlig fuldmagt/forevisningsfuldmagt, AFTL § 16</a:t>
            </a:r>
            <a:endParaRPr lang="da-DK" sz="3200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</p:txBody>
      </p:sp>
      <p:sp>
        <p:nvSpPr>
          <p:cNvPr id="3" name="Tekstboks 2"/>
          <p:cNvSpPr txBox="1"/>
          <p:nvPr/>
        </p:nvSpPr>
        <p:spPr>
          <a:xfrm>
            <a:off x="467544" y="1340768"/>
            <a:ext cx="8602730" cy="7448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endParaRPr lang="da-DK" sz="3200" b="1" dirty="0" smtClean="0">
              <a:cs typeface="Arial" pitchFamily="34" charset="0"/>
            </a:endParaRPr>
          </a:p>
          <a:p>
            <a:pPr marL="263525" lvl="1" indent="-263525">
              <a:buFont typeface="Arial" pitchFamily="34" charset="0"/>
              <a:buChar char="•"/>
            </a:pPr>
            <a:r>
              <a:rPr lang="da-DK" sz="3200" dirty="0" smtClean="0">
                <a:cs typeface="Arial" pitchFamily="34" charset="0"/>
              </a:rPr>
              <a:t>En skriftlig fuldmagt, der er beregnet til </a:t>
            </a:r>
            <a:r>
              <a:rPr lang="da-DK" sz="3200" dirty="0" err="1" smtClean="0">
                <a:cs typeface="Arial" pitchFamily="34" charset="0"/>
              </a:rPr>
              <a:t>forevis-ning</a:t>
            </a:r>
            <a:r>
              <a:rPr lang="da-DK" sz="3200" dirty="0" smtClean="0">
                <a:cs typeface="Arial" pitchFamily="34" charset="0"/>
              </a:rPr>
              <a:t> </a:t>
            </a:r>
            <a:r>
              <a:rPr lang="da-DK" sz="3200" dirty="0" smtClean="0">
                <a:cs typeface="Arial" pitchFamily="34" charset="0"/>
              </a:rPr>
              <a:t>for andre – fx  ”</a:t>
            </a:r>
            <a:r>
              <a:rPr lang="da-DK" sz="3200" dirty="0" smtClean="0">
                <a:cs typeface="Arial" pitchFamily="34" charset="0"/>
              </a:rPr>
              <a:t>hent </a:t>
            </a:r>
            <a:r>
              <a:rPr lang="da-DK" sz="3200" dirty="0" smtClean="0">
                <a:cs typeface="Arial" pitchFamily="34" charset="0"/>
              </a:rPr>
              <a:t>min pakke-fuldmagt”, generalfuldmagt.</a:t>
            </a:r>
          </a:p>
          <a:p>
            <a:pPr marL="263525" lvl="1" indent="-263525">
              <a:buFont typeface="Arial" pitchFamily="34" charset="0"/>
              <a:buChar char="•"/>
            </a:pPr>
            <a:r>
              <a:rPr lang="da-DK" sz="3200" dirty="0" smtClean="0">
                <a:cs typeface="Arial" pitchFamily="34" charset="0"/>
              </a:rPr>
              <a:t>Ophører når fuldmagten tilbagegives til </a:t>
            </a:r>
            <a:r>
              <a:rPr lang="da-DK" sz="3200" dirty="0" smtClean="0">
                <a:cs typeface="Arial" pitchFamily="34" charset="0"/>
              </a:rPr>
              <a:t>fuld-magtsgiver </a:t>
            </a:r>
            <a:r>
              <a:rPr lang="da-DK" sz="3200" dirty="0" smtClean="0">
                <a:cs typeface="Arial" pitchFamily="34" charset="0"/>
              </a:rPr>
              <a:t>eller </a:t>
            </a:r>
            <a:r>
              <a:rPr lang="da-DK" sz="3200" dirty="0" smtClean="0">
                <a:cs typeface="Arial" pitchFamily="34" charset="0"/>
              </a:rPr>
              <a:t>fuldmagten tilintetgøres</a:t>
            </a:r>
            <a:r>
              <a:rPr lang="da-DK" sz="3200" dirty="0" smtClean="0">
                <a:cs typeface="Arial" pitchFamily="34" charset="0"/>
              </a:rPr>
              <a:t>.</a:t>
            </a:r>
          </a:p>
          <a:p>
            <a:pPr marL="0" lvl="1"/>
            <a:endParaRPr lang="da-DK" sz="2000" b="1" dirty="0" smtClean="0">
              <a:cs typeface="Arial" pitchFamily="34" charset="0"/>
            </a:endParaRPr>
          </a:p>
          <a:p>
            <a:pPr marL="0" lvl="1"/>
            <a:endParaRPr lang="da-DK" sz="2600" dirty="0" smtClean="0">
              <a:cs typeface="Arial" pitchFamily="34" charset="0"/>
            </a:endParaRPr>
          </a:p>
          <a:p>
            <a:pPr marL="0" lvl="1"/>
            <a:endParaRPr lang="da-DK" sz="2000" dirty="0" smtClean="0">
              <a:cs typeface="Arial" pitchFamily="34" charset="0"/>
            </a:endParaRPr>
          </a:p>
          <a:p>
            <a:pPr marL="0" lvl="1"/>
            <a:endParaRPr lang="da-DK" sz="2000" dirty="0" smtClean="0">
              <a:cs typeface="Arial" pitchFamily="34" charset="0"/>
            </a:endParaRPr>
          </a:p>
          <a:p>
            <a:pPr marL="0" lvl="1"/>
            <a:endParaRPr lang="da-DK" sz="3200" b="1" dirty="0" smtClean="0">
              <a:cs typeface="Arial" pitchFamily="34" charset="0"/>
            </a:endParaRPr>
          </a:p>
          <a:p>
            <a:pPr marL="720725" lvl="1" indent="-263525">
              <a:buFont typeface="Arial" pitchFamily="34" charset="0"/>
              <a:buChar char="•"/>
            </a:pPr>
            <a:endParaRPr lang="da-DK" sz="2800" dirty="0" smtClean="0">
              <a:cs typeface="Arial" pitchFamily="34" charset="0"/>
            </a:endParaRPr>
          </a:p>
          <a:p>
            <a:endParaRPr lang="da-DK" sz="3600" dirty="0" smtClean="0">
              <a:cs typeface="Arial" pitchFamily="34" charset="0"/>
            </a:endParaRPr>
          </a:p>
          <a:p>
            <a:endParaRPr lang="da-DK" sz="3200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1.2 </a:t>
            </a:r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Fuldmagt uden særlig tilværelse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467544" y="1340768"/>
            <a:ext cx="8602730" cy="83715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3525" lvl="1" indent="-263525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Denne type fuldmagt er kendetegnet ved, at den ikke er kendt eller synlig for omverdenen.</a:t>
            </a:r>
          </a:p>
          <a:p>
            <a:pPr marL="263525" lvl="1" indent="-263525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Kaldes også for en § 18-fuldmagt.</a:t>
            </a:r>
          </a:p>
          <a:p>
            <a:pPr marL="263525" lvl="1" indent="-263525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Fuldmagten/instruksen gives ofte mundtligt, men kan også gives skriftligt.</a:t>
            </a:r>
          </a:p>
          <a:p>
            <a:pPr marL="263525" lvl="1" indent="-263525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Der sondres ikke mellem bemyndigelse og legitimation, da fuldmagtens omfang og bemyndigelsen er sammenfaldende.</a:t>
            </a:r>
          </a:p>
          <a:p>
            <a:pPr marL="263525" lvl="1" indent="-263525">
              <a:buFont typeface="Arial" pitchFamily="34" charset="0"/>
              <a:buChar char="•"/>
            </a:pPr>
            <a:endParaRPr lang="da-DK" sz="2800" dirty="0" smtClean="0">
              <a:cs typeface="Arial" pitchFamily="34" charset="0"/>
            </a:endParaRPr>
          </a:p>
          <a:p>
            <a:pPr marL="0" lvl="1"/>
            <a:endParaRPr lang="da-DK" sz="2000" b="1" dirty="0" smtClean="0">
              <a:cs typeface="Arial" pitchFamily="34" charset="0"/>
            </a:endParaRPr>
          </a:p>
          <a:p>
            <a:pPr marL="0" lvl="1"/>
            <a:endParaRPr lang="da-DK" sz="2600" dirty="0" smtClean="0">
              <a:cs typeface="Arial" pitchFamily="34" charset="0"/>
            </a:endParaRPr>
          </a:p>
          <a:p>
            <a:pPr marL="0" lvl="1"/>
            <a:endParaRPr lang="da-DK" sz="2000" dirty="0" smtClean="0">
              <a:cs typeface="Arial" pitchFamily="34" charset="0"/>
            </a:endParaRPr>
          </a:p>
          <a:p>
            <a:pPr marL="0" lvl="1"/>
            <a:endParaRPr lang="da-DK" sz="2000" dirty="0" smtClean="0">
              <a:cs typeface="Arial" pitchFamily="34" charset="0"/>
            </a:endParaRPr>
          </a:p>
          <a:p>
            <a:pPr marL="0" lvl="1"/>
            <a:endParaRPr lang="da-DK" sz="3200" b="1" dirty="0" smtClean="0">
              <a:cs typeface="Arial" pitchFamily="34" charset="0"/>
            </a:endParaRPr>
          </a:p>
          <a:p>
            <a:pPr marL="720725" lvl="1" indent="-263525">
              <a:buFont typeface="Arial" pitchFamily="34" charset="0"/>
              <a:buChar char="•"/>
            </a:pPr>
            <a:endParaRPr lang="da-DK" sz="2800" dirty="0" smtClean="0">
              <a:cs typeface="Arial" pitchFamily="34" charset="0"/>
            </a:endParaRPr>
          </a:p>
          <a:p>
            <a:endParaRPr lang="da-DK" sz="3600" dirty="0" smtClean="0">
              <a:cs typeface="Arial" pitchFamily="34" charset="0"/>
            </a:endParaRPr>
          </a:p>
          <a:p>
            <a:endParaRPr lang="da-DK" sz="3200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1.2 </a:t>
            </a:r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Fuldmagt uden særlig tilværelse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467544" y="1340768"/>
            <a:ext cx="8602730" cy="83715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3525" lvl="1" indent="-263525">
              <a:buFont typeface="Arial" pitchFamily="34" charset="0"/>
              <a:buChar char="•"/>
            </a:pPr>
            <a:r>
              <a:rPr lang="da-DK" sz="2800" b="1" dirty="0" smtClean="0">
                <a:cs typeface="Arial" pitchFamily="34" charset="0"/>
              </a:rPr>
              <a:t>Aftaler i strid med fuldmagten: </a:t>
            </a:r>
            <a:r>
              <a:rPr lang="da-DK" sz="2800" dirty="0" smtClean="0">
                <a:cs typeface="Arial" pitchFamily="34" charset="0"/>
              </a:rPr>
              <a:t>Fuldmagtsgiver er ikke bundet af aftaler som fuldmægtigen indgår i strid med en § 18-fuldmagt, uanset om tredjemand var i god tro, jf. AFTL § 11, stk. 2.</a:t>
            </a:r>
          </a:p>
          <a:p>
            <a:pPr marL="263525" lvl="1" indent="-263525">
              <a:buFont typeface="Arial" pitchFamily="34" charset="0"/>
              <a:buChar char="•"/>
            </a:pPr>
            <a:r>
              <a:rPr lang="da-DK" sz="2800" b="1" dirty="0" smtClean="0">
                <a:cs typeface="Arial" pitchFamily="34" charset="0"/>
              </a:rPr>
              <a:t>Tilbagekaldelse af fuldmagten </a:t>
            </a:r>
            <a:r>
              <a:rPr lang="da-DK" sz="2800" dirty="0" smtClean="0">
                <a:cs typeface="Arial" pitchFamily="34" charset="0"/>
              </a:rPr>
              <a:t>kan ske på samme måde som den er givet.</a:t>
            </a:r>
          </a:p>
          <a:p>
            <a:pPr marL="720725" lvl="2" indent="-263525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En tilbagekaldelse får virkning når den er kommet frem – behøver ikke at komme til kundskab.</a:t>
            </a:r>
          </a:p>
          <a:p>
            <a:pPr marL="263525" lvl="1" indent="-263525">
              <a:buFont typeface="Arial" pitchFamily="34" charset="0"/>
              <a:buChar char="•"/>
            </a:pPr>
            <a:endParaRPr lang="da-DK" sz="2800" dirty="0" smtClean="0">
              <a:cs typeface="Arial" pitchFamily="34" charset="0"/>
            </a:endParaRPr>
          </a:p>
          <a:p>
            <a:pPr marL="0" lvl="1"/>
            <a:endParaRPr lang="da-DK" sz="2000" b="1" dirty="0" smtClean="0">
              <a:cs typeface="Arial" pitchFamily="34" charset="0"/>
            </a:endParaRPr>
          </a:p>
          <a:p>
            <a:pPr marL="0" lvl="1"/>
            <a:endParaRPr lang="da-DK" sz="2600" dirty="0" smtClean="0">
              <a:cs typeface="Arial" pitchFamily="34" charset="0"/>
            </a:endParaRPr>
          </a:p>
          <a:p>
            <a:pPr marL="0" lvl="1"/>
            <a:endParaRPr lang="da-DK" sz="2000" dirty="0" smtClean="0">
              <a:cs typeface="Arial" pitchFamily="34" charset="0"/>
            </a:endParaRPr>
          </a:p>
          <a:p>
            <a:pPr marL="0" lvl="1"/>
            <a:endParaRPr lang="da-DK" sz="2000" dirty="0" smtClean="0">
              <a:cs typeface="Arial" pitchFamily="34" charset="0"/>
            </a:endParaRPr>
          </a:p>
          <a:p>
            <a:pPr marL="0" lvl="1"/>
            <a:endParaRPr lang="da-DK" sz="3200" b="1" dirty="0" smtClean="0">
              <a:cs typeface="Arial" pitchFamily="34" charset="0"/>
            </a:endParaRPr>
          </a:p>
          <a:p>
            <a:pPr marL="720725" lvl="1" indent="-263525">
              <a:buFont typeface="Arial" pitchFamily="34" charset="0"/>
              <a:buChar char="•"/>
            </a:pPr>
            <a:endParaRPr lang="da-DK" sz="2800" dirty="0" smtClean="0">
              <a:cs typeface="Arial" pitchFamily="34" charset="0"/>
            </a:endParaRPr>
          </a:p>
          <a:p>
            <a:endParaRPr lang="da-DK" sz="3600" dirty="0" smtClean="0">
              <a:cs typeface="Arial" pitchFamily="34" charset="0"/>
            </a:endParaRPr>
          </a:p>
          <a:p>
            <a:endParaRPr lang="da-DK" sz="3200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Fuldmagt - Erstatning </a:t>
            </a:r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til tredjemand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467544" y="1340768"/>
            <a:ext cx="860273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da-DK" sz="3200" b="1" dirty="0" smtClean="0">
                <a:cs typeface="Arial" pitchFamily="34" charset="0"/>
              </a:rPr>
              <a:t>AFTL § 25 – erstatning til tredjemand:</a:t>
            </a:r>
          </a:p>
          <a:p>
            <a:pPr marL="263525" lvl="1" indent="-263525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Den der udadtil optræder som fuldmægtig for en anden, indestår for, at han rent faktisk har fornøden fuldmagt til at handle og indgå aftaler på vegne af fuldmagtsgiver.</a:t>
            </a:r>
          </a:p>
          <a:p>
            <a:pPr marL="263525" lvl="1" indent="-263525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Fuldmægtigen er ved aftalens indgåelse garant for at:</a:t>
            </a:r>
          </a:p>
          <a:p>
            <a:pPr marL="720725" lvl="2" indent="-263525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Fuldmagten </a:t>
            </a:r>
            <a:r>
              <a:rPr lang="da-DK" sz="2800" dirty="0" smtClean="0">
                <a:cs typeface="Arial" pitchFamily="34" charset="0"/>
              </a:rPr>
              <a:t>eksisterer,</a:t>
            </a:r>
            <a:endParaRPr lang="da-DK" sz="2800" dirty="0" smtClean="0">
              <a:cs typeface="Arial" pitchFamily="34" charset="0"/>
            </a:endParaRPr>
          </a:p>
          <a:p>
            <a:pPr marL="720725" lvl="2" indent="-263525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Fuldmagten ikke er </a:t>
            </a:r>
            <a:r>
              <a:rPr lang="da-DK" sz="2800" dirty="0" smtClean="0">
                <a:cs typeface="Arial" pitchFamily="34" charset="0"/>
              </a:rPr>
              <a:t>tilbagekaldt og</a:t>
            </a:r>
            <a:endParaRPr lang="da-DK" sz="2800" dirty="0" smtClean="0">
              <a:cs typeface="Arial" pitchFamily="34" charset="0"/>
            </a:endParaRPr>
          </a:p>
          <a:p>
            <a:pPr marL="720725" lvl="2" indent="-263525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Fuldmagten ikke er overskredet</a:t>
            </a:r>
          </a:p>
        </p:txBody>
      </p:sp>
    </p:spTree>
    <p:extLst>
      <p:ext uri="{BB962C8B-B14F-4D97-AF65-F5344CB8AC3E}">
        <p14:creationId xmlns:p14="http://schemas.microsoft.com/office/powerpoint/2010/main" xmlns="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Fuldmagt - </a:t>
            </a:r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Erstatning </a:t>
            </a:r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til tredjemand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467544" y="1340768"/>
            <a:ext cx="860273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da-DK" sz="2800" b="1" dirty="0" smtClean="0">
                <a:cs typeface="Arial" pitchFamily="34" charset="0"/>
              </a:rPr>
              <a:t>AFTL § 25 – erstatning til tredjemand (fortsat):</a:t>
            </a:r>
          </a:p>
          <a:p>
            <a:pPr marL="0" lvl="1"/>
            <a:endParaRPr lang="da-DK" sz="2800" b="1" dirty="0" smtClean="0">
              <a:cs typeface="Arial" pitchFamily="34" charset="0"/>
            </a:endParaRPr>
          </a:p>
          <a:p>
            <a:pPr marL="263525" lvl="1" indent="-263525"/>
            <a:r>
              <a:rPr lang="da-DK" sz="2600" b="1" dirty="0" smtClean="0">
                <a:cs typeface="Arial" pitchFamily="34" charset="0"/>
              </a:rPr>
              <a:t>HR:</a:t>
            </a:r>
            <a:r>
              <a:rPr lang="da-DK" sz="2600" dirty="0" smtClean="0">
                <a:cs typeface="Arial" pitchFamily="34" charset="0"/>
              </a:rPr>
              <a:t> Hvis fuldmægtigen ikke havde den fornødne fuldmagt til at handle, og aftalen derfor falder til jorden, kan tredjemand forlange erstatning hos fuldmægtigen, hvis han lider et økonomisk tab.</a:t>
            </a:r>
          </a:p>
          <a:p>
            <a:pPr marL="263525" lvl="1" indent="-263525">
              <a:buFont typeface="Arial" pitchFamily="34" charset="0"/>
              <a:buChar char="•"/>
            </a:pPr>
            <a:r>
              <a:rPr lang="da-DK" sz="2600" b="1" dirty="0" smtClean="0">
                <a:cs typeface="Arial" pitchFamily="34" charset="0"/>
              </a:rPr>
              <a:t>Undtagelse: </a:t>
            </a:r>
            <a:r>
              <a:rPr lang="da-DK" sz="2600" dirty="0" smtClean="0">
                <a:cs typeface="Arial" pitchFamily="34" charset="0"/>
              </a:rPr>
              <a:t>Erstatning kan ikke komme på tale, hvis tredjemand vidste eller burde vide, at fuldmægtigen ikke havde den fornødne fuldmagt.</a:t>
            </a:r>
          </a:p>
          <a:p>
            <a:pPr marL="263525" lvl="1" indent="-263525">
              <a:buFont typeface="Arial" pitchFamily="34" charset="0"/>
              <a:buChar char="•"/>
            </a:pPr>
            <a:r>
              <a:rPr lang="da-DK" sz="2600" b="1" dirty="0" smtClean="0">
                <a:cs typeface="Arial" pitchFamily="34" charset="0"/>
              </a:rPr>
              <a:t>Undtagelse:</a:t>
            </a:r>
            <a:r>
              <a:rPr lang="da-DK" sz="2600" dirty="0" smtClean="0">
                <a:cs typeface="Arial" pitchFamily="34" charset="0"/>
              </a:rPr>
              <a:t> Erstatning kan ikke komme på </a:t>
            </a:r>
            <a:r>
              <a:rPr lang="da-DK" sz="2600" dirty="0" smtClean="0">
                <a:cs typeface="Arial" pitchFamily="34" charset="0"/>
              </a:rPr>
              <a:t>tale, hvis </a:t>
            </a:r>
            <a:r>
              <a:rPr lang="da-DK" sz="2600" dirty="0" smtClean="0">
                <a:cs typeface="Arial" pitchFamily="34" charset="0"/>
              </a:rPr>
              <a:t>fuldmægtigen indgår aftaler, og ikke ved at fuldmagten i mellemtiden er blevet tilbagekaldt.</a:t>
            </a:r>
            <a:endParaRPr lang="da-DK" sz="32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200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2</a:t>
            </a:r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. Kommission </a:t>
            </a:r>
            <a:r>
              <a:rPr lang="da-DK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(se fig. 4.6)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323528" y="1268760"/>
            <a:ext cx="8602730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3525" indent="-263525"/>
            <a:r>
              <a:rPr lang="da-DK" sz="3200" b="1" dirty="0" smtClean="0">
                <a:cs typeface="Arial" pitchFamily="34" charset="0"/>
              </a:rPr>
              <a:t>Loven og parterne:</a:t>
            </a:r>
          </a:p>
          <a:p>
            <a:pPr marL="263525" indent="-263525">
              <a:buFont typeface="Arial" pitchFamily="34" charset="0"/>
              <a:buChar char="•"/>
            </a:pPr>
            <a:r>
              <a:rPr lang="da-DK" sz="2400" b="1" dirty="0" smtClean="0">
                <a:cs typeface="Arial" pitchFamily="34" charset="0"/>
              </a:rPr>
              <a:t>Kommissionsloven </a:t>
            </a:r>
            <a:r>
              <a:rPr lang="da-DK" sz="2400" dirty="0" smtClean="0">
                <a:cs typeface="Arial" pitchFamily="34" charset="0"/>
              </a:rPr>
              <a:t>er med få undtagelser deklaratorisk, dvs. parterne kan aftale andre retningslinjer for deres samarbejde, end det som står i loven.</a:t>
            </a:r>
          </a:p>
          <a:p>
            <a:pPr marL="263525" indent="-263525">
              <a:buFont typeface="Arial" pitchFamily="34" charset="0"/>
              <a:buChar char="•"/>
            </a:pPr>
            <a:r>
              <a:rPr lang="da-DK" sz="2400" b="1" dirty="0" smtClean="0">
                <a:cs typeface="Arial" pitchFamily="34" charset="0"/>
              </a:rPr>
              <a:t>Kommissionær</a:t>
            </a:r>
            <a:r>
              <a:rPr lang="da-DK" sz="2400" dirty="0" smtClean="0">
                <a:cs typeface="Arial" pitchFamily="34" charset="0"/>
              </a:rPr>
              <a:t>: Den der har påtaget sig at sælge eller købe varer, værdipapirer eller andet løsøre </a:t>
            </a:r>
            <a:r>
              <a:rPr lang="da-DK" sz="2400" b="1" dirty="0" smtClean="0">
                <a:cs typeface="Arial" pitchFamily="34" charset="0"/>
              </a:rPr>
              <a:t>for en andens regning</a:t>
            </a:r>
            <a:r>
              <a:rPr lang="da-DK" sz="2400" dirty="0" smtClean="0">
                <a:cs typeface="Arial" pitchFamily="34" charset="0"/>
              </a:rPr>
              <a:t>, men i </a:t>
            </a:r>
            <a:r>
              <a:rPr lang="da-DK" sz="2400" b="1" dirty="0" smtClean="0">
                <a:cs typeface="Arial" pitchFamily="34" charset="0"/>
              </a:rPr>
              <a:t>eget navn</a:t>
            </a:r>
            <a:r>
              <a:rPr lang="da-DK" sz="2400" dirty="0" smtClean="0">
                <a:cs typeface="Arial" pitchFamily="34" charset="0"/>
              </a:rPr>
              <a:t>. Kommissionæren er professionel handlende, som køber eller sælger inden for sit erhverv. Han har fx varer i kommission.</a:t>
            </a:r>
          </a:p>
          <a:p>
            <a:pPr marL="263525" indent="-263525">
              <a:buFont typeface="Arial" pitchFamily="34" charset="0"/>
              <a:buChar char="•"/>
            </a:pPr>
            <a:r>
              <a:rPr lang="da-DK" sz="2400" b="1" dirty="0" smtClean="0">
                <a:cs typeface="Arial" pitchFamily="34" charset="0"/>
              </a:rPr>
              <a:t>Kommittent</a:t>
            </a:r>
            <a:r>
              <a:rPr lang="da-DK" sz="2400" dirty="0" smtClean="0">
                <a:cs typeface="Arial" pitchFamily="34" charset="0"/>
              </a:rPr>
              <a:t>: Den, for hvis regning salget eller købet skal ske. Kommittenten ejer de varer som kommissionæren sælger.</a:t>
            </a:r>
          </a:p>
          <a:p>
            <a:pPr marL="263525" indent="-263525">
              <a:buFont typeface="Arial" pitchFamily="34" charset="0"/>
              <a:buChar char="•"/>
            </a:pPr>
            <a:r>
              <a:rPr lang="da-DK" sz="2400" b="1" dirty="0" smtClean="0">
                <a:cs typeface="Arial" pitchFamily="34" charset="0"/>
              </a:rPr>
              <a:t>Kommissionsaftalen: </a:t>
            </a:r>
            <a:r>
              <a:rPr lang="da-DK" sz="2400" dirty="0" smtClean="0">
                <a:cs typeface="Arial" pitchFamily="34" charset="0"/>
              </a:rPr>
              <a:t>Aftalen mellem kommittent og </a:t>
            </a:r>
            <a:r>
              <a:rPr lang="da-DK" sz="2400" dirty="0" err="1" smtClean="0">
                <a:cs typeface="Arial" pitchFamily="34" charset="0"/>
              </a:rPr>
              <a:t>kommissio-nær</a:t>
            </a:r>
            <a:r>
              <a:rPr lang="da-DK" sz="2400" dirty="0" smtClean="0">
                <a:cs typeface="Arial" pitchFamily="34" charset="0"/>
              </a:rPr>
              <a:t> er ikke kendt for omverdenen. </a:t>
            </a:r>
          </a:p>
          <a:p>
            <a:pPr marL="263525" indent="-263525">
              <a:buFont typeface="Arial" pitchFamily="34" charset="0"/>
              <a:buChar char="•"/>
            </a:pPr>
            <a:endParaRPr lang="da-DK" sz="2800" dirty="0" smtClean="0">
              <a:cs typeface="Arial" pitchFamily="34" charset="0"/>
            </a:endParaRPr>
          </a:p>
          <a:p>
            <a:endParaRPr lang="da-DK" sz="3200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K</a:t>
            </a:r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ommission </a:t>
            </a:r>
            <a:r>
              <a:rPr lang="da-DK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(se fig. 4.6)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467544" y="1340768"/>
            <a:ext cx="860273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3525" indent="-263525"/>
            <a:r>
              <a:rPr lang="da-DK" sz="2800" b="1" dirty="0" smtClean="0">
                <a:cs typeface="Arial" pitchFamily="34" charset="0"/>
              </a:rPr>
              <a:t>Aftaleindgåelse:</a:t>
            </a:r>
          </a:p>
          <a:p>
            <a:pPr marL="263525" indent="-263525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De aftaler kommissionæren indgår med tredjemand, på vegne af kommittenten, er som </a:t>
            </a:r>
            <a:r>
              <a:rPr lang="da-DK" sz="2800" b="1" dirty="0" smtClean="0">
                <a:cs typeface="Arial" pitchFamily="34" charset="0"/>
              </a:rPr>
              <a:t>hovedregel</a:t>
            </a:r>
            <a:r>
              <a:rPr lang="da-DK" sz="2800" dirty="0" smtClean="0">
                <a:cs typeface="Arial" pitchFamily="34" charset="0"/>
              </a:rPr>
              <a:t> bindende for kommittenten, også selvom aftalen med </a:t>
            </a:r>
            <a:r>
              <a:rPr lang="da-DK" sz="2800" dirty="0" err="1" smtClean="0">
                <a:cs typeface="Arial" pitchFamily="34" charset="0"/>
              </a:rPr>
              <a:t>tredje-mand</a:t>
            </a:r>
            <a:r>
              <a:rPr lang="da-DK" sz="2800" dirty="0" smtClean="0">
                <a:cs typeface="Arial" pitchFamily="34" charset="0"/>
              </a:rPr>
              <a:t>, er indgået i strid med retningslinjerne i </a:t>
            </a:r>
            <a:r>
              <a:rPr lang="da-DK" sz="2800" dirty="0" err="1" smtClean="0">
                <a:cs typeface="Arial" pitchFamily="34" charset="0"/>
              </a:rPr>
              <a:t>kommis-sionsaftalen</a:t>
            </a:r>
            <a:r>
              <a:rPr lang="da-DK" sz="2800" dirty="0" smtClean="0">
                <a:cs typeface="Arial" pitchFamily="34" charset="0"/>
              </a:rPr>
              <a:t>.</a:t>
            </a:r>
          </a:p>
          <a:p>
            <a:pPr marL="720725" lvl="1" indent="-263525">
              <a:buFont typeface="Arial" pitchFamily="34" charset="0"/>
              <a:buChar char="•"/>
            </a:pPr>
            <a:r>
              <a:rPr lang="da-DK" sz="2800" b="1" dirty="0" smtClean="0">
                <a:cs typeface="Arial" pitchFamily="34" charset="0"/>
              </a:rPr>
              <a:t>Undtagelse:</a:t>
            </a:r>
            <a:r>
              <a:rPr lang="da-DK" sz="2800" dirty="0" smtClean="0">
                <a:cs typeface="Arial" pitchFamily="34" charset="0"/>
              </a:rPr>
              <a:t> Hvis tredjemand er i ond tro, kan aftalen mellem kommissionær og tredjemand rammes af ugyldighed, fx en salgs- eller købsaftale.</a:t>
            </a:r>
          </a:p>
          <a:p>
            <a:endParaRPr lang="da-DK" sz="3200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Kommission</a:t>
            </a:r>
            <a:endParaRPr lang="da-DK" sz="3200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da-DK" sz="28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Forholdet mellem kommittent og kommissionær </a:t>
            </a:r>
            <a:r>
              <a:rPr lang="da-DK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(se fig. 4.6)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467544" y="1340768"/>
            <a:ext cx="8602730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b="1" dirty="0" smtClean="0">
                <a:cs typeface="Arial" pitchFamily="34" charset="0"/>
              </a:rPr>
              <a:t>Kommissionærens pligter – KMSL §§ 7-26, fx:</a:t>
            </a:r>
          </a:p>
          <a:p>
            <a:pPr marL="263525" indent="-263525">
              <a:buFont typeface="Arial" pitchFamily="34" charset="0"/>
              <a:buChar char="•"/>
            </a:pPr>
            <a:r>
              <a:rPr lang="da-DK" sz="2600" dirty="0" smtClean="0">
                <a:cs typeface="Arial" pitchFamily="34" charset="0"/>
              </a:rPr>
              <a:t>Overholde den indgåede kommissionsaftale.</a:t>
            </a:r>
          </a:p>
          <a:p>
            <a:pPr marL="263525" indent="-263525">
              <a:buFont typeface="Arial" pitchFamily="34" charset="0"/>
              <a:buChar char="•"/>
            </a:pPr>
            <a:r>
              <a:rPr lang="da-DK" sz="2600" dirty="0" smtClean="0">
                <a:cs typeface="Arial" pitchFamily="34" charset="0"/>
              </a:rPr>
              <a:t>Varetage kommittentens interesser.</a:t>
            </a:r>
          </a:p>
          <a:p>
            <a:pPr marL="263525" indent="-263525">
              <a:buFont typeface="Arial" pitchFamily="34" charset="0"/>
              <a:buChar char="•"/>
            </a:pPr>
            <a:r>
              <a:rPr lang="da-DK" sz="2600" dirty="0" smtClean="0">
                <a:cs typeface="Arial" pitchFamily="34" charset="0"/>
              </a:rPr>
              <a:t>Undersøgelsespligt af varer der modtages til salg.</a:t>
            </a:r>
          </a:p>
          <a:p>
            <a:pPr marL="263525" indent="-263525">
              <a:buFont typeface="Arial" pitchFamily="34" charset="0"/>
              <a:buChar char="•"/>
            </a:pPr>
            <a:r>
              <a:rPr lang="da-DK" sz="2600" dirty="0" smtClean="0">
                <a:cs typeface="Arial" pitchFamily="34" charset="0"/>
              </a:rPr>
              <a:t>Adskille kommittentens varer fra egne vare.</a:t>
            </a:r>
          </a:p>
          <a:p>
            <a:pPr marL="263525" indent="-263525">
              <a:buFont typeface="Arial" pitchFamily="34" charset="0"/>
              <a:buChar char="•"/>
            </a:pPr>
            <a:r>
              <a:rPr lang="da-DK" sz="2600" dirty="0" smtClean="0">
                <a:cs typeface="Arial" pitchFamily="34" charset="0"/>
              </a:rPr>
              <a:t>Drage omsorg for kommittentens varer.</a:t>
            </a:r>
          </a:p>
          <a:p>
            <a:pPr marL="263525" indent="-263525">
              <a:buFont typeface="Arial" pitchFamily="34" charset="0"/>
              <a:buChar char="•"/>
            </a:pPr>
            <a:r>
              <a:rPr lang="da-DK" sz="2600" dirty="0" smtClean="0">
                <a:cs typeface="Arial" pitchFamily="34" charset="0"/>
              </a:rPr>
              <a:t>Holde kommittentens varer behørigt brandforsikret.</a:t>
            </a:r>
          </a:p>
          <a:p>
            <a:r>
              <a:rPr lang="da-DK" sz="2800" b="1" dirty="0" smtClean="0">
                <a:cs typeface="Arial" pitchFamily="34" charset="0"/>
              </a:rPr>
              <a:t>Kommissionærens misligholdelse:</a:t>
            </a:r>
          </a:p>
          <a:p>
            <a:pPr marL="263525" indent="-263525">
              <a:buFont typeface="Arial" pitchFamily="34" charset="0"/>
              <a:buChar char="•"/>
            </a:pPr>
            <a:r>
              <a:rPr lang="da-DK" sz="2600" dirty="0" smtClean="0">
                <a:cs typeface="Arial" pitchFamily="34" charset="0"/>
              </a:rPr>
              <a:t>Kommittenten kan forlange </a:t>
            </a:r>
            <a:r>
              <a:rPr lang="da-DK" sz="2600" dirty="0" smtClean="0">
                <a:cs typeface="Arial" pitchFamily="34" charset="0"/>
              </a:rPr>
              <a:t>erstatning, </a:t>
            </a:r>
            <a:r>
              <a:rPr lang="da-DK" sz="2600" dirty="0" smtClean="0">
                <a:cs typeface="Arial" pitchFamily="34" charset="0"/>
              </a:rPr>
              <a:t>hvis kommissionæren ikke opfylder sine pligter, og det medfører et økonomisk tab for kommittenten.</a:t>
            </a:r>
          </a:p>
          <a:p>
            <a:pPr marL="263525" indent="-263525">
              <a:buFont typeface="Arial" pitchFamily="34" charset="0"/>
              <a:buChar char="•"/>
            </a:pPr>
            <a:r>
              <a:rPr lang="da-DK" sz="2600" dirty="0" smtClean="0">
                <a:cs typeface="Arial" pitchFamily="34" charset="0"/>
              </a:rPr>
              <a:t>Kommittenten kan ikke rette et evt. krav mod tredjemand.</a:t>
            </a:r>
          </a:p>
          <a:p>
            <a:endParaRPr lang="da-DK" sz="3200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Kap. 4 Fuldmagt og mellemmænd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467544" y="1340768"/>
            <a:ext cx="860273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600" dirty="0" smtClean="0"/>
              <a:t>I kapitel 4 gennemgås:</a:t>
            </a:r>
          </a:p>
          <a:p>
            <a:endParaRPr lang="da-DK" sz="3600" dirty="0" smtClean="0"/>
          </a:p>
          <a:p>
            <a:pPr>
              <a:buFont typeface="Arial" pitchFamily="34" charset="0"/>
              <a:buChar char="•"/>
            </a:pPr>
            <a:r>
              <a:rPr lang="da-DK" sz="3200" dirty="0" smtClean="0">
                <a:cs typeface="Arial" pitchFamily="34" charset="0"/>
              </a:rPr>
              <a:t>Fuldmagt</a:t>
            </a:r>
          </a:p>
          <a:p>
            <a:pPr lvl="1">
              <a:buFont typeface="Arial" pitchFamily="34" charset="0"/>
              <a:buChar char="•"/>
            </a:pPr>
            <a:r>
              <a:rPr lang="da-DK" sz="3200" dirty="0" smtClean="0">
                <a:cs typeface="Arial" pitchFamily="34" charset="0"/>
              </a:rPr>
              <a:t>Fuldmagt med særlig tilværelse</a:t>
            </a:r>
          </a:p>
          <a:p>
            <a:pPr lvl="1">
              <a:buFont typeface="Arial" pitchFamily="34" charset="0"/>
              <a:buChar char="•"/>
            </a:pPr>
            <a:r>
              <a:rPr lang="da-DK" sz="3200" dirty="0" smtClean="0">
                <a:cs typeface="Arial" pitchFamily="34" charset="0"/>
              </a:rPr>
              <a:t>Fuldmagt uden særlig tilværelse</a:t>
            </a:r>
          </a:p>
          <a:p>
            <a:pPr>
              <a:buFont typeface="Arial" pitchFamily="34" charset="0"/>
              <a:buChar char="•"/>
            </a:pPr>
            <a:r>
              <a:rPr lang="da-DK" sz="3200" dirty="0" smtClean="0">
                <a:cs typeface="Arial" pitchFamily="34" charset="0"/>
              </a:rPr>
              <a:t>Kommission</a:t>
            </a:r>
          </a:p>
          <a:p>
            <a:pPr>
              <a:buFont typeface="Arial" pitchFamily="34" charset="0"/>
              <a:buChar char="•"/>
            </a:pPr>
            <a:r>
              <a:rPr lang="da-DK" sz="3200" dirty="0" smtClean="0">
                <a:cs typeface="Arial" pitchFamily="34" charset="0"/>
              </a:rPr>
              <a:t>Handelsagenter</a:t>
            </a:r>
            <a:endParaRPr lang="da-DK" sz="3200" b="1" dirty="0" smtClean="0"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Kommission</a:t>
            </a:r>
            <a:endParaRPr lang="da-DK" sz="3200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da-DK" sz="28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Forholdet mellem kommittent og kommissionær </a:t>
            </a:r>
            <a:r>
              <a:rPr lang="da-DK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(se fig. 4.6)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467544" y="1340768"/>
            <a:ext cx="8602730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b="1" dirty="0" smtClean="0">
                <a:cs typeface="Arial" pitchFamily="34" charset="0"/>
              </a:rPr>
              <a:t>Kommissionærens rettigheder (KMSL §§ 27-39), fx:</a:t>
            </a:r>
          </a:p>
          <a:p>
            <a:pPr marL="263525" indent="-263525">
              <a:buFont typeface="Arial" pitchFamily="34" charset="0"/>
              <a:buChar char="•"/>
            </a:pPr>
            <a:r>
              <a:rPr lang="da-DK" sz="3200" dirty="0" smtClean="0">
                <a:cs typeface="Arial" pitchFamily="34" charset="0"/>
              </a:rPr>
              <a:t>Kommissionæren har krav på at få refunderet de udgifter han afholder på kommittentens regning.</a:t>
            </a:r>
          </a:p>
          <a:p>
            <a:pPr marL="263525" indent="-263525">
              <a:buFont typeface="Arial" pitchFamily="34" charset="0"/>
              <a:buChar char="•"/>
            </a:pPr>
            <a:r>
              <a:rPr lang="da-DK" sz="3200" dirty="0" smtClean="0">
                <a:cs typeface="Arial" pitchFamily="34" charset="0"/>
              </a:rPr>
              <a:t>Modtage sin opnåede provision fra kommittenten.</a:t>
            </a:r>
          </a:p>
          <a:p>
            <a:pPr marL="263525" indent="-263525">
              <a:buFont typeface="Arial" pitchFamily="34" charset="0"/>
              <a:buChar char="•"/>
            </a:pPr>
            <a:r>
              <a:rPr lang="da-DK" sz="3200" dirty="0" smtClean="0">
                <a:cs typeface="Arial" pitchFamily="34" charset="0"/>
              </a:rPr>
              <a:t>Tilbageholdsret og håndpanteret i kommittentens varer, hvis provision ikke betales.</a:t>
            </a:r>
          </a:p>
          <a:p>
            <a:endParaRPr lang="da-DK" sz="2800" b="1" dirty="0" smtClean="0">
              <a:cs typeface="Arial" pitchFamily="34" charset="0"/>
            </a:endParaRPr>
          </a:p>
          <a:p>
            <a:endParaRPr lang="da-DK" sz="2800" b="1" dirty="0" smtClean="0">
              <a:cs typeface="Arial" pitchFamily="34" charset="0"/>
            </a:endParaRPr>
          </a:p>
          <a:p>
            <a:endParaRPr lang="da-DK" sz="2800" b="1" dirty="0" smtClean="0">
              <a:cs typeface="Arial" pitchFamily="34" charset="0"/>
            </a:endParaRPr>
          </a:p>
          <a:p>
            <a:endParaRPr lang="da-DK" sz="3200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Kommission</a:t>
            </a:r>
            <a:endParaRPr lang="da-DK" sz="3200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da-DK" sz="28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Forholdet mellem kommittent og tredjemand </a:t>
            </a:r>
            <a:r>
              <a:rPr lang="da-DK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(se fig. 4.6)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467544" y="1340768"/>
            <a:ext cx="8602730" cy="8217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b="1" dirty="0" smtClean="0">
                <a:cs typeface="Arial" pitchFamily="34" charset="0"/>
              </a:rPr>
              <a:t>Kommittent vs. tredjemand (køber):</a:t>
            </a:r>
          </a:p>
          <a:p>
            <a:pPr marL="263525" indent="-263525">
              <a:buFont typeface="Arial" pitchFamily="34" charset="0"/>
              <a:buChar char="•"/>
            </a:pPr>
            <a:r>
              <a:rPr lang="da-DK" sz="3200" dirty="0" smtClean="0">
                <a:cs typeface="Arial" pitchFamily="34" charset="0"/>
              </a:rPr>
              <a:t>En </a:t>
            </a:r>
            <a:r>
              <a:rPr lang="da-DK" sz="3200" dirty="0" smtClean="0">
                <a:cs typeface="Arial" pitchFamily="34" charset="0"/>
              </a:rPr>
              <a:t>tredjemand </a:t>
            </a:r>
            <a:r>
              <a:rPr lang="da-DK" sz="3200" dirty="0" smtClean="0">
                <a:cs typeface="Arial" pitchFamily="34" charset="0"/>
              </a:rPr>
              <a:t>handler direkte med kommissionæren og har ingen kontakt til </a:t>
            </a:r>
            <a:r>
              <a:rPr lang="da-DK" sz="3200" dirty="0" smtClean="0">
                <a:cs typeface="Arial" pitchFamily="34" charset="0"/>
              </a:rPr>
              <a:t>kommittenten.</a:t>
            </a:r>
            <a:endParaRPr lang="da-DK" sz="3200" dirty="0" smtClean="0">
              <a:cs typeface="Arial" pitchFamily="34" charset="0"/>
            </a:endParaRPr>
          </a:p>
          <a:p>
            <a:pPr marL="263525" indent="-263525">
              <a:buFont typeface="Arial" pitchFamily="34" charset="0"/>
              <a:buChar char="•"/>
            </a:pPr>
            <a:r>
              <a:rPr lang="da-DK" sz="3200" dirty="0" smtClean="0">
                <a:cs typeface="Arial" pitchFamily="34" charset="0"/>
              </a:rPr>
              <a:t>Kommissionæren er den ansvarlige sælger, også  ift. </a:t>
            </a:r>
            <a:r>
              <a:rPr lang="da-DK" sz="3200" dirty="0" smtClean="0">
                <a:cs typeface="Arial" pitchFamily="34" charset="0"/>
              </a:rPr>
              <a:t>købeloven</a:t>
            </a:r>
            <a:r>
              <a:rPr lang="da-DK" sz="3200" dirty="0" smtClean="0">
                <a:cs typeface="Arial" pitchFamily="34" charset="0"/>
              </a:rPr>
              <a:t>. Krav der udspringer af fejl og mangler ved det solgte kan ikke rettes mod kommittenten, men skal rettes mod kommissionæren (sælger</a:t>
            </a:r>
            <a:r>
              <a:rPr lang="da-DK" sz="3200" dirty="0" smtClean="0">
                <a:cs typeface="Arial" pitchFamily="34" charset="0"/>
              </a:rPr>
              <a:t>).</a:t>
            </a:r>
            <a:endParaRPr lang="da-DK" sz="3200" dirty="0" smtClean="0">
              <a:cs typeface="Arial" pitchFamily="34" charset="0"/>
            </a:endParaRPr>
          </a:p>
          <a:p>
            <a:pPr marL="263525" indent="-263525"/>
            <a:endParaRPr lang="da-DK" sz="2400" dirty="0" smtClean="0">
              <a:cs typeface="Arial" pitchFamily="34" charset="0"/>
            </a:endParaRPr>
          </a:p>
          <a:p>
            <a:endParaRPr lang="da-DK" sz="2800" b="1" dirty="0" smtClean="0">
              <a:cs typeface="Arial" pitchFamily="34" charset="0"/>
            </a:endParaRPr>
          </a:p>
          <a:p>
            <a:endParaRPr lang="da-DK" sz="2800" b="1" dirty="0" smtClean="0">
              <a:cs typeface="Arial" pitchFamily="34" charset="0"/>
            </a:endParaRPr>
          </a:p>
          <a:p>
            <a:endParaRPr lang="da-DK" sz="2800" b="1" dirty="0" smtClean="0">
              <a:cs typeface="Arial" pitchFamily="34" charset="0"/>
            </a:endParaRPr>
          </a:p>
          <a:p>
            <a:endParaRPr lang="da-DK" sz="2800" b="1" dirty="0" smtClean="0">
              <a:cs typeface="Arial" pitchFamily="34" charset="0"/>
            </a:endParaRPr>
          </a:p>
          <a:p>
            <a:endParaRPr lang="da-DK" sz="3200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Kommission</a:t>
            </a:r>
            <a:endParaRPr lang="da-DK" sz="3200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da-DK" sz="28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Forholdet mellem kommittent og tredjemand</a:t>
            </a:r>
            <a:endParaRPr lang="da-DK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</p:txBody>
      </p:sp>
      <p:sp>
        <p:nvSpPr>
          <p:cNvPr id="3" name="Tekstboks 2"/>
          <p:cNvSpPr txBox="1"/>
          <p:nvPr/>
        </p:nvSpPr>
        <p:spPr>
          <a:xfrm>
            <a:off x="467544" y="1340768"/>
            <a:ext cx="8602730" cy="8710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b="1" dirty="0" smtClean="0">
                <a:cs typeface="Arial" pitchFamily="34" charset="0"/>
              </a:rPr>
              <a:t>Kommittent vs. tredjemand </a:t>
            </a:r>
            <a:r>
              <a:rPr lang="da-DK" sz="2400" b="1" dirty="0" smtClean="0">
                <a:cs typeface="Arial" pitchFamily="34" charset="0"/>
              </a:rPr>
              <a:t>(kommissionærens kreditorer) </a:t>
            </a:r>
            <a:r>
              <a:rPr lang="da-DK" sz="2000" b="1" dirty="0" smtClean="0">
                <a:cs typeface="Arial" pitchFamily="34" charset="0"/>
              </a:rPr>
              <a:t>se fig. 4.7</a:t>
            </a:r>
            <a:r>
              <a:rPr lang="da-DK" sz="2800" b="1" dirty="0" smtClean="0">
                <a:cs typeface="Arial" pitchFamily="34" charset="0"/>
              </a:rPr>
              <a:t>:</a:t>
            </a:r>
          </a:p>
          <a:p>
            <a:pPr marL="263525" indent="-263525"/>
            <a:r>
              <a:rPr lang="da-DK" sz="2400" b="1" dirty="0" smtClean="0">
                <a:cs typeface="Arial" pitchFamily="34" charset="0"/>
              </a:rPr>
              <a:t>Situation</a:t>
            </a:r>
            <a:r>
              <a:rPr lang="da-DK" sz="2400" dirty="0" smtClean="0">
                <a:cs typeface="Arial" pitchFamily="34" charset="0"/>
              </a:rPr>
              <a:t>: Kommissionæren betaler ikke sine </a:t>
            </a:r>
            <a:r>
              <a:rPr lang="da-DK" sz="2400" dirty="0" smtClean="0">
                <a:cs typeface="Arial" pitchFamily="34" charset="0"/>
              </a:rPr>
              <a:t>regninger:</a:t>
            </a:r>
            <a:endParaRPr lang="da-DK" sz="2400" dirty="0" smtClean="0">
              <a:cs typeface="Arial" pitchFamily="34" charset="0"/>
            </a:endParaRPr>
          </a:p>
          <a:p>
            <a:pPr marL="263525" indent="-263525">
              <a:buFont typeface="Arial" pitchFamily="34" charset="0"/>
              <a:buChar char="•"/>
            </a:pPr>
            <a:r>
              <a:rPr lang="da-DK" sz="2400" dirty="0" smtClean="0">
                <a:cs typeface="Arial" pitchFamily="34" charset="0"/>
              </a:rPr>
              <a:t>Til dækning af gæld, kan kommissionærens kreditorer foretage udlæg i og/eller tvangssælge kommissionærens aktiver, fx varer, bankindestående, tilgodehavende mv.</a:t>
            </a:r>
          </a:p>
          <a:p>
            <a:pPr marL="263525" indent="-263525">
              <a:buFont typeface="Arial" pitchFamily="34" charset="0"/>
              <a:buChar char="•"/>
            </a:pPr>
            <a:r>
              <a:rPr lang="da-DK" sz="2400" dirty="0" smtClean="0">
                <a:cs typeface="Arial" pitchFamily="34" charset="0"/>
              </a:rPr>
              <a:t>Kommittenten har ejendomsret til de varer, som står hos kommissionæren – kommissionærens kreditorer kan derfor ikke foretage udlæg i disse aktiver. </a:t>
            </a:r>
            <a:r>
              <a:rPr lang="da-DK" sz="2400" b="1" dirty="0" smtClean="0">
                <a:cs typeface="Arial" pitchFamily="34" charset="0"/>
              </a:rPr>
              <a:t>Betingelse:</a:t>
            </a:r>
          </a:p>
          <a:p>
            <a:pPr marL="720725" lvl="1" indent="-263525">
              <a:buFont typeface="Arial" pitchFamily="34" charset="0"/>
              <a:buChar char="•"/>
            </a:pPr>
            <a:r>
              <a:rPr lang="da-DK" sz="2400" dirty="0" smtClean="0">
                <a:cs typeface="Arial" pitchFamily="34" charset="0"/>
              </a:rPr>
              <a:t>Varerne skal kunne identificeres/være adskilt fra kommissionærens øvrige/egne varer.</a:t>
            </a:r>
          </a:p>
          <a:p>
            <a:pPr marL="720725" lvl="1" indent="-263525">
              <a:buFont typeface="Arial" pitchFamily="34" charset="0"/>
              <a:buChar char="•"/>
            </a:pPr>
            <a:r>
              <a:rPr lang="da-DK" sz="2400" dirty="0" smtClean="0">
                <a:cs typeface="Arial" pitchFamily="34" charset="0"/>
              </a:rPr>
              <a:t>Penge, fx købesummer, tilhørende kommittenten skal kunne identificeres/være adskilt fra kommissionærens egne penge.</a:t>
            </a:r>
          </a:p>
          <a:p>
            <a:pPr marL="263525" indent="-263525"/>
            <a:endParaRPr lang="da-DK" sz="2400" dirty="0" smtClean="0">
              <a:cs typeface="Arial" pitchFamily="34" charset="0"/>
            </a:endParaRPr>
          </a:p>
          <a:p>
            <a:endParaRPr lang="da-DK" sz="2800" b="1" dirty="0" smtClean="0">
              <a:cs typeface="Arial" pitchFamily="34" charset="0"/>
            </a:endParaRPr>
          </a:p>
          <a:p>
            <a:endParaRPr lang="da-DK" sz="2800" b="1" dirty="0" smtClean="0">
              <a:cs typeface="Arial" pitchFamily="34" charset="0"/>
            </a:endParaRPr>
          </a:p>
          <a:p>
            <a:endParaRPr lang="da-DK" sz="2800" b="1" dirty="0" smtClean="0">
              <a:cs typeface="Arial" pitchFamily="34" charset="0"/>
            </a:endParaRPr>
          </a:p>
          <a:p>
            <a:endParaRPr lang="da-DK" sz="2800" b="1" dirty="0" smtClean="0">
              <a:cs typeface="Arial" pitchFamily="34" charset="0"/>
            </a:endParaRPr>
          </a:p>
          <a:p>
            <a:endParaRPr lang="da-DK" sz="3200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Kommission</a:t>
            </a:r>
            <a:endParaRPr lang="da-DK" sz="3200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da-DK" sz="28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Kommissionsforholdets ophør, KMSL §§ 46-52</a:t>
            </a:r>
            <a:endParaRPr lang="da-DK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</p:txBody>
      </p:sp>
      <p:sp>
        <p:nvSpPr>
          <p:cNvPr id="3" name="Tekstboks 2"/>
          <p:cNvSpPr txBox="1"/>
          <p:nvPr/>
        </p:nvSpPr>
        <p:spPr>
          <a:xfrm>
            <a:off x="467544" y="1340768"/>
            <a:ext cx="8602730" cy="7232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3525" indent="-263525">
              <a:buFont typeface="Arial" pitchFamily="34" charset="0"/>
              <a:buChar char="•"/>
            </a:pPr>
            <a:r>
              <a:rPr lang="da-DK" sz="3200" dirty="0" smtClean="0">
                <a:cs typeface="Arial" pitchFamily="34" charset="0"/>
              </a:rPr>
              <a:t>Kommissionsaftalen kan til enhver tid opsiges med et passende varsel.</a:t>
            </a:r>
          </a:p>
          <a:p>
            <a:pPr marL="263525" indent="-263525">
              <a:buFont typeface="Arial" pitchFamily="34" charset="0"/>
              <a:buChar char="•"/>
            </a:pPr>
            <a:r>
              <a:rPr lang="da-DK" sz="3200" dirty="0" smtClean="0">
                <a:cs typeface="Arial" pitchFamily="34" charset="0"/>
              </a:rPr>
              <a:t>I nogle kommissionsaftaler er der aftalt en kommissionsperiode eller aftalt en specifik. opgave som skal løses, hvorefter aftalen ophører</a:t>
            </a:r>
          </a:p>
          <a:p>
            <a:pPr marL="263525" indent="-263525">
              <a:buFont typeface="Arial" pitchFamily="34" charset="0"/>
              <a:buChar char="•"/>
            </a:pPr>
            <a:r>
              <a:rPr lang="da-DK" sz="3200" dirty="0" smtClean="0">
                <a:cs typeface="Arial" pitchFamily="34" charset="0"/>
              </a:rPr>
              <a:t>Opsigelse i utide kan medføre erstatningspligt for tab.</a:t>
            </a:r>
          </a:p>
          <a:p>
            <a:pPr marL="263525" indent="-263525"/>
            <a:endParaRPr lang="da-DK" sz="2400" dirty="0" smtClean="0">
              <a:cs typeface="Arial" pitchFamily="34" charset="0"/>
            </a:endParaRPr>
          </a:p>
          <a:p>
            <a:endParaRPr lang="da-DK" sz="2800" b="1" dirty="0" smtClean="0">
              <a:cs typeface="Arial" pitchFamily="34" charset="0"/>
            </a:endParaRPr>
          </a:p>
          <a:p>
            <a:endParaRPr lang="da-DK" sz="2800" b="1" dirty="0" smtClean="0">
              <a:cs typeface="Arial" pitchFamily="34" charset="0"/>
            </a:endParaRPr>
          </a:p>
          <a:p>
            <a:endParaRPr lang="da-DK" sz="2800" b="1" dirty="0" smtClean="0">
              <a:cs typeface="Arial" pitchFamily="34" charset="0"/>
            </a:endParaRPr>
          </a:p>
          <a:p>
            <a:endParaRPr lang="da-DK" sz="2800" b="1" dirty="0" smtClean="0">
              <a:cs typeface="Arial" pitchFamily="34" charset="0"/>
            </a:endParaRPr>
          </a:p>
          <a:p>
            <a:endParaRPr lang="da-DK" sz="3200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200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3. Handelsagenter </a:t>
            </a:r>
            <a:r>
              <a:rPr lang="da-DK" sz="20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(se fig. 4.8)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467544" y="1340768"/>
            <a:ext cx="8602730" cy="7725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3525" indent="-263525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Handelsagentloven</a:t>
            </a:r>
          </a:p>
          <a:p>
            <a:pPr marL="263525" indent="-263525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En handelsagent er en selvstændig erhvervsdrivende, der mod betaling har påtaget sig at sælge og/eller købe varer for agenturgiver, ved at indhente tilbud(ordrer) fra </a:t>
            </a:r>
            <a:r>
              <a:rPr lang="da-DK" sz="2800" dirty="0" smtClean="0">
                <a:cs typeface="Arial" pitchFamily="34" charset="0"/>
              </a:rPr>
              <a:t>tredjemand.</a:t>
            </a:r>
            <a:endParaRPr lang="da-DK" sz="2800" dirty="0" smtClean="0">
              <a:cs typeface="Arial" pitchFamily="34" charset="0"/>
            </a:endParaRPr>
          </a:p>
          <a:p>
            <a:pPr marL="263525" indent="-263525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Aflønning sker som provision.</a:t>
            </a:r>
          </a:p>
          <a:p>
            <a:pPr marL="263525" indent="-263525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Handelsagenten handler i </a:t>
            </a:r>
            <a:r>
              <a:rPr lang="da-DK" sz="2800" b="1" dirty="0" smtClean="0">
                <a:cs typeface="Arial" pitchFamily="34" charset="0"/>
              </a:rPr>
              <a:t>agenturgivers navn </a:t>
            </a:r>
            <a:r>
              <a:rPr lang="da-DK" sz="2800" dirty="0" smtClean="0">
                <a:cs typeface="Arial" pitchFamily="34" charset="0"/>
              </a:rPr>
              <a:t>og for </a:t>
            </a:r>
            <a:r>
              <a:rPr lang="da-DK" sz="2800" b="1" dirty="0" smtClean="0">
                <a:cs typeface="Arial" pitchFamily="34" charset="0"/>
              </a:rPr>
              <a:t>agenturgivers</a:t>
            </a:r>
            <a:r>
              <a:rPr lang="da-DK" sz="2800" b="1" dirty="0" smtClean="0">
                <a:cs typeface="Arial" pitchFamily="34" charset="0"/>
              </a:rPr>
              <a:t> </a:t>
            </a:r>
            <a:r>
              <a:rPr lang="da-DK" sz="2800" b="1" dirty="0" smtClean="0">
                <a:cs typeface="Arial" pitchFamily="34" charset="0"/>
              </a:rPr>
              <a:t>regning</a:t>
            </a:r>
            <a:r>
              <a:rPr lang="da-DK" sz="2800" dirty="0" smtClean="0">
                <a:cs typeface="Arial" pitchFamily="34" charset="0"/>
              </a:rPr>
              <a:t>, modsat kommissionæren der handler i eget navn. </a:t>
            </a:r>
          </a:p>
          <a:p>
            <a:pPr marL="263525" indent="-263525"/>
            <a:endParaRPr lang="da-DK" sz="2800" dirty="0" smtClean="0">
              <a:cs typeface="Arial" pitchFamily="34" charset="0"/>
            </a:endParaRPr>
          </a:p>
          <a:p>
            <a:endParaRPr lang="da-DK" sz="2800" b="1" dirty="0" smtClean="0">
              <a:cs typeface="Arial" pitchFamily="34" charset="0"/>
            </a:endParaRPr>
          </a:p>
          <a:p>
            <a:endParaRPr lang="da-DK" sz="2800" b="1" dirty="0" smtClean="0">
              <a:cs typeface="Arial" pitchFamily="34" charset="0"/>
            </a:endParaRPr>
          </a:p>
          <a:p>
            <a:endParaRPr lang="da-DK" sz="2800" b="1" dirty="0" smtClean="0">
              <a:cs typeface="Arial" pitchFamily="34" charset="0"/>
            </a:endParaRPr>
          </a:p>
          <a:p>
            <a:endParaRPr lang="da-DK" sz="2800" b="1" dirty="0" smtClean="0">
              <a:cs typeface="Arial" pitchFamily="34" charset="0"/>
            </a:endParaRPr>
          </a:p>
          <a:p>
            <a:endParaRPr lang="da-DK" sz="3200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Handelsagenter</a:t>
            </a:r>
            <a:endParaRPr lang="da-DK" sz="3200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Aftaleindgåelse  </a:t>
            </a:r>
            <a:r>
              <a:rPr lang="da-DK" sz="20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(se fig. 4.8)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467544" y="1340768"/>
            <a:ext cx="8602730" cy="8156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3525" indent="-263525">
              <a:buFont typeface="Arial" pitchFamily="34" charset="0"/>
              <a:buChar char="•"/>
            </a:pPr>
            <a:r>
              <a:rPr lang="da-DK" sz="2800" b="1" dirty="0" smtClean="0">
                <a:cs typeface="Arial" pitchFamily="34" charset="0"/>
              </a:rPr>
              <a:t>Tilbud og accept: </a:t>
            </a:r>
            <a:r>
              <a:rPr lang="da-DK" sz="2800" dirty="0" smtClean="0">
                <a:cs typeface="Arial" pitchFamily="34" charset="0"/>
              </a:rPr>
              <a:t>Agenten sender de indhentede tilbud til agenturgiver, der skal acceptere eller afvise </a:t>
            </a:r>
            <a:r>
              <a:rPr lang="da-DK" sz="2800" dirty="0" smtClean="0">
                <a:cs typeface="Arial" pitchFamily="34" charset="0"/>
              </a:rPr>
              <a:t>tilbuddet </a:t>
            </a:r>
            <a:r>
              <a:rPr lang="da-DK" sz="2800" dirty="0" smtClean="0">
                <a:cs typeface="Arial" pitchFamily="34" charset="0"/>
              </a:rPr>
              <a:t>direkte overfor tredjemand. </a:t>
            </a:r>
            <a:endParaRPr lang="da-DK" sz="2800" dirty="0" smtClean="0">
              <a:cs typeface="Arial" pitchFamily="34" charset="0"/>
            </a:endParaRPr>
          </a:p>
          <a:p>
            <a:pPr marL="263525" indent="-263525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Hvis </a:t>
            </a:r>
            <a:r>
              <a:rPr lang="da-DK" sz="2800" dirty="0" smtClean="0">
                <a:cs typeface="Arial" pitchFamily="34" charset="0"/>
              </a:rPr>
              <a:t>agenturgiver ikke vil acceptere et tilbud, skal tredjemand have besked fra agenturgiver uden ugrundet ophold, ellers er agentur-giver bundet, og aftalen skal opfyldes, jf. HAL § 17.</a:t>
            </a:r>
          </a:p>
          <a:p>
            <a:pPr marL="263525" indent="-263525">
              <a:buFont typeface="Arial" pitchFamily="34" charset="0"/>
              <a:buChar char="•"/>
            </a:pPr>
            <a:r>
              <a:rPr lang="da-DK" sz="2800" b="1" dirty="0" smtClean="0">
                <a:cs typeface="Arial" pitchFamily="34" charset="0"/>
              </a:rPr>
              <a:t>Tilbagekaldelse:</a:t>
            </a:r>
            <a:r>
              <a:rPr lang="da-DK" sz="2800" dirty="0" smtClean="0">
                <a:cs typeface="Arial" pitchFamily="34" charset="0"/>
              </a:rPr>
              <a:t> Tredjemand kan tilbagekalde sit tilbud inden eller senest samtidig med at tilbuddet kommer til agenturgivers kundskab, jf. HAL § 18.</a:t>
            </a:r>
          </a:p>
          <a:p>
            <a:pPr marL="263525" indent="-263525"/>
            <a:endParaRPr lang="da-DK" sz="2800" dirty="0" smtClean="0">
              <a:cs typeface="Arial" pitchFamily="34" charset="0"/>
            </a:endParaRPr>
          </a:p>
          <a:p>
            <a:endParaRPr lang="da-DK" sz="2800" b="1" dirty="0" smtClean="0">
              <a:cs typeface="Arial" pitchFamily="34" charset="0"/>
            </a:endParaRPr>
          </a:p>
          <a:p>
            <a:endParaRPr lang="da-DK" sz="2800" b="1" dirty="0" smtClean="0">
              <a:cs typeface="Arial" pitchFamily="34" charset="0"/>
            </a:endParaRPr>
          </a:p>
          <a:p>
            <a:endParaRPr lang="da-DK" sz="2800" b="1" dirty="0" smtClean="0">
              <a:cs typeface="Arial" pitchFamily="34" charset="0"/>
            </a:endParaRPr>
          </a:p>
          <a:p>
            <a:endParaRPr lang="da-DK" sz="2800" b="1" dirty="0" smtClean="0">
              <a:cs typeface="Arial" pitchFamily="34" charset="0"/>
            </a:endParaRPr>
          </a:p>
          <a:p>
            <a:endParaRPr lang="da-DK" sz="3200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Handelsagenter</a:t>
            </a:r>
            <a:endParaRPr lang="da-DK" sz="3200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Forholdet mellem agenturgiver og agenten</a:t>
            </a:r>
            <a:endParaRPr lang="da-DK" sz="2000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</p:txBody>
      </p:sp>
      <p:sp>
        <p:nvSpPr>
          <p:cNvPr id="3" name="Tekstboks 2"/>
          <p:cNvSpPr txBox="1"/>
          <p:nvPr/>
        </p:nvSpPr>
        <p:spPr>
          <a:xfrm>
            <a:off x="467544" y="1340768"/>
            <a:ext cx="8602730" cy="7786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3525" indent="-263525"/>
            <a:r>
              <a:rPr lang="da-DK" sz="3200" b="1" dirty="0" smtClean="0">
                <a:cs typeface="Arial" pitchFamily="34" charset="0"/>
              </a:rPr>
              <a:t>Agenturgivers pligter</a:t>
            </a:r>
            <a:r>
              <a:rPr lang="da-DK" sz="2800" b="1" dirty="0" smtClean="0">
                <a:cs typeface="Arial" pitchFamily="34" charset="0"/>
              </a:rPr>
              <a:t>:</a:t>
            </a:r>
          </a:p>
          <a:p>
            <a:pPr marL="263525" indent="-263525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Handle loyalt og redeligt.</a:t>
            </a:r>
          </a:p>
          <a:p>
            <a:pPr marL="263525" indent="-263525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Stille nødvendige materialer og oplysninger til rådighed, så agenten kan udføre arbejdet og løse opgaven.</a:t>
            </a:r>
          </a:p>
          <a:p>
            <a:pPr marL="263525" indent="-263525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Underrette agenten om accept eller afslag på de tilbud agenten sender til agenturgiver, og underrette om aftaler som ikke gennemføres.</a:t>
            </a:r>
          </a:p>
          <a:p>
            <a:pPr marL="263525" indent="-263525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Sende provisionsberegning til agenten hvert kvartal.</a:t>
            </a:r>
          </a:p>
          <a:p>
            <a:pPr marL="263525" indent="-263525">
              <a:buFont typeface="Arial" pitchFamily="34" charset="0"/>
              <a:buChar char="•"/>
            </a:pPr>
            <a:endParaRPr lang="da-DK" sz="2800" b="1" dirty="0" smtClean="0">
              <a:cs typeface="Arial" pitchFamily="34" charset="0"/>
            </a:endParaRPr>
          </a:p>
          <a:p>
            <a:pPr marL="263525" indent="-263525"/>
            <a:endParaRPr lang="da-DK" sz="2800" dirty="0" smtClean="0">
              <a:cs typeface="Arial" pitchFamily="34" charset="0"/>
            </a:endParaRPr>
          </a:p>
          <a:p>
            <a:endParaRPr lang="da-DK" sz="2800" b="1" dirty="0" smtClean="0">
              <a:cs typeface="Arial" pitchFamily="34" charset="0"/>
            </a:endParaRPr>
          </a:p>
          <a:p>
            <a:endParaRPr lang="da-DK" sz="2800" b="1" dirty="0" smtClean="0">
              <a:cs typeface="Arial" pitchFamily="34" charset="0"/>
            </a:endParaRPr>
          </a:p>
          <a:p>
            <a:endParaRPr lang="da-DK" sz="2800" b="1" dirty="0" smtClean="0">
              <a:cs typeface="Arial" pitchFamily="34" charset="0"/>
            </a:endParaRPr>
          </a:p>
          <a:p>
            <a:endParaRPr lang="da-DK" sz="2800" b="1" dirty="0" smtClean="0">
              <a:cs typeface="Arial" pitchFamily="34" charset="0"/>
            </a:endParaRPr>
          </a:p>
          <a:p>
            <a:endParaRPr lang="da-DK" sz="3200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Handelsagenter</a:t>
            </a:r>
            <a:endParaRPr lang="da-DK" sz="3200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Forholdet mellem agenturgiver og agenten</a:t>
            </a:r>
            <a:endParaRPr lang="da-DK" sz="2000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</p:txBody>
      </p:sp>
      <p:sp>
        <p:nvSpPr>
          <p:cNvPr id="3" name="Tekstboks 2"/>
          <p:cNvSpPr txBox="1"/>
          <p:nvPr/>
        </p:nvSpPr>
        <p:spPr>
          <a:xfrm>
            <a:off x="467544" y="1340768"/>
            <a:ext cx="860273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3525" indent="-263525"/>
            <a:r>
              <a:rPr lang="da-DK" sz="3200" b="1" dirty="0" smtClean="0">
                <a:cs typeface="Arial" pitchFamily="34" charset="0"/>
              </a:rPr>
              <a:t>Handelsagentens pligter</a:t>
            </a:r>
            <a:r>
              <a:rPr lang="da-DK" sz="2800" b="1" dirty="0" smtClean="0">
                <a:cs typeface="Arial" pitchFamily="34" charset="0"/>
              </a:rPr>
              <a:t>:</a:t>
            </a:r>
          </a:p>
          <a:p>
            <a:pPr marL="263525" indent="-263525">
              <a:buFont typeface="Arial" pitchFamily="34" charset="0"/>
              <a:buChar char="•"/>
            </a:pPr>
            <a:r>
              <a:rPr lang="da-DK" sz="3200" dirty="0" smtClean="0">
                <a:cs typeface="Arial" pitchFamily="34" charset="0"/>
              </a:rPr>
              <a:t>Handle loyalt og redeligt.</a:t>
            </a:r>
          </a:p>
          <a:p>
            <a:pPr marL="263525" indent="-263525">
              <a:buFont typeface="Arial" pitchFamily="34" charset="0"/>
              <a:buChar char="•"/>
            </a:pPr>
            <a:r>
              <a:rPr lang="da-DK" sz="3200" dirty="0" smtClean="0">
                <a:cs typeface="Arial" pitchFamily="34" charset="0"/>
              </a:rPr>
              <a:t>Pligt til at varetage agenturgivers interesser. Agenten kan have flere varer i agentur, og salg af et konkurrerende produkt kræver agenturgivers samtykke.</a:t>
            </a:r>
          </a:p>
          <a:p>
            <a:pPr marL="263525" indent="-263525">
              <a:buFont typeface="Arial" pitchFamily="34" charset="0"/>
              <a:buChar char="•"/>
            </a:pPr>
            <a:endParaRPr lang="da-DK" sz="3200" dirty="0" smtClean="0"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200" b="1" smtClean="0">
                <a:solidFill>
                  <a:srgbClr val="7030A0"/>
                </a:solidFill>
                <a:latin typeface="+mj-lt"/>
                <a:cs typeface="Arial" pitchFamily="34" charset="0"/>
              </a:rPr>
              <a:t>Handelsagenter</a:t>
            </a:r>
            <a:endParaRPr lang="da-DK" sz="3200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Forholdet mellem agenturgiver og agenten</a:t>
            </a:r>
            <a:endParaRPr lang="da-DK" sz="2000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</p:txBody>
      </p:sp>
      <p:sp>
        <p:nvSpPr>
          <p:cNvPr id="3" name="Tekstboks 2"/>
          <p:cNvSpPr txBox="1"/>
          <p:nvPr/>
        </p:nvSpPr>
        <p:spPr>
          <a:xfrm>
            <a:off x="467544" y="1340768"/>
            <a:ext cx="8602730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3525" indent="-263525"/>
            <a:r>
              <a:rPr lang="da-DK" sz="3000" b="1" dirty="0" smtClean="0">
                <a:cs typeface="Arial" pitchFamily="34" charset="0"/>
              </a:rPr>
              <a:t>Handelsagenten kan ikke uden særlig bemyndigelse:</a:t>
            </a:r>
          </a:p>
          <a:p>
            <a:pPr marL="263525" indent="-263525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Indgå bindende aftaler med tredjemand – gør han det alligevel, og agenturgiver ikke vil være bundet, skal agenturgiver sørge for at give tredjemand besked uden ugrundet ophold. Gør agenturgiver ikke dette, bliver han bundet.</a:t>
            </a:r>
          </a:p>
          <a:p>
            <a:pPr marL="263525" indent="-263525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Modtage betaling, give henstand, afslag eller kredit.</a:t>
            </a:r>
          </a:p>
          <a:p>
            <a:pPr marL="263525" indent="-263525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Træffe afgørelse i en reklamation fra tredjemand, fx om mangler, forsinkelse mv., men agenten kan modtage reklamationen med samme virkning, som hvis den var modtaget af agenturgiver.</a:t>
            </a: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Fuldmagtsforhold og aftaleindgåelse </a:t>
            </a:r>
            <a:r>
              <a:rPr lang="da-DK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(se fig. 4.2) 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467544" y="1340768"/>
            <a:ext cx="8602730" cy="7755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b="1" dirty="0" smtClean="0">
                <a:cs typeface="Arial" pitchFamily="34" charset="0"/>
              </a:rPr>
              <a:t>Fuldmagt: </a:t>
            </a:r>
            <a:r>
              <a:rPr lang="da-DK" sz="3200" dirty="0" smtClean="0">
                <a:cs typeface="Arial" pitchFamily="34" charset="0"/>
              </a:rPr>
              <a:t>Aftaleloven afsnit II, §§ 10-27</a:t>
            </a:r>
          </a:p>
          <a:p>
            <a:endParaRPr lang="da-DK" sz="3200" b="1" dirty="0" smtClean="0">
              <a:cs typeface="Arial" pitchFamily="34" charset="0"/>
            </a:endParaRPr>
          </a:p>
          <a:p>
            <a:r>
              <a:rPr lang="da-DK" sz="3200" b="1" dirty="0" smtClean="0">
                <a:cs typeface="Arial" pitchFamily="34" charset="0"/>
              </a:rPr>
              <a:t>HR: </a:t>
            </a:r>
            <a:r>
              <a:rPr lang="da-DK" sz="3200" dirty="0" smtClean="0">
                <a:cs typeface="Arial" pitchFamily="34" charset="0"/>
              </a:rPr>
              <a:t>Fuldmagtsgiver bliver bundet af de aftaler, som fuldmægtigen indgår på fuldmagtsgivers vegne, jf. AFTL § 10, stk. 1. </a:t>
            </a:r>
            <a:endParaRPr lang="da-DK" dirty="0" smtClean="0">
              <a:cs typeface="Arial" pitchFamily="34" charset="0"/>
            </a:endParaRPr>
          </a:p>
          <a:p>
            <a:endParaRPr lang="da-DK" dirty="0" smtClean="0">
              <a:cs typeface="Arial" pitchFamily="34" charset="0"/>
            </a:endParaRPr>
          </a:p>
          <a:p>
            <a:endParaRPr lang="da-DK" dirty="0" smtClean="0">
              <a:cs typeface="Arial" pitchFamily="34" charset="0"/>
            </a:endParaRPr>
          </a:p>
          <a:p>
            <a:r>
              <a:rPr lang="da-DK" sz="2800" dirty="0" smtClean="0">
                <a:cs typeface="Arial" pitchFamily="34" charset="0"/>
              </a:rPr>
              <a:t>Når du (fuldmagtsgiver) giver en anden (fuldmægtig) fuldmagt til at handle på dine vegne, bliver du som hovedregel bundet af den aftale din fuldmægtig indgår med tredjemand.</a:t>
            </a:r>
          </a:p>
          <a:p>
            <a:pPr algn="just"/>
            <a:endParaRPr lang="da-DK" dirty="0" smtClean="0"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Fuldmagt og mellemmænd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467544" y="1340768"/>
            <a:ext cx="8602730" cy="84946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dirty="0" smtClean="0">
                <a:cs typeface="Arial" pitchFamily="34" charset="0"/>
              </a:rPr>
              <a:t>En </a:t>
            </a:r>
            <a:r>
              <a:rPr lang="da-DK" sz="3200" dirty="0" smtClean="0">
                <a:cs typeface="Arial" pitchFamily="34" charset="0"/>
              </a:rPr>
              <a:t>aftale kan i nogle tilfælde rammes af </a:t>
            </a:r>
            <a:r>
              <a:rPr lang="da-DK" sz="3200" dirty="0" err="1" smtClean="0">
                <a:cs typeface="Arial" pitchFamily="34" charset="0"/>
              </a:rPr>
              <a:t>ugyldig-hed</a:t>
            </a:r>
            <a:r>
              <a:rPr lang="da-DK" sz="3200" dirty="0" smtClean="0">
                <a:cs typeface="Arial" pitchFamily="34" charset="0"/>
              </a:rPr>
              <a:t>, hvis der er handlet i strid med </a:t>
            </a:r>
            <a:r>
              <a:rPr lang="da-DK" sz="3200" dirty="0" smtClean="0">
                <a:cs typeface="Arial" pitchFamily="34" charset="0"/>
              </a:rPr>
              <a:t>en fuldmagt.</a:t>
            </a:r>
            <a:endParaRPr lang="da-DK" sz="3200" dirty="0" smtClean="0">
              <a:cs typeface="Arial" pitchFamily="34" charset="0"/>
            </a:endParaRPr>
          </a:p>
          <a:p>
            <a:endParaRPr lang="da-DK" b="1" dirty="0" smtClean="0">
              <a:cs typeface="Arial" pitchFamily="34" charset="0"/>
            </a:endParaRPr>
          </a:p>
          <a:p>
            <a:r>
              <a:rPr lang="da-DK" sz="3000" b="1" dirty="0" smtClean="0">
                <a:cs typeface="Arial" pitchFamily="34" charset="0"/>
              </a:rPr>
              <a:t>I fuldmagt s</a:t>
            </a:r>
            <a:r>
              <a:rPr lang="da-DK" sz="3000" b="1" dirty="0" smtClean="0">
                <a:cs typeface="Arial" pitchFamily="34" charset="0"/>
              </a:rPr>
              <a:t>ondres </a:t>
            </a:r>
            <a:r>
              <a:rPr lang="da-DK" sz="3000" b="1" dirty="0" smtClean="0">
                <a:cs typeface="Arial" pitchFamily="34" charset="0"/>
              </a:rPr>
              <a:t>mellem bemyndigelse og </a:t>
            </a:r>
            <a:r>
              <a:rPr lang="da-DK" sz="3000" b="1" dirty="0" smtClean="0">
                <a:cs typeface="Arial" pitchFamily="34" charset="0"/>
              </a:rPr>
              <a:t>legitimation:</a:t>
            </a:r>
            <a:endParaRPr lang="da-DK" sz="3000" b="1" dirty="0" smtClean="0">
              <a:cs typeface="Arial" pitchFamily="34" charset="0"/>
            </a:endParaRPr>
          </a:p>
          <a:p>
            <a:pPr marL="263525" indent="-263525">
              <a:buFont typeface="Arial" pitchFamily="34" charset="0"/>
              <a:buChar char="•"/>
            </a:pPr>
            <a:r>
              <a:rPr lang="da-DK" sz="3000" b="1" dirty="0" smtClean="0">
                <a:cs typeface="Arial" pitchFamily="34" charset="0"/>
              </a:rPr>
              <a:t>Bemyndigelse/beføjelse: </a:t>
            </a:r>
            <a:r>
              <a:rPr lang="da-DK" sz="3000" dirty="0" smtClean="0">
                <a:cs typeface="Arial" pitchFamily="34" charset="0"/>
              </a:rPr>
              <a:t>Den interne instruks mellem fuldmagtsgiver og fuldmægtig. Indholdet af denne instruks er som udgangspunk tikke kendt for omverdenen.</a:t>
            </a:r>
          </a:p>
          <a:p>
            <a:pPr marL="263525" indent="-263525">
              <a:buFont typeface="Arial" pitchFamily="34" charset="0"/>
              <a:buChar char="•"/>
            </a:pPr>
            <a:r>
              <a:rPr lang="da-DK" sz="3000" b="1" dirty="0" smtClean="0">
                <a:cs typeface="Arial" pitchFamily="34" charset="0"/>
              </a:rPr>
              <a:t>Legitimation:</a:t>
            </a:r>
            <a:r>
              <a:rPr lang="da-DK" sz="3000" dirty="0" smtClean="0">
                <a:cs typeface="Arial" pitchFamily="34" charset="0"/>
              </a:rPr>
              <a:t> Den ydre fuldmagt der er synlig og kendt for omverdenen.</a:t>
            </a:r>
          </a:p>
          <a:p>
            <a:endParaRPr lang="da-DK" sz="3200" dirty="0" smtClean="0">
              <a:cs typeface="Arial" pitchFamily="34" charset="0"/>
            </a:endParaRPr>
          </a:p>
          <a:p>
            <a:endParaRPr lang="da-DK" sz="3600" dirty="0" smtClean="0">
              <a:cs typeface="Arial" pitchFamily="34" charset="0"/>
            </a:endParaRPr>
          </a:p>
          <a:p>
            <a:endParaRPr lang="da-DK" sz="3600" dirty="0" smtClean="0">
              <a:cs typeface="Arial" pitchFamily="34" charset="0"/>
            </a:endParaRPr>
          </a:p>
          <a:p>
            <a:endParaRPr lang="da-DK" sz="3200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Fuldmagt </a:t>
            </a:r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og </a:t>
            </a:r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mellemmænd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2 fuldmagtsformer</a:t>
            </a:r>
            <a:endParaRPr lang="da-DK" sz="3600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</p:txBody>
      </p:sp>
      <p:sp>
        <p:nvSpPr>
          <p:cNvPr id="3" name="Tekstboks 2"/>
          <p:cNvSpPr txBox="1"/>
          <p:nvPr/>
        </p:nvSpPr>
        <p:spPr>
          <a:xfrm>
            <a:off x="467544" y="1340768"/>
            <a:ext cx="860273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da-DK" sz="3600" b="1" dirty="0" smtClean="0">
                <a:cs typeface="Arial" pitchFamily="34" charset="0"/>
              </a:rPr>
              <a:t>Fuldmagt </a:t>
            </a:r>
            <a:r>
              <a:rPr lang="da-DK" sz="3600" b="1" dirty="0" smtClean="0">
                <a:cs typeface="Arial" pitchFamily="34" charset="0"/>
              </a:rPr>
              <a:t>med særlig tilværelse:</a:t>
            </a:r>
          </a:p>
          <a:p>
            <a:pPr marL="720725" lvl="1" indent="-263525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Stillingsfuldmagt, jf. AFTL § 10, stk. 2</a:t>
            </a:r>
          </a:p>
          <a:p>
            <a:pPr marL="720725" lvl="1" indent="-263525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Specialfuldmagt</a:t>
            </a:r>
            <a:r>
              <a:rPr lang="da-DK" sz="2800" dirty="0" smtClean="0">
                <a:cs typeface="Arial" pitchFamily="34" charset="0"/>
              </a:rPr>
              <a:t>, jf. § AFTL § 13</a:t>
            </a:r>
          </a:p>
          <a:p>
            <a:pPr marL="720725" lvl="1" indent="-263525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Offentlig bekendtgjort fuldmagt, jf. AFTL § 14, stk. 1</a:t>
            </a:r>
          </a:p>
          <a:p>
            <a:pPr marL="720725" lvl="1" indent="-263525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Skriftlig fuldmagt/forevisningsfuldmagt, AFTL § 16, stk. 1</a:t>
            </a:r>
          </a:p>
          <a:p>
            <a:pPr>
              <a:buFont typeface="Arial" pitchFamily="34" charset="0"/>
              <a:buChar char="•"/>
            </a:pPr>
            <a:r>
              <a:rPr lang="da-DK" sz="3600" b="1" dirty="0" smtClean="0">
                <a:cs typeface="Arial" pitchFamily="34" charset="0"/>
              </a:rPr>
              <a:t>Fuldmagt uden særlig tilværelse</a:t>
            </a:r>
          </a:p>
          <a:p>
            <a:pPr marL="811213" lvl="1" indent="-354013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Kaldes også § 18-fuldmagt</a:t>
            </a:r>
          </a:p>
          <a:p>
            <a:endParaRPr lang="da-DK" sz="3600" dirty="0" smtClean="0">
              <a:cs typeface="Arial" pitchFamily="34" charset="0"/>
            </a:endParaRPr>
          </a:p>
          <a:p>
            <a:endParaRPr lang="da-DK" sz="3200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1.1 </a:t>
            </a:r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Fuldmagt med særlig </a:t>
            </a:r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tilværelse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Stillingsfuldmagt, AFTL § 10, stk. 2</a:t>
            </a:r>
            <a:endParaRPr lang="da-DK" sz="3600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</p:txBody>
      </p:sp>
      <p:sp>
        <p:nvSpPr>
          <p:cNvPr id="3" name="Tekstboks 2"/>
          <p:cNvSpPr txBox="1"/>
          <p:nvPr/>
        </p:nvSpPr>
        <p:spPr>
          <a:xfrm>
            <a:off x="467544" y="1340768"/>
            <a:ext cx="8602730" cy="7078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3525" lvl="1" indent="-263525">
              <a:buFont typeface="Arial" pitchFamily="34" charset="0"/>
              <a:buChar char="•"/>
            </a:pPr>
            <a:r>
              <a:rPr lang="da-DK" sz="2600" dirty="0" smtClean="0">
                <a:cs typeface="Arial" pitchFamily="34" charset="0"/>
              </a:rPr>
              <a:t>En </a:t>
            </a:r>
            <a:r>
              <a:rPr lang="da-DK" sz="2600" dirty="0" smtClean="0">
                <a:cs typeface="Arial" pitchFamily="34" charset="0"/>
              </a:rPr>
              <a:t>ansat, har via sin stilling, fuldmagt til at handle på vegne af fuldmagtsgiver (arbejdsgiver).</a:t>
            </a:r>
          </a:p>
          <a:p>
            <a:pPr marL="263525" lvl="1" indent="-263525">
              <a:buFont typeface="Arial" pitchFamily="34" charset="0"/>
              <a:buChar char="•"/>
            </a:pPr>
            <a:r>
              <a:rPr lang="da-DK" sz="2600" dirty="0" smtClean="0">
                <a:cs typeface="Arial" pitchFamily="34" charset="0"/>
              </a:rPr>
              <a:t>Fuldmægtigen (den ansatte) har udadtil fuldmagt til at handle inden for stillingens grænser, dvs. den ansatte kan indgå de aftaler med tredjemand, som er sædvanlige for stillingen.</a:t>
            </a:r>
          </a:p>
          <a:p>
            <a:pPr marL="720725" lvl="2" indent="-263525">
              <a:buFont typeface="Arial" pitchFamily="34" charset="0"/>
              <a:buChar char="•"/>
            </a:pPr>
            <a:r>
              <a:rPr lang="da-DK" sz="2600" dirty="0" smtClean="0">
                <a:cs typeface="Arial" pitchFamily="34" charset="0"/>
              </a:rPr>
              <a:t>En salgsekspedient kan i sagens natur indgå aftaler om salg af varer fra butikken, men kan ikke indgå aftaler med et reklamebureau om ny markedsføringskampagne, medmindre hun har fået en udvidet bemyndigelse/særlig tilladelse fra fuldmagtsgiver.</a:t>
            </a:r>
          </a:p>
          <a:p>
            <a:pPr marL="720725" lvl="1" indent="-263525">
              <a:buFont typeface="Arial" pitchFamily="34" charset="0"/>
              <a:buChar char="•"/>
            </a:pPr>
            <a:endParaRPr lang="da-DK" sz="2800" dirty="0" smtClean="0">
              <a:cs typeface="Arial" pitchFamily="34" charset="0"/>
            </a:endParaRPr>
          </a:p>
          <a:p>
            <a:endParaRPr lang="da-DK" sz="3600" dirty="0" smtClean="0">
              <a:cs typeface="Arial" pitchFamily="34" charset="0"/>
            </a:endParaRPr>
          </a:p>
          <a:p>
            <a:endParaRPr lang="da-DK" sz="3200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1.1 </a:t>
            </a:r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Fuldmagt med særlig </a:t>
            </a:r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tilværelse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Stillingsfuldmagt (fortsat)</a:t>
            </a:r>
            <a:endParaRPr lang="da-DK" sz="3600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</p:txBody>
      </p:sp>
      <p:sp>
        <p:nvSpPr>
          <p:cNvPr id="3" name="Tekstboks 2"/>
          <p:cNvSpPr txBox="1"/>
          <p:nvPr/>
        </p:nvSpPr>
        <p:spPr>
          <a:xfrm>
            <a:off x="467544" y="1340768"/>
            <a:ext cx="8602730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da-DK" sz="2800" b="1" dirty="0" smtClean="0">
                <a:cs typeface="Arial" pitchFamily="34" charset="0"/>
              </a:rPr>
              <a:t>Situation</a:t>
            </a:r>
            <a:r>
              <a:rPr lang="da-DK" sz="2800" b="1" dirty="0" smtClean="0">
                <a:cs typeface="Arial" pitchFamily="34" charset="0"/>
              </a:rPr>
              <a:t>: </a:t>
            </a:r>
            <a:r>
              <a:rPr lang="da-DK" sz="2800" dirty="0" smtClean="0">
                <a:cs typeface="Arial" pitchFamily="34" charset="0"/>
              </a:rPr>
              <a:t>Fuldmægtigen indgår en aftale med </a:t>
            </a:r>
            <a:r>
              <a:rPr lang="da-DK" sz="2800" dirty="0" err="1" smtClean="0">
                <a:cs typeface="Arial" pitchFamily="34" charset="0"/>
              </a:rPr>
              <a:t>tredje-mand</a:t>
            </a:r>
            <a:r>
              <a:rPr lang="da-DK" sz="2800" dirty="0" smtClean="0">
                <a:cs typeface="Arial" pitchFamily="34" charset="0"/>
              </a:rPr>
              <a:t>, der </a:t>
            </a:r>
            <a:r>
              <a:rPr lang="da-DK" sz="2800" dirty="0" smtClean="0">
                <a:cs typeface="Arial" pitchFamily="34" charset="0"/>
              </a:rPr>
              <a:t>overskrider bemyndigelsen (den </a:t>
            </a:r>
            <a:r>
              <a:rPr lang="da-DK" sz="2800" dirty="0" smtClean="0">
                <a:cs typeface="Arial" pitchFamily="34" charset="0"/>
              </a:rPr>
              <a:t>interne instruks fra </a:t>
            </a:r>
            <a:r>
              <a:rPr lang="da-DK" sz="2800" dirty="0" smtClean="0">
                <a:cs typeface="Arial" pitchFamily="34" charset="0"/>
              </a:rPr>
              <a:t>fuldmagtsgiver).</a:t>
            </a:r>
            <a:endParaRPr lang="da-DK" sz="2800" dirty="0" smtClean="0">
              <a:cs typeface="Arial" pitchFamily="34" charset="0"/>
            </a:endParaRPr>
          </a:p>
          <a:p>
            <a:pPr marL="263525" lvl="1" indent="-263525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Fuldmagtsgiver er bundet af de aftaler fuldmægtigen indgår med tredjemand i strid med den interne instruks, hvis tredjemand var i god tro, jf. AFTL § 11, stk. 1.</a:t>
            </a:r>
          </a:p>
          <a:p>
            <a:pPr marL="0" lvl="1"/>
            <a:endParaRPr lang="da-DK" sz="2800" dirty="0" smtClean="0">
              <a:cs typeface="Arial" pitchFamily="34" charset="0"/>
            </a:endParaRPr>
          </a:p>
          <a:p>
            <a:pPr marL="0" lvl="1"/>
            <a:r>
              <a:rPr lang="da-DK" sz="2800" b="1" dirty="0" smtClean="0">
                <a:cs typeface="Arial" pitchFamily="34" charset="0"/>
              </a:rPr>
              <a:t>God tro</a:t>
            </a:r>
            <a:r>
              <a:rPr lang="da-DK" sz="2800" dirty="0" smtClean="0">
                <a:cs typeface="Arial" pitchFamily="34" charset="0"/>
              </a:rPr>
              <a:t>: Hvis det vurderes at tredjemand ikke indså eller burde have indset, at fuldmægtigen indgik en aftale der lå uden for sine beføjelser (den interne instruks</a:t>
            </a:r>
            <a:r>
              <a:rPr lang="da-DK" sz="2800" dirty="0" smtClean="0">
                <a:cs typeface="Arial" pitchFamily="34" charset="0"/>
              </a:rPr>
              <a:t>).</a:t>
            </a:r>
            <a:endParaRPr lang="da-DK" sz="2800" dirty="0" smtClean="0">
              <a:cs typeface="Arial" pitchFamily="34" charset="0"/>
            </a:endParaRPr>
          </a:p>
          <a:p>
            <a:pPr marL="0" lvl="1"/>
            <a:endParaRPr lang="da-DK" sz="3200" b="1" dirty="0" smtClean="0">
              <a:cs typeface="Arial" pitchFamily="34" charset="0"/>
            </a:endParaRPr>
          </a:p>
          <a:p>
            <a:pPr marL="720725" lvl="1" indent="-263525">
              <a:buFont typeface="Arial" pitchFamily="34" charset="0"/>
              <a:buChar char="•"/>
            </a:pPr>
            <a:endParaRPr lang="da-DK" sz="2800" dirty="0" smtClean="0">
              <a:cs typeface="Arial" pitchFamily="34" charset="0"/>
            </a:endParaRPr>
          </a:p>
          <a:p>
            <a:endParaRPr lang="da-DK" sz="3600" dirty="0" smtClean="0">
              <a:cs typeface="Arial" pitchFamily="34" charset="0"/>
            </a:endParaRPr>
          </a:p>
          <a:p>
            <a:endParaRPr lang="da-DK" sz="3200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1.1 </a:t>
            </a:r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Fuldmagt med særlig </a:t>
            </a:r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tilværelse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Stillingsfuldmagt (fortsat)</a:t>
            </a:r>
            <a:endParaRPr lang="da-DK" sz="3600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</p:txBody>
      </p:sp>
      <p:sp>
        <p:nvSpPr>
          <p:cNvPr id="3" name="Tekstboks 2"/>
          <p:cNvSpPr txBox="1"/>
          <p:nvPr/>
        </p:nvSpPr>
        <p:spPr>
          <a:xfrm>
            <a:off x="467544" y="1340768"/>
            <a:ext cx="8602730" cy="7725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da-DK" sz="2800" b="1" dirty="0" smtClean="0">
                <a:cs typeface="Arial" pitchFamily="34" charset="0"/>
              </a:rPr>
              <a:t>Situation</a:t>
            </a:r>
            <a:r>
              <a:rPr lang="da-DK" sz="2800" b="1" dirty="0" smtClean="0">
                <a:cs typeface="Arial" pitchFamily="34" charset="0"/>
              </a:rPr>
              <a:t>: </a:t>
            </a:r>
            <a:r>
              <a:rPr lang="da-DK" sz="2800" dirty="0" smtClean="0">
                <a:cs typeface="Arial" pitchFamily="34" charset="0"/>
              </a:rPr>
              <a:t>Fuldmægtigen indgår en aftale med </a:t>
            </a:r>
            <a:r>
              <a:rPr lang="da-DK" sz="2800" dirty="0" err="1" smtClean="0">
                <a:cs typeface="Arial" pitchFamily="34" charset="0"/>
              </a:rPr>
              <a:t>tredje-mand</a:t>
            </a:r>
            <a:r>
              <a:rPr lang="da-DK" sz="2800" dirty="0" smtClean="0">
                <a:cs typeface="Arial" pitchFamily="34" charset="0"/>
              </a:rPr>
              <a:t>, der ligger uden for </a:t>
            </a:r>
            <a:r>
              <a:rPr lang="da-DK" sz="2800" dirty="0" smtClean="0">
                <a:cs typeface="Arial" pitchFamily="34" charset="0"/>
              </a:rPr>
              <a:t>legitimationen (stillingsfuld-magtens </a:t>
            </a:r>
            <a:r>
              <a:rPr lang="da-DK" sz="2800" dirty="0" smtClean="0">
                <a:cs typeface="Arial" pitchFamily="34" charset="0"/>
              </a:rPr>
              <a:t>sædvanlige </a:t>
            </a:r>
            <a:r>
              <a:rPr lang="da-DK" sz="2800" dirty="0" smtClean="0">
                <a:cs typeface="Arial" pitchFamily="34" charset="0"/>
              </a:rPr>
              <a:t>grænser).</a:t>
            </a:r>
            <a:endParaRPr lang="da-DK" sz="2800" dirty="0" smtClean="0">
              <a:cs typeface="Arial" pitchFamily="34" charset="0"/>
            </a:endParaRPr>
          </a:p>
          <a:p>
            <a:pPr marL="263525" lvl="1" indent="-263525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Fuldmagtsgiver er ikke bundet af de aftaler </a:t>
            </a:r>
            <a:r>
              <a:rPr lang="da-DK" sz="2800" dirty="0" err="1" smtClean="0">
                <a:cs typeface="Arial" pitchFamily="34" charset="0"/>
              </a:rPr>
              <a:t>fuldmæg-tigen</a:t>
            </a:r>
            <a:r>
              <a:rPr lang="da-DK" sz="2800" dirty="0" smtClean="0">
                <a:cs typeface="Arial" pitchFamily="34" charset="0"/>
              </a:rPr>
              <a:t> </a:t>
            </a:r>
            <a:r>
              <a:rPr lang="da-DK" sz="2800" dirty="0" smtClean="0">
                <a:cs typeface="Arial" pitchFamily="34" charset="0"/>
              </a:rPr>
              <a:t>indgår med tredjemand, hvis de ligger uden for </a:t>
            </a:r>
            <a:r>
              <a:rPr lang="da-DK" sz="2800" dirty="0" smtClean="0">
                <a:cs typeface="Arial" pitchFamily="34" charset="0"/>
              </a:rPr>
              <a:t>stillingens</a:t>
            </a:r>
            <a:r>
              <a:rPr lang="da-DK" sz="2800" dirty="0" smtClean="0">
                <a:cs typeface="Arial" pitchFamily="34" charset="0"/>
              </a:rPr>
              <a:t> </a:t>
            </a:r>
            <a:r>
              <a:rPr lang="da-DK" sz="2800" dirty="0" smtClean="0">
                <a:cs typeface="Arial" pitchFamily="34" charset="0"/>
              </a:rPr>
              <a:t>grænser, uanset tredjemands </a:t>
            </a:r>
            <a:r>
              <a:rPr lang="da-DK" sz="2800" dirty="0" smtClean="0">
                <a:cs typeface="Arial" pitchFamily="34" charset="0"/>
              </a:rPr>
              <a:t>gode </a:t>
            </a:r>
            <a:r>
              <a:rPr lang="da-DK" sz="2800" dirty="0" smtClean="0">
                <a:cs typeface="Arial" pitchFamily="34" charset="0"/>
              </a:rPr>
              <a:t>tro. </a:t>
            </a:r>
          </a:p>
          <a:p>
            <a:pPr marL="0" lvl="1"/>
            <a:endParaRPr lang="da-DK" sz="1600" dirty="0" smtClean="0">
              <a:cs typeface="Arial" pitchFamily="34" charset="0"/>
            </a:endParaRPr>
          </a:p>
          <a:p>
            <a:pPr marL="0" lvl="1"/>
            <a:r>
              <a:rPr lang="da-DK" sz="2800" b="1" dirty="0" smtClean="0">
                <a:cs typeface="Arial" pitchFamily="34" charset="0"/>
              </a:rPr>
              <a:t>Erstatning:</a:t>
            </a:r>
            <a:r>
              <a:rPr lang="da-DK" sz="2800" dirty="0" smtClean="0">
                <a:cs typeface="Arial" pitchFamily="34" charset="0"/>
              </a:rPr>
              <a:t> Hvis fuldmagtsgiver lider et økonomisk tab, fordi fuldmægtigen har handlet groft uagtsom eller forsætligt, kan fuldmægtigen i sjældne grove tilfælde blive erstatningsansvarlig overfor arbejdsgiveren.</a:t>
            </a:r>
          </a:p>
          <a:p>
            <a:pPr marL="0" lvl="1"/>
            <a:endParaRPr lang="da-DK" sz="3200" b="1" dirty="0" smtClean="0">
              <a:cs typeface="Arial" pitchFamily="34" charset="0"/>
            </a:endParaRPr>
          </a:p>
          <a:p>
            <a:pPr marL="720725" lvl="1" indent="-263525">
              <a:buFont typeface="Arial" pitchFamily="34" charset="0"/>
              <a:buChar char="•"/>
            </a:pPr>
            <a:endParaRPr lang="da-DK" sz="2800" dirty="0" smtClean="0">
              <a:cs typeface="Arial" pitchFamily="34" charset="0"/>
            </a:endParaRPr>
          </a:p>
          <a:p>
            <a:endParaRPr lang="da-DK" sz="3600" dirty="0" smtClean="0">
              <a:cs typeface="Arial" pitchFamily="34" charset="0"/>
            </a:endParaRPr>
          </a:p>
          <a:p>
            <a:endParaRPr lang="da-DK" sz="3200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1.1 </a:t>
            </a:r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Fuldmagt med særlig </a:t>
            </a:r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tilværelse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Stillingsfuldmagt (fortsat)</a:t>
            </a:r>
            <a:endParaRPr lang="da-DK" sz="3600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</p:txBody>
      </p:sp>
      <p:sp>
        <p:nvSpPr>
          <p:cNvPr id="3" name="Tekstboks 2"/>
          <p:cNvSpPr txBox="1"/>
          <p:nvPr/>
        </p:nvSpPr>
        <p:spPr>
          <a:xfrm>
            <a:off x="467544" y="1340768"/>
            <a:ext cx="8602730" cy="84946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da-DK" sz="2800" b="1" dirty="0" smtClean="0">
                <a:cs typeface="Arial" pitchFamily="34" charset="0"/>
              </a:rPr>
              <a:t>Ophør</a:t>
            </a:r>
            <a:r>
              <a:rPr lang="da-DK" sz="2800" b="1" dirty="0" smtClean="0">
                <a:cs typeface="Arial" pitchFamily="34" charset="0"/>
              </a:rPr>
              <a:t>: </a:t>
            </a:r>
          </a:p>
          <a:p>
            <a:pPr marL="263525" lvl="1" indent="-263525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En stillingsfuldmagt ophører og tilbagekaldes ved at fuldmægtigen fjernes fra stillingen, fx opsiges eller bortvises.</a:t>
            </a:r>
          </a:p>
          <a:p>
            <a:pPr marL="263525" lvl="1" indent="-263525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Arbejdsgiveren bliver bundet af de aftaler den opsagte indgår med tredjemand i opsigelsesperioden.</a:t>
            </a:r>
          </a:p>
          <a:p>
            <a:pPr marL="263525" lvl="1" indent="-263525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I en opsigelsesperiode bør fuldmagtsgiver tage stilling til om fuldmægtigen stadig skal have fuldmagt til at indgå de samme aftaler udadtil, eller der skal laves en ændring frem til fratrædelsestidspunktet.</a:t>
            </a:r>
          </a:p>
          <a:p>
            <a:pPr marL="0" lvl="1"/>
            <a:endParaRPr lang="da-DK" sz="2600" dirty="0" smtClean="0">
              <a:cs typeface="Arial" pitchFamily="34" charset="0"/>
            </a:endParaRPr>
          </a:p>
          <a:p>
            <a:pPr marL="0" lvl="1"/>
            <a:endParaRPr lang="da-DK" sz="2000" dirty="0" smtClean="0">
              <a:cs typeface="Arial" pitchFamily="34" charset="0"/>
            </a:endParaRPr>
          </a:p>
          <a:p>
            <a:pPr marL="0" lvl="1"/>
            <a:endParaRPr lang="da-DK" sz="2000" dirty="0" smtClean="0">
              <a:cs typeface="Arial" pitchFamily="34" charset="0"/>
            </a:endParaRPr>
          </a:p>
          <a:p>
            <a:pPr marL="0" lvl="1"/>
            <a:endParaRPr lang="da-DK" sz="3200" b="1" dirty="0" smtClean="0">
              <a:cs typeface="Arial" pitchFamily="34" charset="0"/>
            </a:endParaRPr>
          </a:p>
          <a:p>
            <a:pPr marL="720725" lvl="1" indent="-263525">
              <a:buFont typeface="Arial" pitchFamily="34" charset="0"/>
              <a:buChar char="•"/>
            </a:pPr>
            <a:endParaRPr lang="da-DK" sz="2800" dirty="0" smtClean="0">
              <a:cs typeface="Arial" pitchFamily="34" charset="0"/>
            </a:endParaRPr>
          </a:p>
          <a:p>
            <a:endParaRPr lang="da-DK" sz="3600" dirty="0" smtClean="0">
              <a:cs typeface="Arial" pitchFamily="34" charset="0"/>
            </a:endParaRPr>
          </a:p>
          <a:p>
            <a:endParaRPr lang="da-DK" sz="3200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  <a:p>
            <a:endParaRPr lang="da-DK" sz="24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519</TotalTime>
  <Words>1964</Words>
  <Application>Microsoft Office PowerPoint</Application>
  <PresentationFormat>Skærmshow (4:3)</PresentationFormat>
  <Paragraphs>316</Paragraphs>
  <Slides>28</Slides>
  <Notes>28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28</vt:i4>
      </vt:variant>
    </vt:vector>
  </HeadingPairs>
  <TitlesOfParts>
    <vt:vector size="29" baseType="lpstr">
      <vt:lpstr>Kontortema</vt:lpstr>
      <vt:lpstr>Dias nummer 1</vt:lpstr>
      <vt:lpstr>Dias nummer 2</vt:lpstr>
      <vt:lpstr>Dias nummer 3</vt:lpstr>
      <vt:lpstr>Dias nummer 4</vt:lpstr>
      <vt:lpstr>Dias nummer 5</vt:lpstr>
      <vt:lpstr>Dias nummer 6</vt:lpstr>
      <vt:lpstr>Dias nummer 7</vt:lpstr>
      <vt:lpstr>Dias nummer 8</vt:lpstr>
      <vt:lpstr>Dias nummer 9</vt:lpstr>
      <vt:lpstr>Dias nummer 10</vt:lpstr>
      <vt:lpstr>Dias nummer 11</vt:lpstr>
      <vt:lpstr>Dias nummer 12</vt:lpstr>
      <vt:lpstr>Dias nummer 13</vt:lpstr>
      <vt:lpstr>Dias nummer 14</vt:lpstr>
      <vt:lpstr>Dias nummer 15</vt:lpstr>
      <vt:lpstr>Dias nummer 16</vt:lpstr>
      <vt:lpstr>Dias nummer 17</vt:lpstr>
      <vt:lpstr>Dias nummer 18</vt:lpstr>
      <vt:lpstr>Dias nummer 19</vt:lpstr>
      <vt:lpstr>Dias nummer 20</vt:lpstr>
      <vt:lpstr>Dias nummer 21</vt:lpstr>
      <vt:lpstr>Dias nummer 22</vt:lpstr>
      <vt:lpstr>Dias nummer 23</vt:lpstr>
      <vt:lpstr>Dias nummer 24</vt:lpstr>
      <vt:lpstr>Dias nummer 25</vt:lpstr>
      <vt:lpstr>Dias nummer 26</vt:lpstr>
      <vt:lpstr>Dias nummer 27</vt:lpstr>
      <vt:lpstr>Dias nummer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Dorte</dc:creator>
  <cp:lastModifiedBy>Dorte</cp:lastModifiedBy>
  <cp:revision>25</cp:revision>
  <dcterms:created xsi:type="dcterms:W3CDTF">2011-03-28T11:51:52Z</dcterms:created>
  <dcterms:modified xsi:type="dcterms:W3CDTF">2011-08-17T19:40:12Z</dcterms:modified>
</cp:coreProperties>
</file>