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260" r:id="rId3"/>
    <p:sldId id="306" r:id="rId4"/>
    <p:sldId id="307" r:id="rId5"/>
    <p:sldId id="310" r:id="rId6"/>
    <p:sldId id="311" r:id="rId7"/>
    <p:sldId id="308" r:id="rId8"/>
    <p:sldId id="312" r:id="rId9"/>
    <p:sldId id="313" r:id="rId10"/>
    <p:sldId id="309" r:id="rId11"/>
    <p:sldId id="314" r:id="rId12"/>
    <p:sldId id="316" r:id="rId13"/>
    <p:sldId id="318" r:id="rId14"/>
    <p:sldId id="315" r:id="rId15"/>
    <p:sldId id="317" r:id="rId16"/>
    <p:sldId id="319" r:id="rId17"/>
    <p:sldId id="320" r:id="rId18"/>
    <p:sldId id="323" r:id="rId19"/>
    <p:sldId id="321" r:id="rId20"/>
    <p:sldId id="322" r:id="rId21"/>
    <p:sldId id="324" r:id="rId22"/>
    <p:sldId id="326" r:id="rId23"/>
    <p:sldId id="325" r:id="rId24"/>
    <p:sldId id="328" r:id="rId25"/>
    <p:sldId id="327" r:id="rId26"/>
    <p:sldId id="329" r:id="rId27"/>
    <p:sldId id="331" r:id="rId28"/>
    <p:sldId id="332" r:id="rId29"/>
    <p:sldId id="330" r:id="rId30"/>
    <p:sldId id="333" r:id="rId31"/>
    <p:sldId id="335" r:id="rId32"/>
    <p:sldId id="336" r:id="rId33"/>
    <p:sldId id="337" r:id="rId34"/>
    <p:sldId id="338" r:id="rId3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2" autoAdjust="0"/>
    <p:restoredTop sz="94728" autoAdjust="0"/>
  </p:normalViewPr>
  <p:slideViewPr>
    <p:cSldViewPr>
      <p:cViewPr>
        <p:scale>
          <a:sx n="50" d="100"/>
          <a:sy n="50" d="100"/>
        </p:scale>
        <p:origin x="-1908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41A23-12B3-48F8-94B4-10A1AB11FDF2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C947-5BF5-4E62-B32E-E8EB514BA0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99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10-10-2011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13</a:t>
            </a:r>
          </a:p>
          <a:p>
            <a:pPr algn="ctr"/>
            <a:r>
              <a:rPr lang="da-DK" sz="40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Ansættelsesret</a:t>
            </a:r>
            <a:endParaRPr lang="da-DK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Funktionærer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Funktionærloven - beskyttelsespræceptiv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Hvem er funktionær, </a:t>
            </a:r>
            <a:r>
              <a:rPr lang="da-DK" sz="3200" dirty="0" smtClean="0">
                <a:cs typeface="Arial" pitchFamily="34" charset="0"/>
              </a:rPr>
              <a:t>jf. FUL § 1, stk. 1+2:</a:t>
            </a:r>
          </a:p>
          <a:p>
            <a:pPr fontAlgn="base"/>
            <a:r>
              <a:rPr lang="da-DK" sz="3200" b="1" dirty="0" smtClean="0"/>
              <a:t>3 betingelser</a:t>
            </a:r>
          </a:p>
          <a:p>
            <a:pPr marL="361950" lvl="0" indent="-361950" fontAlgn="base">
              <a:buFont typeface="Arial" pitchFamily="34" charset="0"/>
              <a:buChar char="•"/>
            </a:pPr>
            <a:r>
              <a:rPr lang="da-DK" sz="3200" dirty="0" smtClean="0"/>
              <a:t>Arbejde gennemsnitligt </a:t>
            </a:r>
            <a:r>
              <a:rPr lang="da-DK" sz="3200" b="1" dirty="0" smtClean="0"/>
              <a:t>mere end 8 timer om ugen</a:t>
            </a:r>
            <a:r>
              <a:rPr lang="da-DK" sz="3200" dirty="0" smtClean="0"/>
              <a:t>, og </a:t>
            </a:r>
          </a:p>
          <a:p>
            <a:pPr marL="361950" lvl="0" indent="-361950" fontAlgn="base">
              <a:buFont typeface="Arial" pitchFamily="34" charset="0"/>
              <a:buChar char="•"/>
            </a:pPr>
            <a:r>
              <a:rPr lang="da-DK" sz="3200" dirty="0" smtClean="0"/>
              <a:t>Den ansatte indtager </a:t>
            </a:r>
            <a:r>
              <a:rPr lang="da-DK" sz="3200" b="1" dirty="0" smtClean="0"/>
              <a:t>en tjenestestilling</a:t>
            </a:r>
            <a:r>
              <a:rPr lang="da-DK" sz="3200" dirty="0" smtClean="0"/>
              <a:t>, dvs. er undergivet arbejdsgiverens instruktioner, og</a:t>
            </a:r>
          </a:p>
          <a:p>
            <a:pPr marL="361950" lvl="0" indent="-361950" fontAlgn="base">
              <a:buFont typeface="Arial" pitchFamily="34" charset="0"/>
              <a:buChar char="•"/>
            </a:pPr>
            <a:r>
              <a:rPr lang="da-DK" sz="3200" dirty="0" smtClean="0"/>
              <a:t>Arbejdet skal have karakter af </a:t>
            </a:r>
            <a:r>
              <a:rPr lang="da-DK" sz="3200" b="1" dirty="0" smtClean="0"/>
              <a:t>funktionær-arbejde</a:t>
            </a:r>
            <a:r>
              <a:rPr lang="da-DK" sz="3200" dirty="0" smtClean="0"/>
              <a:t> efter FUL § 1, stk. 1, litra a) til d)</a:t>
            </a:r>
            <a:endParaRPr lang="da-DK" sz="3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 Funktionærer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Funktionærarbejde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Funktionærarbejde</a:t>
            </a:r>
            <a:r>
              <a:rPr lang="da-DK" sz="2800" dirty="0" smtClean="0"/>
              <a:t> efter FUL § 1, stk. 1, litra a) til d), fx.:</a:t>
            </a:r>
          </a:p>
          <a:p>
            <a:pPr marL="361950" lvl="1" indent="-361950" fontAlgn="base">
              <a:buFont typeface="Arial" pitchFamily="34" charset="0"/>
              <a:buChar char="•"/>
            </a:pPr>
            <a:r>
              <a:rPr lang="da-DK" sz="2400" dirty="0" smtClean="0"/>
              <a:t>Handels- og kontormedhjælpere, fx sekretærer, ansatte ejendomsmæglere, ansatte advokater, butiksekspedienter, bankansatte, lagerekspedienter, revisorer, receptionister, telefonsælgere, markedsføringsassistent, event-manager mv.</a:t>
            </a:r>
          </a:p>
          <a:p>
            <a:pPr marL="361950" lvl="1" indent="-361950" fontAlgn="base">
              <a:buFont typeface="Arial" pitchFamily="34" charset="0"/>
              <a:buChar char="•"/>
            </a:pPr>
            <a:r>
              <a:rPr lang="da-DK" sz="2400" dirty="0" smtClean="0"/>
              <a:t>Personer, hvis arbejde består i teknisk eller klinisk bistandsydelse af ikke-håndværks- eller -fabriksmæssig art, fx arkitekter, ingeniører, konstruktører, tekniske tegnere, tandteknikere og ansatte tandlæger, edb-assistenter, sygeplejersker, laboranter mv.</a:t>
            </a:r>
          </a:p>
          <a:p>
            <a:pPr marL="361950" lvl="1" indent="-361950" fontAlgn="base">
              <a:buFont typeface="Arial" pitchFamily="34" charset="0"/>
              <a:buChar char="•"/>
            </a:pPr>
            <a:r>
              <a:rPr lang="da-DK" sz="2400" dirty="0" smtClean="0"/>
              <a:t> Personer, der leder eller fører tilsyn med andre, fx værkfører, kontorchef, arbejdsleder, butiksbestyrer, filialbestyrer, tilsynsførende mv.</a:t>
            </a:r>
          </a:p>
          <a:p>
            <a:endParaRPr lang="da-DK" sz="32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4.1 Særlige klausuler som kan aftales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Tre typer klausuler</a:t>
            </a:r>
            <a:r>
              <a:rPr lang="da-DK" sz="2800" dirty="0" smtClean="0"/>
              <a:t>, som får betydning efter ansættelsens ophør, men som kan aftales i forbindelse med </a:t>
            </a:r>
            <a:r>
              <a:rPr lang="da-DK" sz="2800" dirty="0" err="1" smtClean="0"/>
              <a:t>ansættel-sen</a:t>
            </a:r>
            <a:r>
              <a:rPr lang="da-DK" sz="2800" dirty="0" smtClean="0"/>
              <a:t> eller under ansættelsen:</a:t>
            </a:r>
          </a:p>
          <a:p>
            <a:endParaRPr lang="da-DK" sz="1000" dirty="0" smtClean="0"/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Konkurrenceklausul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Kundeklausul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err="1" smtClean="0"/>
              <a:t>Jobklausul</a:t>
            </a:r>
            <a:endParaRPr lang="da-DK" sz="2800" dirty="0" smtClean="0"/>
          </a:p>
          <a:p>
            <a:pPr marL="361950" lvl="0" indent="-361950">
              <a:buFont typeface="Arial" pitchFamily="34" charset="0"/>
              <a:buChar char="•"/>
            </a:pPr>
            <a:endParaRPr lang="da-DK" sz="1000" dirty="0" smtClean="0"/>
          </a:p>
          <a:p>
            <a:r>
              <a:rPr lang="da-DK" sz="2800" b="1" dirty="0" smtClean="0"/>
              <a:t>Skriftlighedskrav </a:t>
            </a:r>
            <a:endParaRPr lang="da-DK" sz="2800" dirty="0" smtClean="0"/>
          </a:p>
          <a:p>
            <a:r>
              <a:rPr lang="da-DK" sz="2800" dirty="0" smtClean="0"/>
              <a:t>For alle tre typer klausuler er det en gyldighedsbetingelse, at aftalen og vedtagelsen af klausulerne fremgår på </a:t>
            </a:r>
            <a:r>
              <a:rPr lang="da-DK" sz="2800" b="1" dirty="0" smtClean="0"/>
              <a:t>skrift.</a:t>
            </a:r>
            <a:endParaRPr lang="da-DK" sz="2800" dirty="0" smtClean="0"/>
          </a:p>
          <a:p>
            <a:r>
              <a:rPr lang="da-DK" sz="28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4.1 Særlige klausuler som kan aftales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Konkurrenceklausul, jf. FUL § 18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40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 smtClean="0"/>
              <a:t>En aftale om, at funktionæren efter sin fratræden, ikke må tage ansættelse i en </a:t>
            </a:r>
            <a:r>
              <a:rPr lang="da-DK" sz="2600" b="1" dirty="0" smtClean="0"/>
              <a:t>konkurrerende virksomhed</a:t>
            </a:r>
            <a:r>
              <a:rPr lang="da-DK" sz="2600" dirty="0" smtClean="0"/>
              <a:t>, eller have økonomisk interesse som fx ejer, konsulent eller andet i en virksomhed, der konkurrerer med en tidligere arbejdsgiver.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Kan kun pålægges en funktionær som indtager en </a:t>
            </a:r>
            <a:r>
              <a:rPr lang="da-DK" sz="2600" b="1" dirty="0" smtClean="0"/>
              <a:t>særlig betroet stilling </a:t>
            </a:r>
            <a:r>
              <a:rPr lang="da-DK" sz="2600" dirty="0" smtClean="0"/>
              <a:t>– ansat på et vist niveau.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Den ansatte skal efter fratræden modtage en økonomisk </a:t>
            </a:r>
            <a:r>
              <a:rPr lang="da-DK" sz="2600" b="1" dirty="0" smtClean="0"/>
              <a:t>kompensation</a:t>
            </a:r>
            <a:r>
              <a:rPr lang="da-DK" sz="2600" dirty="0" smtClean="0"/>
              <a:t> på mindst 50 % af lønnen i hele den periode konkurrenceklausulen er gældende.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Modregning</a:t>
            </a:r>
            <a:r>
              <a:rPr lang="da-DK" sz="2600" dirty="0" smtClean="0"/>
              <a:t>: Hvis den ansatte får andet passende arbejde i perioden, hvor klausulen gælder.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En konkurrenceklausul kan </a:t>
            </a:r>
            <a:r>
              <a:rPr lang="da-DK" sz="2600" b="1" dirty="0" smtClean="0"/>
              <a:t>indskrænkes eller helt bortfalde</a:t>
            </a:r>
            <a:r>
              <a:rPr lang="da-DK" sz="2600" dirty="0" smtClean="0"/>
              <a:t>, med henvisning til AFTL § 36 og/eller § 38.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Særlige klausuler som kan aftales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Kundeklausul, jf. FUL § 18a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En aftale, der forhindrer funktionæren i, at tage </a:t>
            </a:r>
            <a:r>
              <a:rPr lang="da-DK" sz="2800" dirty="0" err="1" smtClean="0"/>
              <a:t>ansættel-se</a:t>
            </a:r>
            <a:r>
              <a:rPr lang="da-DK" sz="2800" dirty="0" smtClean="0"/>
              <a:t> hos, eller direkte eller indirekte have erhvervsmæssig kontakt med sin tidligere arbejdsgivers </a:t>
            </a:r>
            <a:r>
              <a:rPr lang="da-DK" sz="2800" b="1" dirty="0" smtClean="0"/>
              <a:t>kunder og andre forretningsmæssige forbindelser</a:t>
            </a:r>
            <a:r>
              <a:rPr lang="da-DK" sz="2800" dirty="0" smtClean="0"/>
              <a:t>, som funktionæren har haft kontakt med </a:t>
            </a:r>
            <a:r>
              <a:rPr lang="da-DK" sz="2800" b="1" dirty="0" smtClean="0"/>
              <a:t>18 måneder forud for </a:t>
            </a:r>
            <a:r>
              <a:rPr lang="da-DK" sz="2800" b="1" dirty="0" err="1" smtClean="0"/>
              <a:t>opsigelsestids-punktet</a:t>
            </a:r>
            <a:r>
              <a:rPr lang="da-DK" sz="2800" b="1" dirty="0" smtClean="0"/>
              <a:t>.</a:t>
            </a:r>
            <a:endParaRPr lang="da-DK" sz="28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Økonomisk </a:t>
            </a:r>
            <a:r>
              <a:rPr lang="da-DK" sz="2600" b="1" dirty="0" smtClean="0"/>
              <a:t>kompensation</a:t>
            </a:r>
            <a:r>
              <a:rPr lang="da-DK" sz="2600" dirty="0" smtClean="0"/>
              <a:t> på mindst 50 % af lønnen i hele den periode kundeklausulen er gældende.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Modregning</a:t>
            </a:r>
            <a:r>
              <a:rPr lang="da-DK" sz="2600" dirty="0" smtClean="0"/>
              <a:t>: Hvis den ansatte får andet passende arbejde i perioden, hvor klausulen gælder.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En kundeklausul kan </a:t>
            </a:r>
            <a:r>
              <a:rPr lang="da-DK" sz="2600" b="1" dirty="0" smtClean="0"/>
              <a:t>indskrænkes eller helt bortfalde</a:t>
            </a:r>
            <a:r>
              <a:rPr lang="da-DK" sz="2600" dirty="0" smtClean="0"/>
              <a:t>, - urimelig eller i strid med redelig handlemåde, </a:t>
            </a:r>
            <a:r>
              <a:rPr lang="da-DK" sz="2600" dirty="0" err="1" smtClean="0"/>
              <a:t>jf</a:t>
            </a:r>
            <a:r>
              <a:rPr lang="da-DK" sz="2600" dirty="0" smtClean="0"/>
              <a:t> AFTL § 36. </a:t>
            </a:r>
          </a:p>
          <a:p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Særlige klausuler som kan aftales</a:t>
            </a:r>
          </a:p>
          <a:p>
            <a:pPr algn="ctr"/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Jobklausul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- </a:t>
            </a:r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jobklausulloven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052736"/>
            <a:ext cx="860273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To typer </a:t>
            </a:r>
            <a:r>
              <a:rPr lang="da-DK" sz="2800" b="1" dirty="0" err="1" smtClean="0"/>
              <a:t>jobklausuler</a:t>
            </a:r>
            <a:r>
              <a:rPr lang="da-DK" sz="2800" b="1" dirty="0" smtClean="0"/>
              <a:t>:</a:t>
            </a:r>
          </a:p>
          <a:p>
            <a:pPr marL="361950" lvl="0" indent="-361950" fontAlgn="base">
              <a:buFont typeface="Arial" pitchFamily="34" charset="0"/>
              <a:buChar char="•"/>
              <a:tabLst>
                <a:tab pos="266700" algn="l"/>
              </a:tabLst>
            </a:pPr>
            <a:r>
              <a:rPr lang="da-DK" sz="2800" dirty="0" smtClean="0"/>
              <a:t>En aftale som en arbejdsgiver </a:t>
            </a:r>
            <a:r>
              <a:rPr lang="da-DK" sz="2800" b="1" dirty="0" smtClean="0"/>
              <a:t>indgår med andre </a:t>
            </a:r>
            <a:r>
              <a:rPr lang="da-DK" sz="2800" b="1" dirty="0" err="1" smtClean="0"/>
              <a:t>virk-somheder</a:t>
            </a:r>
            <a:r>
              <a:rPr lang="da-DK" sz="2800" dirty="0" smtClean="0"/>
              <a:t> med henblik på at hindre eller begrænse en lønmodtagers muligheder for at opnå ansættelse i en anden virksomhed.</a:t>
            </a:r>
          </a:p>
          <a:p>
            <a:pPr marL="361950" lvl="0" indent="-361950" fontAlgn="base">
              <a:buFont typeface="Arial" pitchFamily="34" charset="0"/>
              <a:buChar char="•"/>
              <a:tabLst>
                <a:tab pos="266700" algn="l"/>
              </a:tabLst>
            </a:pPr>
            <a:r>
              <a:rPr lang="da-DK" sz="2800" b="1" dirty="0" smtClean="0"/>
              <a:t>Kollegaklausuler/medarbejderklausuler</a:t>
            </a:r>
            <a:r>
              <a:rPr lang="da-DK" sz="2800" dirty="0" smtClean="0"/>
              <a:t> er en aftale, som en arbejdsgiver </a:t>
            </a:r>
            <a:r>
              <a:rPr lang="da-DK" sz="2800" b="1" dirty="0" smtClean="0"/>
              <a:t>indgår med en medarbejder</a:t>
            </a:r>
            <a:r>
              <a:rPr lang="da-DK" sz="2800" dirty="0" smtClean="0"/>
              <a:t> med henblik på at hindre eller begrænse lønmodtagerens muligheder for at opnå ansættelse i en anden </a:t>
            </a:r>
            <a:r>
              <a:rPr lang="da-DK" sz="2800" dirty="0" err="1" smtClean="0"/>
              <a:t>virksom-hed</a:t>
            </a:r>
            <a:r>
              <a:rPr lang="da-DK" sz="2800" dirty="0" smtClean="0"/>
              <a:t>. </a:t>
            </a:r>
          </a:p>
          <a:p>
            <a:pPr marL="361950" lvl="0" indent="-361950" fontAlgn="base">
              <a:tabLst>
                <a:tab pos="266700" algn="l"/>
              </a:tabLst>
            </a:pPr>
            <a:r>
              <a:rPr lang="da-DK" sz="2800" b="1" dirty="0" smtClean="0"/>
              <a:t>Skriftlighedskrav</a:t>
            </a:r>
          </a:p>
          <a:p>
            <a:pPr fontAlgn="base">
              <a:tabLst>
                <a:tab pos="0" algn="l"/>
              </a:tabLst>
            </a:pPr>
            <a:r>
              <a:rPr lang="da-DK" sz="2800" b="1" dirty="0" smtClean="0"/>
              <a:t>Kompensation</a:t>
            </a:r>
            <a:r>
              <a:rPr lang="da-DK" sz="2800" dirty="0" smtClean="0"/>
              <a:t> på mindst 50 % af lønnen i hele den </a:t>
            </a:r>
            <a:r>
              <a:rPr lang="da-DK" sz="2800" dirty="0" err="1" smtClean="0"/>
              <a:t>perio-de</a:t>
            </a:r>
            <a:r>
              <a:rPr lang="da-DK" sz="2800" dirty="0" smtClean="0"/>
              <a:t> klausulen er gældende.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4.2 Lovligt forfald/fravær under ansættelsen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a-DK" sz="3200" dirty="0" smtClean="0"/>
              <a:t>Arbejdsgiveren kan ikke opsige den ansatte, hvis der er tale om lovligt fravær, fx pga.:</a:t>
            </a:r>
          </a:p>
          <a:p>
            <a:pPr lvl="0"/>
            <a:endParaRPr lang="da-DK" sz="3200" dirty="0" smtClean="0"/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3200" dirty="0" smtClean="0"/>
              <a:t>Sygdom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3200" dirty="0" smtClean="0"/>
              <a:t>Graviditet og barselsorlov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3200" dirty="0" smtClean="0"/>
              <a:t>Jobsøgning i opsigelsesperioden</a:t>
            </a:r>
            <a:endParaRPr lang="da-DK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4.2 Lovligt forfald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Sygdom, FUL § 5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Pligt til at informere </a:t>
            </a:r>
            <a:r>
              <a:rPr lang="da-DK" sz="2800" dirty="0" smtClean="0"/>
              <a:t>arbejdsgiveren om </a:t>
            </a:r>
            <a:r>
              <a:rPr lang="da-DK" sz="2800" b="1" dirty="0" smtClean="0"/>
              <a:t>sygdom. </a:t>
            </a:r>
            <a:r>
              <a:rPr lang="da-DK" sz="2800" dirty="0" smtClean="0"/>
              <a:t>Udeblivelse fra arbejde uden at give besked, er grov misligholdelse.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Efter 14 dages sygdom kan arbejdsgiveren forlange en </a:t>
            </a:r>
            <a:r>
              <a:rPr lang="da-DK" sz="2800" b="1" dirty="0" smtClean="0"/>
              <a:t>lægeerklæring</a:t>
            </a:r>
            <a:r>
              <a:rPr lang="da-DK" sz="2800" dirty="0" smtClean="0"/>
              <a:t> gennem funktionærens læge eller en af funktionæren valgt specialist, der angiver nærmere oplysninger om varigheden af funktionærens sygdom, jf. FUL § 5, stk. 4.</a:t>
            </a:r>
          </a:p>
          <a:p>
            <a:endParaRPr lang="da-DK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4.2 Lovligt forfald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Sygdom, </a:t>
            </a:r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jf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FUL § 5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Hovedregel: </a:t>
            </a:r>
            <a:r>
              <a:rPr lang="da-DK" sz="2800" b="1" dirty="0" smtClean="0"/>
              <a:t>Løn under sygdom</a:t>
            </a:r>
            <a:r>
              <a:rPr lang="da-DK" sz="2800" dirty="0" smtClean="0"/>
              <a:t>.</a:t>
            </a:r>
          </a:p>
          <a:p>
            <a:r>
              <a:rPr lang="da-DK" sz="2800" dirty="0" smtClean="0"/>
              <a:t>Undtagelser: 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Hvis funktionæren </a:t>
            </a:r>
            <a:r>
              <a:rPr lang="da-DK" sz="2800" b="1" dirty="0" smtClean="0"/>
              <a:t>selv har været skyld </a:t>
            </a:r>
            <a:r>
              <a:rPr lang="da-DK" sz="2800" dirty="0" smtClean="0"/>
              <a:t>i sygdommen, ved forsæt eller grov uagtsomhed.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b="1" dirty="0" smtClean="0"/>
              <a:t>Svigagtig fortielse </a:t>
            </a:r>
            <a:r>
              <a:rPr lang="da-DK" sz="2800" dirty="0" smtClean="0"/>
              <a:t>af sygdom, som har indflydelse på det arbejde som skal udføres, og  hvor sygdommen var til stede inden han tiltrådte stillingen.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Hvis </a:t>
            </a:r>
            <a:r>
              <a:rPr lang="da-DK" sz="2800" b="1" dirty="0" smtClean="0"/>
              <a:t>120-dages reglen </a:t>
            </a:r>
            <a:r>
              <a:rPr lang="da-DK" sz="2800" dirty="0" smtClean="0"/>
              <a:t>er aftalt skriftligt, kan </a:t>
            </a:r>
            <a:r>
              <a:rPr lang="da-DK" sz="2800" dirty="0" err="1" smtClean="0"/>
              <a:t>funktionæ-ren</a:t>
            </a:r>
            <a:r>
              <a:rPr lang="da-DK" sz="2800" dirty="0" smtClean="0"/>
              <a:t> opsiges med forkortet varsel .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800" dirty="0" smtClean="0"/>
              <a:t>1 måneds opsigelsesvarsel hvis funktionæren inden for et tidsrum af 12 måneder har oppebåret løn under sygdom i sammenlagt 120 dage. </a:t>
            </a:r>
            <a:endParaRPr lang="da-DK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4.2 Lovligt forfald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Graviditet og retten til barselsorlov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Funktionæren har pligt til at </a:t>
            </a:r>
            <a:r>
              <a:rPr lang="da-DK" sz="2600" b="1" dirty="0" smtClean="0"/>
              <a:t>informere</a:t>
            </a:r>
            <a:r>
              <a:rPr lang="da-DK" sz="2600" dirty="0" smtClean="0"/>
              <a:t> arbejdsgiveren om graviditet, senest 3 måneder før den forventede fødsel, jf. FUL § 7, stk. 1.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Forældrene har efter barselsloven ret til fravær i forbindelse med graviditet, fødsel og adoption.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Forældrene har tilsammen ret til </a:t>
            </a:r>
            <a:r>
              <a:rPr lang="da-DK" sz="2600" b="1" dirty="0" smtClean="0"/>
              <a:t>1 års orlov</a:t>
            </a:r>
            <a:r>
              <a:rPr lang="da-DK" sz="2600" dirty="0" smtClean="0"/>
              <a:t>, se fig. 13.1.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Iht. FUL har funktionæren som minimum ret til </a:t>
            </a:r>
            <a:r>
              <a:rPr lang="da-DK" sz="2600" b="1" dirty="0" smtClean="0"/>
              <a:t>halv løn</a:t>
            </a:r>
            <a:r>
              <a:rPr lang="da-DK" sz="2600" dirty="0" smtClean="0"/>
              <a:t> fra barselsorlovens begyndelse 4 uger før termin og til 14 uger efter fødslen, jf. FUL § 7, stk. 2. Bedre vilkår kan være aftalt.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Bliver den gravide </a:t>
            </a:r>
            <a:r>
              <a:rPr lang="da-DK" sz="2600" b="1" dirty="0" smtClean="0"/>
              <a:t>uarbejdsdygtig</a:t>
            </a:r>
            <a:r>
              <a:rPr lang="da-DK" sz="2600" dirty="0" smtClean="0"/>
              <a:t> på grund af sin graviditet, har funktionæren krav på fuld løn frem til det tidspunkt barselsorloven starter, jf. FUL § 7, stk. 3,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36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Ansættelsesret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I kapitel 13 gennemgås:</a:t>
            </a:r>
          </a:p>
          <a:p>
            <a:r>
              <a:rPr lang="da-DK" sz="3200" dirty="0" smtClean="0">
                <a:cs typeface="Arial" pitchFamily="34" charset="0"/>
              </a:rPr>
              <a:t>1. Arbejdsret</a:t>
            </a:r>
          </a:p>
          <a:p>
            <a:r>
              <a:rPr lang="da-DK" sz="3200" dirty="0" smtClean="0">
                <a:cs typeface="Arial" pitchFamily="34" charset="0"/>
              </a:rPr>
              <a:t>2. Generelle spilleregler</a:t>
            </a:r>
          </a:p>
          <a:p>
            <a:r>
              <a:rPr lang="da-DK" sz="3200" dirty="0" smtClean="0">
                <a:cs typeface="Arial" pitchFamily="34" charset="0"/>
              </a:rPr>
              <a:t>3. Ansættelsesaftalens indhold</a:t>
            </a:r>
          </a:p>
          <a:p>
            <a:r>
              <a:rPr lang="da-DK" sz="3200" dirty="0" smtClean="0">
                <a:cs typeface="Arial" pitchFamily="34" charset="0"/>
              </a:rPr>
              <a:t>4. </a:t>
            </a:r>
            <a:r>
              <a:rPr lang="da-DK" sz="3200" dirty="0" err="1" smtClean="0">
                <a:cs typeface="Arial" pitchFamily="34" charset="0"/>
              </a:rPr>
              <a:t>Funktionærret</a:t>
            </a:r>
            <a:endParaRPr lang="da-DK" sz="3200" dirty="0" smtClean="0">
              <a:cs typeface="Arial" pitchFamily="34" charset="0"/>
            </a:endParaRPr>
          </a:p>
          <a:p>
            <a:r>
              <a:rPr lang="da-DK" sz="3200" dirty="0" smtClean="0">
                <a:cs typeface="Arial" pitchFamily="34" charset="0"/>
              </a:rPr>
              <a:t>5. Ansatte og virksomhedsoverdragelse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4.3 Ferieloven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Ferieloven fastsætter </a:t>
            </a:r>
            <a:r>
              <a:rPr lang="da-DK" sz="2800" b="1" dirty="0" smtClean="0"/>
              <a:t>minimumsregler</a:t>
            </a:r>
            <a:r>
              <a:rPr lang="da-DK" sz="2800" dirty="0" smtClean="0"/>
              <a:t> for optjening og afholdelse af ferie.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Lønmodtageren vil kunne forhandle sig frem til bedre vilkår, herunder ret til mere ferie eller feriefridage og omsorgsdage, som ikke er en del af ferieloven.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Ferieloven gælder ikke kun for funktionærer.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Ferieloven er præceptiv, og reglerne kan ikke fraviges til skade for lønmodtageren.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En lønmodtager har ret til ferie og feriegodtgørelse </a:t>
            </a:r>
            <a:r>
              <a:rPr lang="da-DK" sz="2800" b="1" dirty="0" smtClean="0"/>
              <a:t>eller</a:t>
            </a:r>
            <a:r>
              <a:rPr lang="da-DK" sz="2800" dirty="0" smtClean="0"/>
              <a:t> løn under ferie og ferietillæg, FRL jf. § 1, stk. 1. </a:t>
            </a:r>
          </a:p>
          <a:p>
            <a:pPr marL="361950" indent="-361950"/>
            <a:endParaRPr lang="da-DK" sz="32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4.3 Ferieloven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Optjener ret til </a:t>
            </a:r>
            <a:r>
              <a:rPr lang="da-DK" sz="2800" b="1" dirty="0" smtClean="0"/>
              <a:t>2,08 dages betalt ferie for hver måneds</a:t>
            </a:r>
            <a:r>
              <a:rPr lang="da-DK" sz="2800" dirty="0" smtClean="0"/>
              <a:t> fuldtidsansættelse i et kalenderår, jf. FRL § 7, stk. 1.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Optjeningsåret</a:t>
            </a:r>
            <a:r>
              <a:rPr lang="da-DK" sz="2800" dirty="0" smtClean="0"/>
              <a:t> er kalenderåret fra 1/1 til 31/12.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Ferien kan afholdes i </a:t>
            </a:r>
            <a:r>
              <a:rPr lang="da-DK" sz="2800" b="1" dirty="0" smtClean="0"/>
              <a:t>ferieåret</a:t>
            </a:r>
            <a:r>
              <a:rPr lang="da-DK" sz="2800" dirty="0" smtClean="0"/>
              <a:t> fra 1/5 til 30/4.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Ret til </a:t>
            </a:r>
            <a:r>
              <a:rPr lang="da-DK" sz="2800" b="1" dirty="0" smtClean="0"/>
              <a:t>25 dages ferie </a:t>
            </a:r>
            <a:r>
              <a:rPr lang="da-DK" sz="2800" dirty="0" smtClean="0"/>
              <a:t>om året, uanset om der er optjent ret til løn under ferie eller ej, jf. § FRL § 8, stk. 1. En uges ferie udgør 5 feriedage.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Hovedferie: </a:t>
            </a:r>
            <a:r>
              <a:rPr lang="da-DK" sz="2800" dirty="0" smtClean="0"/>
              <a:t>Tre sammenhængende uger i perioden 1. maj til 1. september. Restferien på de 2 uger kan holdes på et andet tidspunkt.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4.3 Ferieloven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Timelønnede </a:t>
            </a:r>
            <a:r>
              <a:rPr lang="da-DK" sz="2800" dirty="0" smtClean="0"/>
              <a:t>er ikke berettiget til ferie med løn. De modtager i stedet feriegodtgørelse svarende til 12,5 % af deres skattepligtige indkomst i optjeningsåret. Beløbet indbetales af arbejdsgiveren til </a:t>
            </a:r>
            <a:r>
              <a:rPr lang="da-DK" sz="2800" dirty="0" err="1" smtClean="0"/>
              <a:t>FerieKonto</a:t>
            </a:r>
            <a:r>
              <a:rPr lang="da-DK" sz="2800" dirty="0" smtClean="0"/>
              <a:t>, og udbetales i forbindelse med afholdelse af ferie i det kommende </a:t>
            </a:r>
            <a:r>
              <a:rPr lang="da-DK" sz="2800" dirty="0" err="1" smtClean="0"/>
              <a:t>ferieår</a:t>
            </a:r>
            <a:r>
              <a:rPr lang="da-DK" sz="2800" dirty="0" smtClean="0"/>
              <a:t>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Syg ved feriens begyndelse</a:t>
            </a:r>
            <a:r>
              <a:rPr lang="da-DK" sz="2800" dirty="0" smtClean="0"/>
              <a:t> – ved alvorligere sygdom, kan ferien udsættes til afholdelse på et senere </a:t>
            </a:r>
            <a:r>
              <a:rPr lang="da-DK" sz="2800" dirty="0" err="1" smtClean="0"/>
              <a:t>tids-punkt</a:t>
            </a:r>
            <a:r>
              <a:rPr lang="da-DK" sz="2800" dirty="0" smtClean="0"/>
              <a:t>, jf. FRL § 13, stk. 2.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Overførsel af restferie </a:t>
            </a:r>
            <a:r>
              <a:rPr lang="da-DK" sz="2800" dirty="0" smtClean="0"/>
              <a:t>– Det kan aftales at optjent ferie udover 20 dage, kan overføres til afholdelse det efterfølgende </a:t>
            </a:r>
            <a:r>
              <a:rPr lang="da-DK" sz="2800" dirty="0" err="1" smtClean="0"/>
              <a:t>ferieår</a:t>
            </a:r>
            <a:r>
              <a:rPr lang="da-DK" sz="2800" dirty="0" smtClean="0"/>
              <a:t>, jf. FRL § 19.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4.3 Ferieloven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Ansat med løn under ferie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/>
              <a:t>Ferietillæg  på 1% </a:t>
            </a:r>
            <a:r>
              <a:rPr lang="da-DK" sz="2800" dirty="0" smtClean="0"/>
              <a:t>af den skattepligtige indkomst udbetales i maj til lønmodtagere der får løn under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funktionær </a:t>
            </a:r>
            <a:r>
              <a:rPr lang="da-DK" sz="2800" b="1" dirty="0" smtClean="0"/>
              <a:t>fratræder sin stilling</a:t>
            </a:r>
            <a:r>
              <a:rPr lang="da-DK" sz="2800" dirty="0" smtClean="0"/>
              <a:t>, skal arbejdsgiveren ved fratrædelsen beregne, hvor meget ferie lønmodtageren har optjent ret til i optjeningsåret, og for eventuel ferie fra tidligere </a:t>
            </a:r>
            <a:r>
              <a:rPr lang="da-DK" sz="2800" dirty="0" err="1" smtClean="0"/>
              <a:t>optjeningsår</a:t>
            </a:r>
            <a:r>
              <a:rPr lang="da-DK" sz="2800" dirty="0" smtClean="0"/>
              <a:t>, som endnu ikke er afholdt. Når beløbet er gjort op, indbetales feriegodtgørelse 12,5% til </a:t>
            </a:r>
            <a:r>
              <a:rPr lang="da-DK" sz="2800" dirty="0" err="1" smtClean="0"/>
              <a:t>FerieKonto</a:t>
            </a:r>
            <a:r>
              <a:rPr lang="da-DK" sz="2800" dirty="0" smtClean="0"/>
              <a:t>, se eksempel s. 319. </a:t>
            </a:r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4.4 Ophør af ansættelsesforholdet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Ophør af et ansættelsesforhold kan ske ved opsigelse eller ophævelse.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Der er ikke noget krav om, at en opsigelse eller ophævelse skal ske skriftligt – bevisproblem !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Funktionæren har ikke pligt til at underskrive en opsigelse.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En opsigelse der sendes, har virkning fra den er kommet frem, og behøver ikke at være kommet modtageren til kundskab.</a:t>
            </a:r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4.4.1 Opsigelse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052736"/>
            <a:ext cx="835121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Funktionæren får løn i opsigelsesperioden.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Opsigelsesvarslet skal stemme overens med anciennitet.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Midlertidig ansættelse</a:t>
            </a:r>
            <a:r>
              <a:rPr lang="da-DK" sz="2600" dirty="0" smtClean="0"/>
              <a:t>, der har varet </a:t>
            </a:r>
            <a:r>
              <a:rPr lang="da-DK" sz="2600" b="1" dirty="0" smtClean="0"/>
              <a:t>under 1 måned</a:t>
            </a:r>
            <a:r>
              <a:rPr lang="da-DK" sz="2600" dirty="0" smtClean="0"/>
              <a:t>, kan opsiges uden varsel, dvs. fra den ene dag til den anden.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Prøvetid</a:t>
            </a:r>
            <a:r>
              <a:rPr lang="da-DK" sz="2600" dirty="0" smtClean="0"/>
              <a:t> kan aftales til max varighed på 3 måneder. Opsigelse med 14 dages varsel i den periode, men inden der er forløbet 2 ½ måned. Opsigelsesvarslet på de 14 dage skal kunne ligge inden udløbet af de 3 måneder, FUL § 2, stk. 5. Funktionæren kan opsige aftalen uden varsel i prøvetiden.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smtClean="0"/>
              <a:t>Funktionæren kan </a:t>
            </a:r>
            <a:r>
              <a:rPr lang="da-DK" sz="2600" b="1" dirty="0" smtClean="0"/>
              <a:t>opsige sin stilling </a:t>
            </a:r>
            <a:r>
              <a:rPr lang="da-DK" sz="2600" dirty="0" smtClean="0"/>
              <a:t>med 1 måneds varsel til udgangen af en måned, uanset om funktionæren har været ansat i 4 måneder eller 50 år.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Opsigelsesvarsel – FUL § 2 </a:t>
            </a:r>
            <a:r>
              <a:rPr lang="da-DK" sz="24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13.2)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/>
            <a:r>
              <a:rPr lang="da-DK" sz="2800" b="1" dirty="0" smtClean="0"/>
              <a:t>Opsigelse inden udløbet af:	Opsigelsesvarsel:</a:t>
            </a:r>
          </a:p>
          <a:p>
            <a:pPr marL="361950" indent="-361950"/>
            <a:endParaRPr lang="da-DK" sz="1000" dirty="0" smtClean="0"/>
          </a:p>
          <a:p>
            <a:pPr marL="361950" indent="-361950"/>
            <a:r>
              <a:rPr lang="da-DK" sz="2800" dirty="0" smtClean="0"/>
              <a:t>5 mdr.					1 mdr.</a:t>
            </a:r>
          </a:p>
          <a:p>
            <a:pPr marL="361950" indent="-361950"/>
            <a:r>
              <a:rPr lang="da-DK" sz="2800" dirty="0" smtClean="0"/>
              <a:t>2 år og 9 mdr.			3 mdr.</a:t>
            </a:r>
          </a:p>
          <a:p>
            <a:pPr marL="361950" indent="-361950"/>
            <a:r>
              <a:rPr lang="da-DK" sz="2800" dirty="0" smtClean="0"/>
              <a:t>5 år og 8 mdr.			4 mdr.</a:t>
            </a:r>
          </a:p>
          <a:p>
            <a:pPr marL="361950" indent="-361950"/>
            <a:r>
              <a:rPr lang="da-DK" sz="2800" dirty="0" smtClean="0"/>
              <a:t>8 år og 7 mdr.			5 mdr.</a:t>
            </a:r>
          </a:p>
          <a:p>
            <a:pPr marL="361950" indent="-361950"/>
            <a:r>
              <a:rPr lang="da-DK" sz="2800" dirty="0" smtClean="0"/>
              <a:t>Over 8 år og 7 mdr.		6 mdr.</a:t>
            </a:r>
          </a:p>
          <a:p>
            <a:pPr marL="361950" indent="-361950"/>
            <a:endParaRPr lang="da-DK" sz="2800" dirty="0" smtClean="0"/>
          </a:p>
          <a:p>
            <a:r>
              <a:rPr lang="da-DK" sz="2800" b="1" dirty="0" smtClean="0"/>
              <a:t>Et længere opsigelsesvarsel kan aftales </a:t>
            </a:r>
            <a:r>
              <a:rPr lang="da-DK" sz="2800" dirty="0" smtClean="0"/>
              <a:t>fra </a:t>
            </a:r>
            <a:r>
              <a:rPr lang="da-DK" sz="2800" dirty="0" err="1" smtClean="0"/>
              <a:t>funktionæ-rens</a:t>
            </a:r>
            <a:r>
              <a:rPr lang="da-DK" sz="2800" dirty="0" smtClean="0"/>
              <a:t> side, men kun på betingelse af at opsigelsesvarslet fra arbejdsgiveren forlænges tilsvarende</a:t>
            </a:r>
          </a:p>
          <a:p>
            <a:pPr marL="361950" indent="-361950"/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Usaglig afskedigelse/ rimeligt begrundet, FUL § 2b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/>
            <a:r>
              <a:rPr lang="da-DK" sz="2800" b="1" dirty="0" smtClean="0"/>
              <a:t>Begrundet i virksomhedens forhold:</a:t>
            </a:r>
          </a:p>
          <a:p>
            <a:r>
              <a:rPr lang="da-DK" sz="2800" dirty="0" smtClean="0"/>
              <a:t>Fx på grund af nedskæringer, omstruktureringer, nedgang i salget mv.,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Godtgørelse til funktionæren, </a:t>
            </a:r>
            <a:r>
              <a:rPr lang="da-DK" sz="2600" dirty="0" smtClean="0"/>
              <a:t>hvis det senere viser sig, ikke at være korrekt, fx hvor en virksomhed </a:t>
            </a:r>
            <a:r>
              <a:rPr lang="da-DK" sz="2600" dirty="0" err="1" smtClean="0"/>
              <a:t>op-siger</a:t>
            </a:r>
            <a:r>
              <a:rPr lang="da-DK" sz="2600" dirty="0" smtClean="0"/>
              <a:t> en medarbejder på grund af nedskæringer, og kort tid efter ansætter en ny medarbejder i en </a:t>
            </a:r>
            <a:r>
              <a:rPr lang="da-DK" sz="2600" dirty="0" err="1" smtClean="0"/>
              <a:t>tilsva-rende</a:t>
            </a:r>
            <a:r>
              <a:rPr lang="da-DK" sz="2600" dirty="0" smtClean="0"/>
              <a:t> stilling, som den opsagte havde. </a:t>
            </a:r>
          </a:p>
          <a:p>
            <a:pPr marL="361950" indent="-361950"/>
            <a:r>
              <a:rPr lang="da-DK" sz="2800" b="1" dirty="0" smtClean="0"/>
              <a:t>Begrundet i funktionærens forhold:</a:t>
            </a:r>
          </a:p>
          <a:p>
            <a:r>
              <a:rPr lang="da-DK" sz="2800" dirty="0" smtClean="0"/>
              <a:t>Fx på grund af samarbejdsvanskeligheder, </a:t>
            </a:r>
            <a:r>
              <a:rPr lang="da-DK" sz="2800" dirty="0" err="1" smtClean="0"/>
              <a:t>inkompeten-ce</a:t>
            </a:r>
            <a:r>
              <a:rPr lang="da-DK" sz="2800" dirty="0" smtClean="0"/>
              <a:t>, dårlig optræden, udeblivelse fra arbejde mv.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b="1" dirty="0" smtClean="0"/>
              <a:t>Godtgørelse til funktionæren, </a:t>
            </a:r>
            <a:r>
              <a:rPr lang="da-DK" sz="2600" dirty="0" smtClean="0"/>
              <a:t>hvis opsigelsen ikke er rimeligt begrundet.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Suspension og fritstilling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3512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/>
            <a:r>
              <a:rPr lang="da-DK" sz="2800" b="1" dirty="0" smtClean="0"/>
              <a:t>Suspension: </a:t>
            </a:r>
            <a:r>
              <a:rPr lang="da-DK" sz="2800" dirty="0" smtClean="0"/>
              <a:t>Funktionæren skal ikke møde på arbejde i opsigelsesperioden, men han skal stå til rådighed for arbejdsgiveren, hvis arbejdsgiveren senere i perioden ønsker at bruge funktionærens arbejdskraft.</a:t>
            </a:r>
          </a:p>
          <a:p>
            <a:pPr marL="361950" indent="-361950"/>
            <a:endParaRPr lang="da-DK" sz="2800" dirty="0" smtClean="0"/>
          </a:p>
          <a:p>
            <a:pPr marL="361950" indent="-361950"/>
            <a:r>
              <a:rPr lang="da-DK" sz="2800" b="1" dirty="0" smtClean="0"/>
              <a:t>Fritstilling: </a:t>
            </a:r>
            <a:r>
              <a:rPr lang="da-DK" sz="2800" dirty="0" smtClean="0"/>
              <a:t>Funktionæren skal ikke møde på arbejde i opsigelsesperioden, og skal heller ikke stå til rådighed. Funktionæren har ret til at modtage løn i hele opsigelsesperioden, også selvom han finder andet lønnet arbejde i perioden.</a:t>
            </a:r>
          </a:p>
          <a:p>
            <a:pPr marL="361950" indent="-361950"/>
            <a:r>
              <a:rPr lang="da-DK" sz="2800" dirty="0" smtClean="0"/>
              <a:t> </a:t>
            </a:r>
            <a:endParaRPr lang="da-DK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4.4.2 Ophævelse og bortvisning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Væsentlig misligholdelse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196752"/>
            <a:ext cx="835121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Arbejdsgiverens væsentlige misligholdelse, fx hvis: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Arbejdsgiveren uberettiget nægter at lade funktionæren udføre sit arbejde, jf. FUL § 3.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Arbejdsgiveren ikke udbetaler løn til funktionæren. </a:t>
            </a:r>
          </a:p>
          <a:p>
            <a:endParaRPr lang="da-DK" sz="1000" dirty="0" smtClean="0"/>
          </a:p>
          <a:p>
            <a:r>
              <a:rPr lang="da-DK" sz="2800" dirty="0" smtClean="0"/>
              <a:t>Funktionæren kan ophæve ansættelsesaftalen og er ikke længere forpligtet til at udføre arbejde for arbejdsgiver.</a:t>
            </a:r>
          </a:p>
          <a:p>
            <a:endParaRPr lang="da-DK" sz="1000" dirty="0" smtClean="0"/>
          </a:p>
          <a:p>
            <a:r>
              <a:rPr lang="da-DK" sz="2800" b="1" dirty="0" smtClean="0"/>
              <a:t>Funktionærens væsentlige misligholdelse:</a:t>
            </a:r>
          </a:p>
          <a:p>
            <a:r>
              <a:rPr lang="da-DK" sz="2800" dirty="0" smtClean="0"/>
              <a:t>Kan medføre bortvisning, hvis der fx er tale om tyveri fra arbejdspladsen, lydighedsnægtelse, manglende fremmøde, fremmøde på arbejde i beruset tilstand mv.</a:t>
            </a:r>
          </a:p>
          <a:p>
            <a:endParaRPr lang="da-DK" sz="2800" dirty="0" smtClean="0"/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 Arbejdsret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052736"/>
            <a:ext cx="860273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Individuel </a:t>
            </a:r>
            <a:r>
              <a:rPr lang="da-DK" sz="2800" b="1" dirty="0" err="1" smtClean="0">
                <a:cs typeface="Arial" pitchFamily="34" charset="0"/>
              </a:rPr>
              <a:t>ansættelsesret</a:t>
            </a:r>
            <a:endParaRPr lang="da-DK" sz="2800" b="1" dirty="0" smtClean="0">
              <a:cs typeface="Arial" pitchFamily="34" charset="0"/>
            </a:endParaRPr>
          </a:p>
          <a:p>
            <a:r>
              <a:rPr lang="da-DK" sz="2800" dirty="0" smtClean="0"/>
              <a:t>Det direkte forhold mellem den ansatte og arbejds-giveren, reguleres bl.a. af funktionærloven.</a:t>
            </a:r>
            <a:endParaRPr lang="da-DK" sz="2800" dirty="0" smtClean="0">
              <a:cs typeface="Arial" pitchFamily="34" charset="0"/>
            </a:endParaRPr>
          </a:p>
          <a:p>
            <a:endParaRPr lang="da-DK" sz="1000" b="1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Kollektiv arbejdsret</a:t>
            </a:r>
          </a:p>
          <a:p>
            <a:r>
              <a:rPr lang="da-DK" sz="2800" dirty="0" smtClean="0"/>
              <a:t>Kollektive overenskomster: Regulerer og supplerer på en stor del af det danske arbejdsmarked.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Aftaler indgås på flere niveauer: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600" dirty="0" smtClean="0"/>
              <a:t>Hovedaftaler, fx DI og LO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600" dirty="0" smtClean="0"/>
              <a:t>Faglige overenskomster indgås mellem fagforbund og arbejdsgiverorganisationer 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Lokalaftaler: I</a:t>
            </a:r>
            <a:r>
              <a:rPr lang="da-DK" sz="2600" dirty="0" smtClean="0"/>
              <a:t>ndgås med og på virksomheden. De fagretlige tillidsmænd er i spil </a:t>
            </a:r>
            <a:endParaRPr lang="da-DK" sz="2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4.4.3 Fratrædelsesgodtgørelse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196752"/>
            <a:ext cx="835121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Er ikke en erstatning - </a:t>
            </a:r>
            <a:r>
              <a:rPr lang="da-DK" sz="2800" dirty="0" smtClean="0"/>
              <a:t>skal ikke dække et økonomisk dokumenteret tab. </a:t>
            </a:r>
          </a:p>
          <a:p>
            <a:endParaRPr lang="da-DK" sz="1000" dirty="0" smtClean="0"/>
          </a:p>
          <a:p>
            <a:r>
              <a:rPr lang="da-DK" sz="2800" dirty="0" smtClean="0"/>
              <a:t>Godtgørelse er et beløb, der udbetales udover lønnen i opsigelsesperioden. Udbetales i to tilfælde: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Hvis funktionæren har været ansat i en virksomhed i lang tid, dvs. mere end 12 år, jf. FUL § 2a, og/eller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Hvis der er tale om uberettiget bortvisning eller usaglig afskedigelse, hvor opsigelsen af funktionæren ikke er rimeligt begrundet, jf. FUL § 2 b.</a:t>
            </a:r>
          </a:p>
          <a:p>
            <a:endParaRPr lang="da-DK" sz="2800" dirty="0" smtClean="0"/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Opsigelse efter lang tids ansættelse, FUL § 2a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196752"/>
            <a:ext cx="835121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funktionæren har været uafbrudt beskæftiget i samme virksomhed i </a:t>
            </a:r>
            <a:r>
              <a:rPr lang="da-DK" sz="2800" b="1" dirty="0" smtClean="0"/>
              <a:t>12, 15 eller 18 år</a:t>
            </a:r>
            <a:r>
              <a:rPr lang="da-DK" sz="2800" dirty="0" smtClean="0"/>
              <a:t>, skal arbejds-giveren ved funktionærens fratræden betale et beløb svarende til henholdsvis 1, 2 eller 3 måneders løn, jf. FUL § 2a, stk. 1. </a:t>
            </a:r>
          </a:p>
          <a:p>
            <a:pPr marL="361950" indent="-361950">
              <a:buFont typeface="Arial" pitchFamily="34" charset="0"/>
              <a:buChar char="•"/>
            </a:pPr>
            <a:endParaRPr lang="da-DK" sz="10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fratræden sker på </a:t>
            </a:r>
            <a:r>
              <a:rPr lang="da-DK" sz="2800" b="1" dirty="0" smtClean="0"/>
              <a:t>grund af alder og pension</a:t>
            </a:r>
            <a:r>
              <a:rPr lang="da-DK" sz="2800" dirty="0" smtClean="0"/>
              <a:t>, skal der ikke betales godtgørelse.</a:t>
            </a:r>
          </a:p>
          <a:p>
            <a:pPr marL="361950" indent="-361950">
              <a:buFont typeface="Arial" pitchFamily="34" charset="0"/>
              <a:buChar char="•"/>
            </a:pPr>
            <a:endParaRPr lang="da-DK" sz="10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</a:t>
            </a:r>
            <a:r>
              <a:rPr lang="da-DK" sz="2800" b="1" dirty="0" smtClean="0"/>
              <a:t>funktionæren bortvises</a:t>
            </a:r>
            <a:r>
              <a:rPr lang="da-DK" sz="2800" dirty="0" smtClean="0"/>
              <a:t>, bortfalder retten til fratrædelsesgodtgørelse, men findes bortvisningen uberettiget, bevares retten til fratrædelsesgodtgørelse.</a:t>
            </a:r>
          </a:p>
          <a:p>
            <a:endParaRPr lang="da-DK" sz="2800" dirty="0" smtClean="0"/>
          </a:p>
          <a:p>
            <a:pPr marL="361950" indent="-361950">
              <a:buFont typeface="Arial" pitchFamily="34" charset="0"/>
              <a:buChar char="•"/>
            </a:pP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Usaglig afskedigelse, FUL § 2b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196752"/>
            <a:ext cx="83512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Arbejdsgiverens betaling af godtgørelse til funktionæren, hvis: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Opsigelsen </a:t>
            </a:r>
            <a:r>
              <a:rPr lang="da-DK" sz="2800" b="1" dirty="0" smtClean="0"/>
              <a:t>ikke kan anses for rimeligt begrundet</a:t>
            </a:r>
            <a:r>
              <a:rPr lang="da-DK" sz="2800" dirty="0" smtClean="0"/>
              <a:t> i funktionærens eller virksomhedens forhold, eller 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Hvis der er tale om </a:t>
            </a:r>
            <a:r>
              <a:rPr lang="da-DK" sz="2800" b="1" dirty="0" smtClean="0"/>
              <a:t>uberettiget bortvisning</a:t>
            </a:r>
            <a:r>
              <a:rPr lang="da-DK" sz="2800" dirty="0" smtClean="0"/>
              <a:t> af funktionæren.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800" dirty="0" smtClean="0"/>
              <a:t>Funktionæren skal forud for opsigelsen eller bortvisningen, har været uafbrudt beskæftiget i virksomheden i </a:t>
            </a:r>
            <a:r>
              <a:rPr lang="da-DK" sz="2800" b="1" dirty="0" smtClean="0"/>
              <a:t>mindst 1 år.</a:t>
            </a:r>
          </a:p>
          <a:p>
            <a:pPr marL="361950" lvl="0" indent="-361950"/>
            <a:endParaRPr lang="da-DK" sz="2800" b="1" dirty="0" smtClean="0"/>
          </a:p>
          <a:p>
            <a:pPr marL="361950" lvl="0" indent="-361950"/>
            <a:endParaRPr lang="da-DK" sz="2800" dirty="0" smtClean="0"/>
          </a:p>
          <a:p>
            <a:pPr marL="361950" indent="-361950"/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Fastsættelse af godtgørelse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196752"/>
            <a:ext cx="835121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Godtgørelsen kan ikke overstige funktionærens løn for en periode svarende til </a:t>
            </a:r>
            <a:r>
              <a:rPr lang="da-DK" sz="2800" b="1" dirty="0" smtClean="0"/>
              <a:t>halvdelen</a:t>
            </a:r>
            <a:r>
              <a:rPr lang="da-DK" sz="2800" dirty="0" smtClean="0"/>
              <a:t> af det normale </a:t>
            </a:r>
            <a:r>
              <a:rPr lang="da-DK" sz="2800" dirty="0" err="1" smtClean="0"/>
              <a:t>opsig-elsesvarsel</a:t>
            </a:r>
            <a:r>
              <a:rPr lang="da-DK" sz="2800" dirty="0" smtClean="0"/>
              <a:t>.  Hvis 3 </a:t>
            </a:r>
            <a:r>
              <a:rPr lang="da-DK" sz="2800" dirty="0" err="1" smtClean="0"/>
              <a:t>mdr.s</a:t>
            </a:r>
            <a:r>
              <a:rPr lang="da-DK" sz="2800" dirty="0" smtClean="0"/>
              <a:t> varsel på opsigelsestidspunkt, da + 1 ½ løn oveni.</a:t>
            </a:r>
          </a:p>
          <a:p>
            <a:endParaRPr lang="da-DK" sz="1000" dirty="0" smtClean="0"/>
          </a:p>
          <a:p>
            <a:r>
              <a:rPr lang="da-DK" sz="2800" b="1" dirty="0" smtClean="0"/>
              <a:t>Øvrigt: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funktionæren ved opsigelsen fyldt 30 år, kan godtgørelsen dog udgøre indtil 3 måneders løn.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Hvis funktionæren ved opsigelsen har været uafbrudt beskæftiget i virksomheden i mindst 10 år, kan </a:t>
            </a:r>
            <a:r>
              <a:rPr lang="da-DK" sz="2800" dirty="0" err="1" smtClean="0"/>
              <a:t>godt-gørelse</a:t>
            </a:r>
            <a:r>
              <a:rPr lang="da-DK" sz="2800" dirty="0" smtClean="0"/>
              <a:t> udgøre indtil 4 måneders løn. Efter 15 års uafbrudt beskæftigelse i virksomheden kan </a:t>
            </a:r>
            <a:r>
              <a:rPr lang="da-DK" sz="2800" dirty="0" err="1" smtClean="0"/>
              <a:t>godtgørel-sen</a:t>
            </a:r>
            <a:r>
              <a:rPr lang="da-DK" sz="2800" dirty="0" smtClean="0"/>
              <a:t> udgøre indtil 6 måneders løn.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332656"/>
            <a:ext cx="8782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5. Virksomhedsoverdragelse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980728"/>
            <a:ext cx="8676456" cy="5909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Virksomhedsoverdragelsesloven: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b="1" dirty="0" smtClean="0"/>
              <a:t>Formål med loven </a:t>
            </a:r>
            <a:r>
              <a:rPr lang="da-DK" sz="2400" dirty="0" smtClean="0"/>
              <a:t>er at beskytte de ansatte, når den virksomhed de arbejder i sælges, eller en del af virksomheden sælges.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b="1" dirty="0" smtClean="0"/>
              <a:t>Informationspligt</a:t>
            </a:r>
            <a:r>
              <a:rPr lang="da-DK" sz="2400" dirty="0" smtClean="0"/>
              <a:t> inden rimelig tid før overdragelsen, om fx årsagen til og datoen for  overdragelsen, overdragelsens juridiske, økonomiske og sociale følger for lønmodtagerne mv.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dirty="0" smtClean="0"/>
              <a:t>Den nye </a:t>
            </a:r>
            <a:r>
              <a:rPr lang="da-DK" sz="2400" dirty="0" err="1" smtClean="0"/>
              <a:t>virksomhedsejer</a:t>
            </a:r>
            <a:r>
              <a:rPr lang="da-DK" sz="2400" dirty="0" smtClean="0"/>
              <a:t> skal respektere de </a:t>
            </a:r>
            <a:r>
              <a:rPr lang="da-DK" sz="2400" b="1" dirty="0" smtClean="0"/>
              <a:t>eksisterende  ansættelsesaftaler</a:t>
            </a:r>
            <a:r>
              <a:rPr lang="da-DK" sz="2400" dirty="0" smtClean="0"/>
              <a:t>.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dirty="0" smtClean="0"/>
              <a:t>Overdrages af en virksomhed til en ny ejer, er ikke i sig selv en </a:t>
            </a:r>
            <a:r>
              <a:rPr lang="da-DK" sz="2400" b="1" dirty="0" smtClean="0"/>
              <a:t>rimelig begrundelse for at afskedige</a:t>
            </a:r>
            <a:r>
              <a:rPr lang="da-DK" sz="2400" dirty="0" smtClean="0"/>
              <a:t> de ansatte, jf. VOL § 3, stk. 1. 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dirty="0" smtClean="0"/>
              <a:t>Afskedigelse er rimeligt begrundet, hvis det skyldes økonomiske, tekniske eller organisatoriske årsager, som medfører </a:t>
            </a:r>
            <a:r>
              <a:rPr lang="da-DK" sz="2400" dirty="0" err="1" smtClean="0"/>
              <a:t>beskæftigel-sesmæssige</a:t>
            </a:r>
            <a:r>
              <a:rPr lang="da-DK" sz="2400" dirty="0" smtClean="0"/>
              <a:t> ændringer.</a:t>
            </a:r>
          </a:p>
          <a:p>
            <a:pPr marL="361950" indent="-361950">
              <a:buFont typeface="Arial" pitchFamily="34" charset="0"/>
              <a:buChar char="•"/>
              <a:tabLst>
                <a:tab pos="95250" algn="l"/>
              </a:tabLst>
            </a:pPr>
            <a:r>
              <a:rPr lang="da-DK" sz="2400" dirty="0" smtClean="0"/>
              <a:t>Væsentlige ændringer i ansættelsesforholdet skal </a:t>
            </a:r>
            <a:r>
              <a:rPr lang="da-DK" sz="2400" b="1" dirty="0" smtClean="0"/>
              <a:t>varsles.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Generelle spilleregler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Diskriminationsloven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Forbud mod forskelsbehandling</a:t>
            </a:r>
            <a:r>
              <a:rPr lang="da-DK" sz="3200" dirty="0" smtClean="0">
                <a:cs typeface="Arial" pitchFamily="34" charset="0"/>
              </a:rPr>
              <a:t>: 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Direkte og indirekte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3200" dirty="0" smtClean="0"/>
              <a:t>FX på grund af race, hudfarve, religion eller tro, politisk anskuelse, seksuel orientering, national, social eller etnisk oprindelse, alder, eller handicap.</a:t>
            </a:r>
          </a:p>
          <a:p>
            <a:endParaRPr lang="da-DK" sz="32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U2000.2350Ø – Den afviste erhvervspraktikant med tørklædet, s. 304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Chikane: U2008.1353V – Den homoseksuelle bagersvend, s. 305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Generelle spilleregler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Diskriminationsloven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908720"/>
            <a:ext cx="860273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000" b="1" dirty="0" smtClean="0">
                <a:cs typeface="Arial" pitchFamily="34" charset="0"/>
              </a:rPr>
              <a:t>Arbejdsgivere må heller ikke: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Forskelsbehandle lønmodtagere eller ansøgere til ledige stillinger ved ansættelse, afskedigelse, forflyttelse, forfremmelse eller med hensyn til </a:t>
            </a:r>
            <a:r>
              <a:rPr lang="da-DK" sz="2600" dirty="0" err="1" smtClean="0"/>
              <a:t>løn-</a:t>
            </a:r>
            <a:r>
              <a:rPr lang="da-DK" sz="2600" dirty="0" smtClean="0"/>
              <a:t> og arbejdsvilkår. 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Forskelsbehandle ansatte, for så vidt angår adgang til erhvervsvejledning, erhvervsuddannelse, erhvervsmæssig videreuddannelse og omskoling. 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Forskelsbehandle ved annoncering efter personale eller personer til erhvervsuddannelse 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600" i="1" dirty="0" smtClean="0"/>
              <a:t>”Alle interesserede, uanset alder, køn, race, religion eller etnisk tilhørsforhold, opfordres til at søge stillingen.”</a:t>
            </a:r>
          </a:p>
          <a:p>
            <a:pPr marL="819150" lvl="1" indent="-361950">
              <a:buFont typeface="Arial" pitchFamily="34" charset="0"/>
              <a:buChar char="•"/>
            </a:pPr>
            <a:endParaRPr lang="da-DK" sz="1000" i="1" dirty="0" smtClean="0"/>
          </a:p>
          <a:p>
            <a:pPr marL="361950" indent="-361950"/>
            <a:r>
              <a:rPr lang="da-DK" sz="2800" b="1" dirty="0" smtClean="0"/>
              <a:t>Godtgørelse og erstatning ved overtrædelse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Generelle spilleregler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Ligebehandlingsloven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052736"/>
            <a:ext cx="860273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Ligebehandlingsdirektivet:</a:t>
            </a:r>
            <a:r>
              <a:rPr lang="da-DK" sz="2800" b="1" dirty="0" smtClean="0"/>
              <a:t> </a:t>
            </a:r>
            <a:r>
              <a:rPr lang="da-DK" sz="2800" dirty="0" smtClean="0"/>
              <a:t>Skal medvirke til at sikre, at der ikke finder forskelsbehandling sted på grund af køn. </a:t>
            </a:r>
          </a:p>
          <a:p>
            <a:endParaRPr lang="da-DK" sz="1000" dirty="0" smtClean="0"/>
          </a:p>
          <a:p>
            <a:r>
              <a:rPr lang="da-DK" sz="2800" dirty="0" smtClean="0"/>
              <a:t>En arbejdsgiver skal bl.a. </a:t>
            </a:r>
            <a:r>
              <a:rPr lang="da-DK" sz="2800" b="1" dirty="0" smtClean="0"/>
              <a:t>behandle mænd og kvinder </a:t>
            </a:r>
            <a:r>
              <a:rPr lang="da-DK" sz="2800" dirty="0" smtClean="0"/>
              <a:t>lige:</a:t>
            </a:r>
          </a:p>
          <a:p>
            <a:pPr marL="361950" indent="-361950">
              <a:buFont typeface="Arial" pitchFamily="34" charset="0"/>
              <a:buChar char="•"/>
            </a:pPr>
            <a:r>
              <a:rPr lang="da-DK" sz="2600" dirty="0" smtClean="0"/>
              <a:t>Ved ansættelser, forflyttelser og forfremmelser.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I forbindelse med erhvervsvejledning, erhvervsuddannelse, erhvervsmæssig videreuddannelse og omskoling.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Mht. arbejdsvilkår og ved afskedigelse.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Det må ikke ved annoncering angives, at der til ansættelse eller erhvervsuddannelse mv. søges eller foretrækkes personer af et bestemt køn.</a:t>
            </a:r>
          </a:p>
          <a:p>
            <a:pPr marL="361950" lvl="0" indent="-361950">
              <a:buFont typeface="Arial" pitchFamily="34" charset="0"/>
              <a:buChar char="•"/>
            </a:pPr>
            <a:r>
              <a:rPr lang="da-DK" sz="2600" dirty="0" smtClean="0"/>
              <a:t>Graviditet, barsel og adoption</a:t>
            </a:r>
          </a:p>
          <a:p>
            <a:pPr marL="361950" indent="-361950"/>
            <a:endParaRPr lang="da-DK" sz="1000" b="1" dirty="0" smtClean="0"/>
          </a:p>
          <a:p>
            <a:pPr marL="361950" indent="-361950"/>
            <a:r>
              <a:rPr lang="da-DK" sz="2800" b="1" dirty="0" smtClean="0"/>
              <a:t>Godtgørelse og erstatning ved overtrædelse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Ansættelsesaftalen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3.1 Ansættelsesbevisloven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Lov om ansættelsesbeviser - </a:t>
            </a:r>
            <a:r>
              <a:rPr lang="da-DK" sz="3200" dirty="0" smtClean="0">
                <a:cs typeface="Arial" pitchFamily="34" charset="0"/>
              </a:rPr>
              <a:t>Krav til indholdet af en ansættelseskontrakt.</a:t>
            </a:r>
            <a:endParaRPr lang="da-DK" sz="3200" b="1" dirty="0" smtClean="0">
              <a:cs typeface="Arial" pitchFamily="34" charset="0"/>
            </a:endParaRPr>
          </a:p>
          <a:p>
            <a:pPr marL="361950" indent="-361950">
              <a:buFont typeface="Arial" pitchFamily="34" charset="0"/>
              <a:buChar char="•"/>
            </a:pPr>
            <a:r>
              <a:rPr lang="da-DK" sz="2800" dirty="0" smtClean="0"/>
              <a:t>Lønmodtageren har ifølge loven krav på et skriftligt dokument, fx ansættelseskontrakt </a:t>
            </a:r>
            <a:r>
              <a:rPr lang="da-DK" sz="2800" b="1" dirty="0" smtClean="0"/>
              <a:t>senest 1 måned </a:t>
            </a:r>
            <a:r>
              <a:rPr lang="da-DK" sz="2800" dirty="0" smtClean="0"/>
              <a:t>efter ansættelsesforholdet er begyndt, hvis :</a:t>
            </a:r>
            <a:endParaRPr lang="da-DK" sz="2800" dirty="0" smtClean="0">
              <a:cs typeface="Arial" pitchFamily="34" charset="0"/>
            </a:endParaRP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800" dirty="0" smtClean="0"/>
              <a:t>Ansættelsesforholdet har haft en varighed på mere end </a:t>
            </a:r>
            <a:r>
              <a:rPr lang="da-DK" sz="2800" b="1" dirty="0" smtClean="0"/>
              <a:t>1 måned</a:t>
            </a:r>
            <a:r>
              <a:rPr lang="da-DK" sz="2800" dirty="0" smtClean="0"/>
              <a:t>, og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800" dirty="0" smtClean="0"/>
              <a:t>Den gennemsnitlige ugentlige arbejdstid skal </a:t>
            </a:r>
            <a:r>
              <a:rPr lang="da-DK" sz="2800" b="1" dirty="0" smtClean="0"/>
              <a:t>overstige 8 timer</a:t>
            </a:r>
            <a:r>
              <a:rPr lang="da-DK" sz="2800" dirty="0" smtClean="0"/>
              <a:t>, jf. ANL § 1, stk. 1.</a:t>
            </a:r>
            <a:endParaRPr lang="da-DK" sz="2800" b="1" dirty="0" smtClean="0">
              <a:cs typeface="Arial" pitchFamily="34" charset="0"/>
            </a:endParaRPr>
          </a:p>
          <a:p>
            <a:pPr marL="361950" indent="-361950">
              <a:buFont typeface="Arial" pitchFamily="34" charset="0"/>
              <a:buChar char="•"/>
            </a:pPr>
            <a:endParaRPr lang="da-DK" sz="1000" b="1" dirty="0" smtClean="0">
              <a:cs typeface="Arial" pitchFamily="34" charset="0"/>
            </a:endParaRPr>
          </a:p>
          <a:p>
            <a:pPr marL="361950" indent="-361950">
              <a:buFont typeface="Arial" pitchFamily="34" charset="0"/>
              <a:buChar char="•"/>
            </a:pPr>
            <a:r>
              <a:rPr lang="da-DK" sz="2800" b="1" dirty="0" smtClean="0">
                <a:cs typeface="Arial" pitchFamily="34" charset="0"/>
              </a:rPr>
              <a:t>Ansættelsesbevisloven er præceptiv </a:t>
            </a:r>
            <a:r>
              <a:rPr lang="da-DK" sz="2800" dirty="0" smtClean="0">
                <a:cs typeface="Arial" pitchFamily="34" charset="0"/>
              </a:rPr>
              <a:t>og kan ikke fraviges til skade for lønmodtageren.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3.1 Ansættelsesbevisloven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Arbejdsgiverens oplysningspligt</a:t>
            </a:r>
            <a:r>
              <a:rPr lang="da-DK" sz="2800" dirty="0" smtClean="0"/>
              <a:t>, jf. ANL § 2, stk. 2, nr. 1-10, oplysning om: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Arbejdsgiverens og lønmodtagerens navn og adresse.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Arbejdsstedets beliggenhed. 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Beskrivelse af arbejdet eller angivelse af lønmodtagerens titel, rang, stilling eller </a:t>
            </a:r>
            <a:r>
              <a:rPr lang="da-DK" sz="2400" dirty="0" err="1" smtClean="0"/>
              <a:t>jobkategori</a:t>
            </a:r>
            <a:r>
              <a:rPr lang="da-DK" sz="2400" dirty="0" smtClean="0"/>
              <a:t>.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Ansættelsesforholdets begyndelsestidspunkt og </a:t>
            </a:r>
            <a:r>
              <a:rPr lang="da-DK" sz="2400" dirty="0" err="1" smtClean="0"/>
              <a:t>ansættelsesfor-holdets</a:t>
            </a:r>
            <a:r>
              <a:rPr lang="da-DK" sz="2400" dirty="0" smtClean="0"/>
              <a:t> forventede varighed, tidsbegrænset ansættelse.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Lønmodtagerens rettigheder til ferie og evt. løn under ferie.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Varigheden af parternes gensidige opsigelsesvarsler. 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Den gældende eller aftalte løn, </a:t>
            </a:r>
            <a:r>
              <a:rPr lang="da-DK" sz="2400" dirty="0" err="1" smtClean="0"/>
              <a:t>evt</a:t>
            </a:r>
            <a:r>
              <a:rPr lang="da-DK" sz="2400" dirty="0" smtClean="0"/>
              <a:t> tillæg, pensionsbidrag mv. 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Den normale daglige eller ugentlige arbejdstid.</a:t>
            </a:r>
          </a:p>
          <a:p>
            <a:pPr marL="361950" indent="-361950" fontAlgn="base">
              <a:buFont typeface="Arial" pitchFamily="34" charset="0"/>
              <a:buChar char="•"/>
            </a:pPr>
            <a:r>
              <a:rPr lang="da-DK" sz="2400" dirty="0" smtClean="0"/>
              <a:t>Angivelse af, hvilke kollektive overenskomster eller aftaler, der regulerer arbejdsforholdet. </a:t>
            </a:r>
            <a:endParaRPr lang="da-DK" sz="3200" dirty="0" smtClean="0"/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3.1 Ansættelsesbevisloven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Ændringer i ansættelsesforholdet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800" dirty="0" smtClean="0"/>
              <a:t>Skal ske skriftligt  - allonge/tillæg</a:t>
            </a:r>
          </a:p>
          <a:p>
            <a:pPr marL="819150" lvl="1" indent="-361950">
              <a:buFont typeface="Arial" pitchFamily="34" charset="0"/>
              <a:buChar char="•"/>
            </a:pPr>
            <a:r>
              <a:rPr lang="da-DK" sz="2800" dirty="0" smtClean="0"/>
              <a:t>Senest 1 måned efter den dato, hvor ændringen træder i kraft, jf. ANL § 4</a:t>
            </a:r>
          </a:p>
          <a:p>
            <a:pPr marL="819150" lvl="1" indent="-361950">
              <a:buFont typeface="Arial" pitchFamily="34" charset="0"/>
              <a:buChar char="•"/>
            </a:pPr>
            <a:endParaRPr lang="da-DK" sz="2800" dirty="0" smtClean="0"/>
          </a:p>
          <a:p>
            <a:r>
              <a:rPr lang="da-DK" sz="2800" b="1" dirty="0" smtClean="0"/>
              <a:t>Væsentlige ændringer </a:t>
            </a:r>
            <a:r>
              <a:rPr lang="da-DK" sz="2800" dirty="0" smtClean="0"/>
              <a:t>i ansættelsesforholdet, skal </a:t>
            </a:r>
            <a:r>
              <a:rPr lang="da-DK" sz="2800" b="1" dirty="0" smtClean="0"/>
              <a:t>varsles</a:t>
            </a:r>
            <a:r>
              <a:rPr lang="da-DK" sz="2800" dirty="0" smtClean="0"/>
              <a:t> over for lønmodtageren med, hvad der svarer til lønmodtagerens opsigelsesvarsel.</a:t>
            </a:r>
          </a:p>
          <a:p>
            <a:endParaRPr lang="da-DK" sz="2800" b="1" dirty="0" smtClean="0"/>
          </a:p>
          <a:p>
            <a:r>
              <a:rPr lang="da-DK" sz="2800" b="1" dirty="0" smtClean="0"/>
              <a:t>Hvis oplysningspligten ikke overholdes:</a:t>
            </a:r>
          </a:p>
          <a:p>
            <a:r>
              <a:rPr lang="da-DK" sz="2800" dirty="0" smtClean="0"/>
              <a:t>Betale godtgørelse til lønmodtageren, ANL §6</a:t>
            </a: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2803</Words>
  <Application>Microsoft Office PowerPoint</Application>
  <PresentationFormat>Skærmshow (4:3)</PresentationFormat>
  <Paragraphs>257</Paragraphs>
  <Slides>34</Slides>
  <Notes>34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34</vt:i4>
      </vt:variant>
    </vt:vector>
  </HeadingPairs>
  <TitlesOfParts>
    <vt:vector size="35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 </cp:lastModifiedBy>
  <cp:revision>71</cp:revision>
  <dcterms:created xsi:type="dcterms:W3CDTF">2011-03-28T11:51:52Z</dcterms:created>
  <dcterms:modified xsi:type="dcterms:W3CDTF">2011-10-10T09:43:41Z</dcterms:modified>
</cp:coreProperties>
</file>