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257" r:id="rId2"/>
    <p:sldId id="260" r:id="rId3"/>
    <p:sldId id="268" r:id="rId4"/>
    <p:sldId id="262" r:id="rId5"/>
    <p:sldId id="269" r:id="rId6"/>
    <p:sldId id="271" r:id="rId7"/>
    <p:sldId id="272" r:id="rId8"/>
    <p:sldId id="264" r:id="rId9"/>
    <p:sldId id="270" r:id="rId10"/>
    <p:sldId id="263" r:id="rId11"/>
    <p:sldId id="265" r:id="rId12"/>
    <p:sldId id="274" r:id="rId13"/>
    <p:sldId id="273" r:id="rId14"/>
    <p:sldId id="276" r:id="rId15"/>
    <p:sldId id="266" r:id="rId16"/>
    <p:sldId id="277" r:id="rId17"/>
    <p:sldId id="282" r:id="rId18"/>
    <p:sldId id="281" r:id="rId19"/>
    <p:sldId id="292" r:id="rId20"/>
    <p:sldId id="293" r:id="rId21"/>
    <p:sldId id="290" r:id="rId22"/>
    <p:sldId id="261" r:id="rId23"/>
    <p:sldId id="283" r:id="rId24"/>
    <p:sldId id="284" r:id="rId25"/>
    <p:sldId id="289" r:id="rId26"/>
    <p:sldId id="291" r:id="rId27"/>
    <p:sldId id="285" r:id="rId28"/>
    <p:sldId id="294" r:id="rId29"/>
    <p:sldId id="286" r:id="rId30"/>
    <p:sldId id="287" r:id="rId31"/>
    <p:sldId id="297" r:id="rId32"/>
    <p:sldId id="295" r:id="rId33"/>
    <p:sldId id="298" r:id="rId34"/>
    <p:sldId id="288" r:id="rId35"/>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3" autoAdjust="0"/>
    <p:restoredTop sz="94728" autoAdjust="0"/>
  </p:normalViewPr>
  <p:slideViewPr>
    <p:cSldViewPr>
      <p:cViewPr>
        <p:scale>
          <a:sx n="84" d="100"/>
          <a:sy n="84" d="100"/>
        </p:scale>
        <p:origin x="-948"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6" d="100"/>
          <a:sy n="56" d="100"/>
        </p:scale>
        <p:origin x="-286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2541A23-12B3-48F8-94B4-10A1AB11FDF2}" type="datetimeFigureOut">
              <a:rPr lang="da-DK" smtClean="0"/>
              <a:pPr/>
              <a:t>29-02-2012</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5" name="Pladsholder til dias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86DC947-5BF5-4E62-B32E-E8EB514BA0C5}" type="slidenum">
              <a:rPr lang="da-DK" smtClean="0"/>
              <a:pPr/>
              <a:t>‹nr.›</a:t>
            </a:fld>
            <a:endParaRPr lang="da-DK"/>
          </a:p>
        </p:txBody>
      </p:sp>
    </p:spTree>
    <p:extLst>
      <p:ext uri="{BB962C8B-B14F-4D97-AF65-F5344CB8AC3E}">
        <p14:creationId xmlns:p14="http://schemas.microsoft.com/office/powerpoint/2010/main" val="32342488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Pladsholder til sidefod 8"/>
          <p:cNvSpPr>
            <a:spLocks noGrp="1"/>
          </p:cNvSpPr>
          <p:nvPr>
            <p:ph type="ftr" sz="quarter" idx="4"/>
          </p:nvPr>
        </p:nvSpPr>
        <p:spPr>
          <a:xfrm>
            <a:off x="3886200" y="8686800"/>
            <a:ext cx="2971800" cy="457200"/>
          </a:xfrm>
          <a:prstGeom prst="rect">
            <a:avLst/>
          </a:prstGeom>
        </p:spPr>
        <p:txBody>
          <a:bodyPr vert="horz" lIns="91440" tIns="45720" rIns="91440" bIns="45720" rtlCol="0" anchor="b"/>
          <a:lstStyle>
            <a:lvl1pPr algn="l">
              <a:defRPr sz="1200"/>
            </a:lvl1pPr>
          </a:lstStyle>
          <a:p>
            <a:endParaRPr lang="da-DK" dirty="0"/>
          </a:p>
        </p:txBody>
      </p:sp>
      <p:sp>
        <p:nvSpPr>
          <p:cNvPr id="13" name="Pladsholder til diasbillede 12"/>
          <p:cNvSpPr>
            <a:spLocks noGrp="1" noRot="1" noChangeAspect="1"/>
          </p:cNvSpPr>
          <p:nvPr>
            <p:ph type="sldImg" idx="2"/>
          </p:nvPr>
        </p:nvSpPr>
        <p:spPr>
          <a:xfrm>
            <a:off x="0" y="0"/>
            <a:ext cx="1196752" cy="9144000"/>
          </a:xfrm>
          <a:prstGeom prst="rect">
            <a:avLst/>
          </a:prstGeom>
          <a:noFill/>
          <a:ln w="12700">
            <a:solidFill>
              <a:prstClr val="black"/>
            </a:solidFill>
          </a:ln>
        </p:spPr>
        <p:txBody>
          <a:bodyPr vert="horz" lIns="91440" tIns="45720" rIns="91440" bIns="45720" rtlCol="0" anchor="ctr"/>
          <a:lstStyle/>
          <a:p>
            <a:endParaRPr lang="da-DK"/>
          </a:p>
        </p:txBody>
      </p:sp>
    </p:spTree>
    <p:extLst>
      <p:ext uri="{BB962C8B-B14F-4D97-AF65-F5344CB8AC3E}">
        <p14:creationId xmlns:p14="http://schemas.microsoft.com/office/powerpoint/2010/main" val="1654237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smtClean="0"/>
              <a:t>Klik for at redigere i master</a:t>
            </a:r>
            <a:endParaRPr lang="da-DK"/>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Klik for at redigere i master</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29-02-2012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3261635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29-02-2012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4009419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smtClean="0"/>
              <a:t>Klik for at redigere i master</a:t>
            </a:r>
            <a:endParaRPr lang="da-DK"/>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29-02-2012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2969118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idx="1"/>
          </p:nvPr>
        </p:nvSpPr>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29-02-2012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258085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smtClean="0"/>
              <a:t>Klik for at redigere i master</a:t>
            </a:r>
            <a:endParaRPr lang="da-DK"/>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i master</a:t>
            </a:r>
          </a:p>
        </p:txBody>
      </p:sp>
      <p:sp>
        <p:nvSpPr>
          <p:cNvPr id="4" name="Pladsholder til dato 3"/>
          <p:cNvSpPr>
            <a:spLocks noGrp="1"/>
          </p:cNvSpPr>
          <p:nvPr>
            <p:ph type="dt" sz="half" idx="10"/>
          </p:nvPr>
        </p:nvSpPr>
        <p:spPr/>
        <p:txBody>
          <a:bodyPr/>
          <a:lstStyle/>
          <a:p>
            <a:fld id="{A8BCE80F-D1AE-4E54-980A-ADEAE1A16DB9}" type="datetimeFigureOut">
              <a:rPr lang="da-DK" smtClean="0"/>
              <a:pPr/>
              <a:t>29-02-2012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3747768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A8BCE80F-D1AE-4E54-980A-ADEAE1A16DB9}" type="datetimeFigureOut">
              <a:rPr lang="da-DK" smtClean="0"/>
              <a:pPr/>
              <a:t>29-02-2012</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527593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smtClean="0"/>
              <a:t>Klik for at redigere i master</a:t>
            </a:r>
            <a:endParaRPr lang="da-DK"/>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A8BCE80F-D1AE-4E54-980A-ADEAE1A16DB9}" type="datetimeFigureOut">
              <a:rPr lang="da-DK" smtClean="0"/>
              <a:pPr/>
              <a:t>29-02-2012</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277800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dato 2"/>
          <p:cNvSpPr>
            <a:spLocks noGrp="1"/>
          </p:cNvSpPr>
          <p:nvPr>
            <p:ph type="dt" sz="half" idx="10"/>
          </p:nvPr>
        </p:nvSpPr>
        <p:spPr/>
        <p:txBody>
          <a:bodyPr/>
          <a:lstStyle/>
          <a:p>
            <a:fld id="{A8BCE80F-D1AE-4E54-980A-ADEAE1A16DB9}" type="datetimeFigureOut">
              <a:rPr lang="da-DK" smtClean="0"/>
              <a:pPr/>
              <a:t>29-02-2012</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1480581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A8BCE80F-D1AE-4E54-980A-ADEAE1A16DB9}" type="datetimeFigureOut">
              <a:rPr lang="da-DK" smtClean="0"/>
              <a:pPr/>
              <a:t>29-02-2012</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3932454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smtClean="0"/>
              <a:t>Klik for at redigere i master</a:t>
            </a:r>
            <a:endParaRPr lang="da-DK"/>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A8BCE80F-D1AE-4E54-980A-ADEAE1A16DB9}" type="datetimeFigureOut">
              <a:rPr lang="da-DK" smtClean="0"/>
              <a:pPr/>
              <a:t>29-02-2012</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435643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smtClean="0"/>
              <a:t>Klik for at redigere i master</a:t>
            </a:r>
            <a:endParaRPr lang="da-DK"/>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A8BCE80F-D1AE-4E54-980A-ADEAE1A16DB9}" type="datetimeFigureOut">
              <a:rPr lang="da-DK" smtClean="0"/>
              <a:pPr/>
              <a:t>29-02-2012</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2532350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smtClean="0"/>
              <a:t>Klik for at redigere i master</a:t>
            </a:r>
            <a:endParaRPr lang="da-DK"/>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BCE80F-D1AE-4E54-980A-ADEAE1A16DB9}" type="datetimeFigureOut">
              <a:rPr lang="da-DK" smtClean="0"/>
              <a:pPr/>
              <a:t>29-02-2012</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2F43FF-D20D-4356-84DF-E87CFDADEC03}" type="slidenum">
              <a:rPr lang="da-DK" smtClean="0"/>
              <a:pPr/>
              <a:t>‹nr.›</a:t>
            </a:fld>
            <a:endParaRPr lang="da-DK"/>
          </a:p>
        </p:txBody>
      </p:sp>
    </p:spTree>
    <p:extLst>
      <p:ext uri="{BB962C8B-B14F-4D97-AF65-F5344CB8AC3E}">
        <p14:creationId xmlns:p14="http://schemas.microsoft.com/office/powerpoint/2010/main" val="1339054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kstboks 4"/>
          <p:cNvSpPr txBox="1"/>
          <p:nvPr/>
        </p:nvSpPr>
        <p:spPr>
          <a:xfrm>
            <a:off x="1062972" y="2228670"/>
            <a:ext cx="7344816" cy="1261884"/>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Kapitel 7</a:t>
            </a:r>
          </a:p>
          <a:p>
            <a:pPr algn="ctr"/>
            <a:r>
              <a:rPr lang="da-DK" sz="4000" b="1" dirty="0" smtClean="0">
                <a:solidFill>
                  <a:srgbClr val="7030A0"/>
                </a:solidFill>
                <a:latin typeface="+mj-lt"/>
                <a:cs typeface="Arial" pitchFamily="34" charset="0"/>
              </a:rPr>
              <a:t>Handelskøb</a:t>
            </a:r>
            <a:endParaRPr lang="da-DK" sz="4000" dirty="0">
              <a:latin typeface="+mj-lt"/>
            </a:endParaRPr>
          </a:p>
        </p:txBody>
      </p:sp>
    </p:spTree>
    <p:extLst>
      <p:ext uri="{BB962C8B-B14F-4D97-AF65-F5344CB8AC3E}">
        <p14:creationId xmlns:p14="http://schemas.microsoft.com/office/powerpoint/2010/main" val="17759282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Handelskøb</a:t>
            </a:r>
          </a:p>
          <a:p>
            <a:pPr algn="ctr"/>
            <a:r>
              <a:rPr lang="da-DK" sz="3600" b="1" dirty="0" smtClean="0">
                <a:solidFill>
                  <a:srgbClr val="7030A0"/>
                </a:solidFill>
                <a:latin typeface="+mj-lt"/>
                <a:cs typeface="Arial" pitchFamily="34" charset="0"/>
              </a:rPr>
              <a:t>2. Sælgers og købers forpligtelser</a:t>
            </a:r>
          </a:p>
        </p:txBody>
      </p:sp>
      <p:sp>
        <p:nvSpPr>
          <p:cNvPr id="3" name="Tekstboks 2"/>
          <p:cNvSpPr txBox="1"/>
          <p:nvPr/>
        </p:nvSpPr>
        <p:spPr>
          <a:xfrm>
            <a:off x="467544" y="1340768"/>
            <a:ext cx="8602730" cy="6309420"/>
          </a:xfrm>
          <a:prstGeom prst="rect">
            <a:avLst/>
          </a:prstGeom>
          <a:noFill/>
        </p:spPr>
        <p:txBody>
          <a:bodyPr wrap="square" rtlCol="0">
            <a:spAutoFit/>
          </a:bodyPr>
          <a:lstStyle/>
          <a:p>
            <a:r>
              <a:rPr lang="da-DK" sz="2800" b="1" dirty="0" smtClean="0">
                <a:cs typeface="Arial" pitchFamily="34" charset="0"/>
              </a:rPr>
              <a:t>Sælgers forpligtelser </a:t>
            </a:r>
            <a:r>
              <a:rPr lang="da-DK" sz="2800" dirty="0" smtClean="0">
                <a:cs typeface="Arial" pitchFamily="34" charset="0"/>
              </a:rPr>
              <a:t>består i at:</a:t>
            </a:r>
          </a:p>
          <a:p>
            <a:pPr marL="355600" lvl="0" indent="-355600">
              <a:buFont typeface="Arial" pitchFamily="34" charset="0"/>
              <a:buChar char="•"/>
            </a:pPr>
            <a:r>
              <a:rPr lang="da-DK" sz="2800" dirty="0" smtClean="0"/>
              <a:t>Levere det solgte i rette tid og på rette sted (leveringstidspunkt og leveringssted)</a:t>
            </a:r>
          </a:p>
          <a:p>
            <a:pPr marL="355600" lvl="0" indent="-355600">
              <a:buFont typeface="Arial" pitchFamily="34" charset="0"/>
              <a:buChar char="•"/>
            </a:pPr>
            <a:r>
              <a:rPr lang="da-DK" sz="2800" dirty="0" smtClean="0"/>
              <a:t>Levere det solgte i rette stand (uden faktiske og retlige mangler)</a:t>
            </a:r>
          </a:p>
          <a:p>
            <a:pPr marL="355600" lvl="0" indent="-355600">
              <a:buFont typeface="Arial" pitchFamily="34" charset="0"/>
              <a:buChar char="•"/>
            </a:pPr>
            <a:endParaRPr lang="da-DK" sz="1000" dirty="0" smtClean="0"/>
          </a:p>
          <a:p>
            <a:r>
              <a:rPr lang="da-DK" sz="2800" b="1" dirty="0" smtClean="0"/>
              <a:t>Købers forpligtelser</a:t>
            </a:r>
            <a:r>
              <a:rPr lang="da-DK" sz="2800" dirty="0" smtClean="0"/>
              <a:t> består i modtage varen og at betale købesummen:</a:t>
            </a:r>
          </a:p>
          <a:p>
            <a:pPr marL="355600" lvl="0" indent="-355600">
              <a:buFont typeface="Arial" pitchFamily="34" charset="0"/>
              <a:buChar char="•"/>
            </a:pPr>
            <a:r>
              <a:rPr lang="da-DK" sz="2800" dirty="0" smtClean="0"/>
              <a:t>I rette tid</a:t>
            </a:r>
          </a:p>
          <a:p>
            <a:pPr marL="355600" lvl="0" indent="-355600">
              <a:buFont typeface="Arial" pitchFamily="34" charset="0"/>
              <a:buChar char="•"/>
            </a:pPr>
            <a:r>
              <a:rPr lang="da-DK" sz="2800" dirty="0" smtClean="0"/>
              <a:t>På rette sted </a:t>
            </a:r>
          </a:p>
          <a:p>
            <a:pPr marL="355600" lvl="0" indent="-355600">
              <a:buFont typeface="Arial" pitchFamily="34" charset="0"/>
              <a:buChar char="•"/>
            </a:pPr>
            <a:r>
              <a:rPr lang="da-DK" sz="2800" dirty="0" smtClean="0"/>
              <a:t>Med rette betalingsmiddel</a:t>
            </a:r>
          </a:p>
          <a:p>
            <a:pPr marL="355600" lvl="0" indent="-355600"/>
            <a:endParaRPr lang="da-DK" sz="1000" dirty="0" smtClean="0"/>
          </a:p>
          <a:p>
            <a:pPr marL="355600" lvl="0" indent="-355600"/>
            <a:endParaRPr lang="da-DK" sz="3600" dirty="0" smtClean="0"/>
          </a:p>
          <a:p>
            <a:endParaRPr lang="da-DK" sz="3600" b="1" dirty="0" smtClean="0">
              <a:cs typeface="Arial" pitchFamily="34" charset="0"/>
            </a:endParaRPr>
          </a:p>
          <a:p>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Handelskøb</a:t>
            </a:r>
          </a:p>
          <a:p>
            <a:pPr algn="ctr"/>
            <a:r>
              <a:rPr lang="da-DK" sz="3600" b="1" dirty="0" smtClean="0">
                <a:solidFill>
                  <a:srgbClr val="7030A0"/>
                </a:solidFill>
                <a:latin typeface="+mj-lt"/>
                <a:cs typeface="Arial" pitchFamily="34" charset="0"/>
              </a:rPr>
              <a:t>2.1 Levering og risikoens overgang</a:t>
            </a:r>
          </a:p>
        </p:txBody>
      </p:sp>
      <p:sp>
        <p:nvSpPr>
          <p:cNvPr id="3" name="Tekstboks 2"/>
          <p:cNvSpPr txBox="1"/>
          <p:nvPr/>
        </p:nvSpPr>
        <p:spPr>
          <a:xfrm>
            <a:off x="467544" y="1196752"/>
            <a:ext cx="8602730" cy="5078313"/>
          </a:xfrm>
          <a:prstGeom prst="rect">
            <a:avLst/>
          </a:prstGeom>
          <a:noFill/>
        </p:spPr>
        <p:txBody>
          <a:bodyPr wrap="square" rtlCol="0">
            <a:spAutoFit/>
          </a:bodyPr>
          <a:lstStyle/>
          <a:p>
            <a:r>
              <a:rPr lang="da-DK" sz="2800" b="1" dirty="0" smtClean="0"/>
              <a:t>Hvornår er levering er sket?</a:t>
            </a:r>
            <a:r>
              <a:rPr lang="da-DK" sz="2800" dirty="0" smtClean="0"/>
              <a:t>: </a:t>
            </a:r>
          </a:p>
          <a:p>
            <a:pPr marL="355600" indent="-355600">
              <a:buFont typeface="Arial" pitchFamily="34" charset="0"/>
              <a:buChar char="•"/>
            </a:pPr>
            <a:r>
              <a:rPr lang="da-DK" sz="2600" dirty="0" smtClean="0"/>
              <a:t>Indtil levering er sket, bærer sælgeren risikoen for salgsgenstandens hændelige undergang eller forringelse.</a:t>
            </a:r>
          </a:p>
          <a:p>
            <a:pPr marL="355600" indent="-355600">
              <a:buFont typeface="Arial" pitchFamily="34" charset="0"/>
              <a:buChar char="•"/>
            </a:pPr>
            <a:r>
              <a:rPr lang="da-DK" sz="2600" dirty="0" smtClean="0"/>
              <a:t>Når levering har fundet sted overgår risikoen fra sælger til køber.</a:t>
            </a:r>
          </a:p>
          <a:p>
            <a:pPr marL="355600" indent="-355600">
              <a:buFont typeface="Arial" pitchFamily="34" charset="0"/>
              <a:buChar char="•"/>
            </a:pPr>
            <a:r>
              <a:rPr lang="da-DK" sz="2600" dirty="0" smtClean="0"/>
              <a:t>!!! Levering kan ske inden salgsgenstanden er kommet i købers besiddelse</a:t>
            </a:r>
          </a:p>
          <a:p>
            <a:endParaRPr lang="da-DK" sz="1000" dirty="0" smtClean="0"/>
          </a:p>
          <a:p>
            <a:r>
              <a:rPr lang="da-DK" sz="2600" dirty="0" smtClean="0"/>
              <a:t>Leveringstidspunktet og risikoens overgang er forskellig og afhænger af, om der er tale om et:</a:t>
            </a:r>
          </a:p>
          <a:p>
            <a:pPr marL="355600" lvl="0" indent="-355600">
              <a:buFont typeface="Arial" pitchFamily="34" charset="0"/>
              <a:buChar char="•"/>
            </a:pPr>
            <a:r>
              <a:rPr lang="da-DK" sz="2600" dirty="0" err="1" smtClean="0"/>
              <a:t>Afhentningskøb</a:t>
            </a:r>
            <a:endParaRPr lang="da-DK" sz="2600" dirty="0" smtClean="0"/>
          </a:p>
          <a:p>
            <a:pPr marL="355600" lvl="0" indent="-355600">
              <a:buFont typeface="Arial" pitchFamily="34" charset="0"/>
              <a:buChar char="•"/>
            </a:pPr>
            <a:r>
              <a:rPr lang="da-DK" sz="2600" dirty="0" err="1" smtClean="0"/>
              <a:t>Pladskøb</a:t>
            </a:r>
            <a:endParaRPr lang="da-DK" sz="2600" dirty="0" smtClean="0"/>
          </a:p>
          <a:p>
            <a:pPr marL="355600" lvl="0" indent="-355600">
              <a:buFont typeface="Arial" pitchFamily="34" charset="0"/>
              <a:buChar char="•"/>
            </a:pPr>
            <a:r>
              <a:rPr lang="da-DK" sz="2600" dirty="0" err="1" smtClean="0"/>
              <a:t>Afsendelseskøb/forsendelseskøb</a:t>
            </a:r>
            <a:endParaRPr lang="da-DK" sz="26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2.1 Levering og risikoens overgang</a:t>
            </a:r>
          </a:p>
          <a:p>
            <a:pPr algn="ctr"/>
            <a:r>
              <a:rPr lang="da-DK" sz="3600" b="1" dirty="0" err="1" smtClean="0">
                <a:solidFill>
                  <a:srgbClr val="7030A0"/>
                </a:solidFill>
                <a:latin typeface="+mj-lt"/>
                <a:cs typeface="Arial" pitchFamily="34" charset="0"/>
              </a:rPr>
              <a:t>Afhentningskøb</a:t>
            </a:r>
            <a:endParaRPr lang="da-DK" sz="3600" b="1" dirty="0" smtClean="0">
              <a:solidFill>
                <a:srgbClr val="7030A0"/>
              </a:solidFill>
              <a:latin typeface="+mj-lt"/>
              <a:cs typeface="Arial" pitchFamily="34" charset="0"/>
            </a:endParaRPr>
          </a:p>
        </p:txBody>
      </p:sp>
      <p:sp>
        <p:nvSpPr>
          <p:cNvPr id="3" name="Tekstboks 2"/>
          <p:cNvSpPr txBox="1"/>
          <p:nvPr/>
        </p:nvSpPr>
        <p:spPr>
          <a:xfrm>
            <a:off x="467544" y="1124745"/>
            <a:ext cx="8602730" cy="5201424"/>
          </a:xfrm>
          <a:prstGeom prst="rect">
            <a:avLst/>
          </a:prstGeom>
          <a:noFill/>
        </p:spPr>
        <p:txBody>
          <a:bodyPr wrap="square" rtlCol="0">
            <a:spAutoFit/>
          </a:bodyPr>
          <a:lstStyle/>
          <a:p>
            <a:r>
              <a:rPr lang="da-DK" sz="2600" dirty="0" smtClean="0"/>
              <a:t>Hvis intet er aftalt om levering, er det som hovedregel et </a:t>
            </a:r>
            <a:r>
              <a:rPr lang="da-DK" sz="2600" dirty="0" err="1" smtClean="0"/>
              <a:t>afhentningskøb</a:t>
            </a:r>
            <a:r>
              <a:rPr lang="da-DK" sz="2600" dirty="0" smtClean="0"/>
              <a:t>. Køber henter varen på sælgers forretningssted eller bopæl, jf. KBL § 9.</a:t>
            </a:r>
          </a:p>
          <a:p>
            <a:endParaRPr lang="da-DK" sz="1000" dirty="0" smtClean="0"/>
          </a:p>
          <a:p>
            <a:pPr marL="363538" indent="-363538">
              <a:buFont typeface="Arial" pitchFamily="34" charset="0"/>
              <a:buChar char="•"/>
            </a:pPr>
            <a:r>
              <a:rPr lang="da-DK" sz="2600" b="1" dirty="0" smtClean="0"/>
              <a:t>Handelskøb/specieskøb</a:t>
            </a:r>
            <a:r>
              <a:rPr lang="da-DK" sz="2600" dirty="0" smtClean="0"/>
              <a:t>: </a:t>
            </a:r>
            <a:r>
              <a:rPr lang="da-DK" sz="2600" b="1" dirty="0" smtClean="0"/>
              <a:t>Risikoen overgår </a:t>
            </a:r>
            <a:r>
              <a:rPr lang="da-DK" sz="2600" dirty="0" smtClean="0"/>
              <a:t>fra sælger til køber på det aftalte afhentningstidspunkt, dvs. det tidspunkt hvor varen er klar til afhentning, også selvom varen ikke bliver afhentet af køber til tiden.</a:t>
            </a:r>
          </a:p>
          <a:p>
            <a:pPr marL="363538" indent="-363538">
              <a:buFont typeface="Arial" pitchFamily="34" charset="0"/>
              <a:buChar char="•"/>
            </a:pPr>
            <a:endParaRPr lang="da-DK" sz="1000" dirty="0" smtClean="0"/>
          </a:p>
          <a:p>
            <a:pPr marL="363538" indent="-363538">
              <a:buFont typeface="Arial" pitchFamily="34" charset="0"/>
              <a:buChar char="•"/>
            </a:pPr>
            <a:r>
              <a:rPr lang="da-DK" sz="2600" b="1" dirty="0" smtClean="0"/>
              <a:t>Handelskøb/genuskøb</a:t>
            </a:r>
            <a:r>
              <a:rPr lang="da-DK" sz="2600" dirty="0" smtClean="0"/>
              <a:t>: </a:t>
            </a:r>
            <a:r>
              <a:rPr lang="da-DK" sz="2600" b="1" dirty="0" smtClean="0"/>
              <a:t>Risikoen overgår </a:t>
            </a:r>
            <a:r>
              <a:rPr lang="da-DK" sz="2600" dirty="0" smtClean="0"/>
              <a:t>fra sælger til køber på det aftalte afhentningstidspunkt, også selvom varen ikke bliver afhentet af køber til tiden.</a:t>
            </a:r>
          </a:p>
          <a:p>
            <a:pPr marL="812800" lvl="1" indent="-355600">
              <a:buFont typeface="Arial" pitchFamily="34" charset="0"/>
              <a:buChar char="•"/>
            </a:pPr>
            <a:r>
              <a:rPr lang="da-DK" sz="2600" b="1" dirty="0" smtClean="0"/>
              <a:t>Betingelse:</a:t>
            </a:r>
            <a:r>
              <a:rPr lang="da-DK" sz="2600" dirty="0" smtClean="0"/>
              <a:t> Varerne skal være individualiseret/udskilte 	fra andre varer, som står hos sælger.</a:t>
            </a:r>
            <a:endParaRPr lang="da-DK" sz="2600" b="1"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2.1 Levering og risikoens overgang</a:t>
            </a:r>
          </a:p>
          <a:p>
            <a:pPr algn="ctr"/>
            <a:r>
              <a:rPr lang="da-DK" sz="3600" b="1" dirty="0" err="1" smtClean="0">
                <a:solidFill>
                  <a:srgbClr val="7030A0"/>
                </a:solidFill>
                <a:latin typeface="+mj-lt"/>
                <a:cs typeface="Arial" pitchFamily="34" charset="0"/>
              </a:rPr>
              <a:t>Pladskøb</a:t>
            </a:r>
            <a:r>
              <a:rPr lang="da-DK" sz="3600" b="1" dirty="0" smtClean="0">
                <a:solidFill>
                  <a:srgbClr val="7030A0"/>
                </a:solidFill>
                <a:latin typeface="+mj-lt"/>
                <a:cs typeface="Arial" pitchFamily="34" charset="0"/>
              </a:rPr>
              <a:t> og </a:t>
            </a:r>
            <a:r>
              <a:rPr lang="da-DK" sz="3600" b="1" dirty="0" err="1" smtClean="0">
                <a:solidFill>
                  <a:srgbClr val="7030A0"/>
                </a:solidFill>
                <a:latin typeface="+mj-lt"/>
                <a:cs typeface="Arial" pitchFamily="34" charset="0"/>
              </a:rPr>
              <a:t>afsendelseskøb/forsendelseskøb</a:t>
            </a:r>
            <a:endParaRPr lang="da-DK" sz="3600" b="1" dirty="0" smtClean="0">
              <a:solidFill>
                <a:srgbClr val="7030A0"/>
              </a:solidFill>
              <a:latin typeface="+mj-lt"/>
              <a:cs typeface="Arial" pitchFamily="34" charset="0"/>
            </a:endParaRPr>
          </a:p>
        </p:txBody>
      </p:sp>
      <p:sp>
        <p:nvSpPr>
          <p:cNvPr id="3" name="Tekstboks 2"/>
          <p:cNvSpPr txBox="1"/>
          <p:nvPr/>
        </p:nvSpPr>
        <p:spPr>
          <a:xfrm>
            <a:off x="467544" y="1340768"/>
            <a:ext cx="8602730" cy="5170646"/>
          </a:xfrm>
          <a:prstGeom prst="rect">
            <a:avLst/>
          </a:prstGeom>
          <a:noFill/>
        </p:spPr>
        <p:txBody>
          <a:bodyPr wrap="square" rtlCol="0">
            <a:spAutoFit/>
          </a:bodyPr>
          <a:lstStyle/>
          <a:p>
            <a:pPr marL="355600" lvl="0" indent="-355600">
              <a:buFont typeface="Arial" pitchFamily="34" charset="0"/>
              <a:buChar char="•"/>
            </a:pPr>
            <a:r>
              <a:rPr lang="da-DK" sz="3000" b="1" dirty="0" err="1" smtClean="0"/>
              <a:t>Pladskøb</a:t>
            </a:r>
            <a:r>
              <a:rPr lang="da-DK" sz="3000" b="1" dirty="0" smtClean="0"/>
              <a:t> – </a:t>
            </a:r>
            <a:r>
              <a:rPr lang="da-DK" sz="3000" b="1" dirty="0" err="1" smtClean="0"/>
              <a:t>udbringelseskøb</a:t>
            </a:r>
            <a:r>
              <a:rPr lang="da-DK" sz="3000" b="1" dirty="0" smtClean="0"/>
              <a:t>: </a:t>
            </a:r>
            <a:r>
              <a:rPr lang="da-DK" sz="3000" dirty="0" smtClean="0"/>
              <a:t>Levering inden for sælgers geografiske udbringningsområde. Ofte sælger egne folk der bringer varen ud.</a:t>
            </a:r>
          </a:p>
          <a:p>
            <a:pPr marL="812800" lvl="1" indent="-355600">
              <a:buFont typeface="Arial" pitchFamily="34" charset="0"/>
              <a:buChar char="•"/>
            </a:pPr>
            <a:r>
              <a:rPr lang="da-DK" sz="3000" dirty="0" smtClean="0"/>
              <a:t>Levering sker og </a:t>
            </a:r>
            <a:r>
              <a:rPr lang="da-DK" sz="3000" b="1" dirty="0" smtClean="0"/>
              <a:t>risikoen overgår </a:t>
            </a:r>
            <a:r>
              <a:rPr lang="da-DK" sz="3000" dirty="0" smtClean="0"/>
              <a:t>fra sælger til køber, når køber har varen i sin besiddelse, jf. KBL § 11.</a:t>
            </a:r>
          </a:p>
          <a:p>
            <a:pPr marL="355600" lvl="0" indent="-355600">
              <a:buFont typeface="Arial" pitchFamily="34" charset="0"/>
              <a:buChar char="•"/>
            </a:pPr>
            <a:r>
              <a:rPr lang="da-DK" sz="3000" b="1" dirty="0" err="1" smtClean="0"/>
              <a:t>Afsendelseskøb/forsendelseskøb</a:t>
            </a:r>
            <a:r>
              <a:rPr lang="da-DK" sz="3000" b="1" dirty="0" smtClean="0"/>
              <a:t>,</a:t>
            </a:r>
            <a:r>
              <a:rPr lang="da-DK" sz="3000" dirty="0" smtClean="0"/>
              <a:t> jf. KBL § 10</a:t>
            </a:r>
          </a:p>
          <a:p>
            <a:pPr marL="812800" lvl="1" indent="-355600">
              <a:buFont typeface="Arial" pitchFamily="34" charset="0"/>
              <a:buChar char="•"/>
            </a:pPr>
            <a:r>
              <a:rPr lang="da-DK" sz="3000" dirty="0" smtClean="0"/>
              <a:t>Levering sker og risikoen overgår fra sælger til køber, når varen overgives til første fremmede fragtfører. Ved søtransport sker levering når varen er bragt inden for skibssiden.</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2.1 Levering og risikoens overgang</a:t>
            </a:r>
          </a:p>
          <a:p>
            <a:pPr algn="ctr"/>
            <a:r>
              <a:rPr lang="da-DK" sz="3600" b="1" dirty="0" err="1" smtClean="0">
                <a:solidFill>
                  <a:srgbClr val="7030A0"/>
                </a:solidFill>
                <a:latin typeface="+mj-lt"/>
                <a:cs typeface="Arial" pitchFamily="34" charset="0"/>
              </a:rPr>
              <a:t>Afsendelseskøb</a:t>
            </a:r>
            <a:r>
              <a:rPr lang="da-DK" sz="3600" b="1" dirty="0" smtClean="0">
                <a:solidFill>
                  <a:srgbClr val="7030A0"/>
                </a:solidFill>
                <a:latin typeface="+mj-lt"/>
                <a:cs typeface="Arial" pitchFamily="34" charset="0"/>
              </a:rPr>
              <a:t> med klausuler </a:t>
            </a:r>
            <a:r>
              <a:rPr lang="da-DK" sz="2000" b="1" dirty="0" smtClean="0">
                <a:solidFill>
                  <a:srgbClr val="7030A0"/>
                </a:solidFill>
                <a:latin typeface="+mj-lt"/>
                <a:cs typeface="Arial" pitchFamily="34" charset="0"/>
              </a:rPr>
              <a:t>(se fig. 7.6)</a:t>
            </a:r>
          </a:p>
        </p:txBody>
      </p:sp>
      <p:sp>
        <p:nvSpPr>
          <p:cNvPr id="3" name="Tekstboks 2"/>
          <p:cNvSpPr txBox="1"/>
          <p:nvPr/>
        </p:nvSpPr>
        <p:spPr>
          <a:xfrm>
            <a:off x="467544" y="1340768"/>
            <a:ext cx="8602730" cy="4247317"/>
          </a:xfrm>
          <a:prstGeom prst="rect">
            <a:avLst/>
          </a:prstGeom>
          <a:noFill/>
        </p:spPr>
        <p:txBody>
          <a:bodyPr wrap="square" rtlCol="0">
            <a:spAutoFit/>
          </a:bodyPr>
          <a:lstStyle/>
          <a:p>
            <a:pPr marL="355600" lvl="0" indent="-355600"/>
            <a:r>
              <a:rPr lang="da-DK" sz="3000" b="1" dirty="0" smtClean="0"/>
              <a:t>Købelovens leveringsklausuler:</a:t>
            </a:r>
          </a:p>
          <a:p>
            <a:pPr marL="355600" lvl="0" indent="-355600"/>
            <a:endParaRPr lang="da-DK" sz="2400" b="1" dirty="0" smtClean="0"/>
          </a:p>
          <a:p>
            <a:pPr marL="355600" lvl="0" indent="-355600">
              <a:buFont typeface="Arial" pitchFamily="34" charset="0"/>
              <a:buChar char="•"/>
            </a:pPr>
            <a:r>
              <a:rPr lang="da-DK" sz="3000" dirty="0" smtClean="0"/>
              <a:t>FOB (</a:t>
            </a:r>
            <a:r>
              <a:rPr lang="da-DK" sz="3000" dirty="0" err="1" smtClean="0"/>
              <a:t>Free</a:t>
            </a:r>
            <a:r>
              <a:rPr lang="da-DK" sz="3000" dirty="0" smtClean="0"/>
              <a:t> </a:t>
            </a:r>
            <a:r>
              <a:rPr lang="da-DK" sz="3000" dirty="0" err="1" smtClean="0"/>
              <a:t>on</a:t>
            </a:r>
            <a:r>
              <a:rPr lang="da-DK" sz="3000" dirty="0" smtClean="0"/>
              <a:t> </a:t>
            </a:r>
            <a:r>
              <a:rPr lang="da-DK" sz="3000" dirty="0" err="1" smtClean="0"/>
              <a:t>board</a:t>
            </a:r>
            <a:r>
              <a:rPr lang="da-DK" sz="3000" dirty="0" smtClean="0"/>
              <a:t>), KBL § 62</a:t>
            </a:r>
          </a:p>
          <a:p>
            <a:pPr marL="355600" lvl="0" indent="-355600">
              <a:buFont typeface="Arial" pitchFamily="34" charset="0"/>
              <a:buChar char="•"/>
            </a:pPr>
            <a:r>
              <a:rPr lang="da-DK" sz="3000" dirty="0" smtClean="0"/>
              <a:t>CF (</a:t>
            </a:r>
            <a:r>
              <a:rPr lang="da-DK" sz="3000" dirty="0" err="1" smtClean="0"/>
              <a:t>Cost</a:t>
            </a:r>
            <a:r>
              <a:rPr lang="da-DK" sz="3000" dirty="0" smtClean="0"/>
              <a:t> &amp; </a:t>
            </a:r>
            <a:r>
              <a:rPr lang="da-DK" sz="3000" dirty="0" err="1" smtClean="0"/>
              <a:t>freight</a:t>
            </a:r>
            <a:r>
              <a:rPr lang="da-DK" sz="3000" dirty="0" smtClean="0"/>
              <a:t>), KBL § 63, jf. § 10</a:t>
            </a:r>
          </a:p>
          <a:p>
            <a:pPr marL="355600" lvl="0" indent="-355600">
              <a:buFont typeface="Arial" pitchFamily="34" charset="0"/>
              <a:buChar char="•"/>
            </a:pPr>
            <a:r>
              <a:rPr lang="da-DK" sz="3000" dirty="0" smtClean="0"/>
              <a:t>Cif (</a:t>
            </a:r>
            <a:r>
              <a:rPr lang="da-DK" sz="3000" dirty="0" err="1" smtClean="0"/>
              <a:t>Cost</a:t>
            </a:r>
            <a:r>
              <a:rPr lang="da-DK" sz="3000" dirty="0" smtClean="0"/>
              <a:t>, </a:t>
            </a:r>
            <a:r>
              <a:rPr lang="da-DK" sz="3000" dirty="0" err="1" smtClean="0"/>
              <a:t>insurance</a:t>
            </a:r>
            <a:r>
              <a:rPr lang="da-DK" sz="3000" dirty="0" smtClean="0"/>
              <a:t>, </a:t>
            </a:r>
            <a:r>
              <a:rPr lang="da-DK" sz="3000" dirty="0" err="1" smtClean="0"/>
              <a:t>freight</a:t>
            </a:r>
            <a:r>
              <a:rPr lang="da-DK" sz="3000" dirty="0" smtClean="0"/>
              <a:t>), KBL § 64, jf. § 63 og 10</a:t>
            </a:r>
          </a:p>
          <a:p>
            <a:pPr marL="355600" lvl="0" indent="-355600">
              <a:buFont typeface="Arial" pitchFamily="34" charset="0"/>
              <a:buChar char="•"/>
            </a:pPr>
            <a:r>
              <a:rPr lang="da-DK" sz="3000" dirty="0" smtClean="0"/>
              <a:t>Franco (Frit leveret), KBL § 65</a:t>
            </a:r>
          </a:p>
          <a:p>
            <a:pPr marL="355600" lvl="0" indent="-355600">
              <a:buFont typeface="Arial" pitchFamily="34" charset="0"/>
              <a:buChar char="•"/>
            </a:pPr>
            <a:endParaRPr lang="da-DK" sz="3000" dirty="0" smtClean="0"/>
          </a:p>
          <a:p>
            <a:pPr marL="355600" lvl="0" indent="-355600"/>
            <a:r>
              <a:rPr lang="da-DK" sz="3000" dirty="0" smtClean="0"/>
              <a:t>I Internationale køb anvendes INCOTERMS 2010.</a:t>
            </a:r>
          </a:p>
          <a:p>
            <a:pPr marL="355600" lvl="0" indent="-355600">
              <a:buFont typeface="Arial" pitchFamily="34" charset="0"/>
              <a:buChar char="•"/>
            </a:pPr>
            <a:endParaRPr lang="da-DK" sz="3000" b="1"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Sælgers misligholdelse</a:t>
            </a:r>
          </a:p>
        </p:txBody>
      </p:sp>
      <p:sp>
        <p:nvSpPr>
          <p:cNvPr id="3" name="Tekstboks 2"/>
          <p:cNvSpPr txBox="1"/>
          <p:nvPr/>
        </p:nvSpPr>
        <p:spPr>
          <a:xfrm>
            <a:off x="467544" y="1340768"/>
            <a:ext cx="8602730" cy="3539430"/>
          </a:xfrm>
          <a:prstGeom prst="rect">
            <a:avLst/>
          </a:prstGeom>
          <a:noFill/>
        </p:spPr>
        <p:txBody>
          <a:bodyPr wrap="square" rtlCol="0">
            <a:spAutoFit/>
          </a:bodyPr>
          <a:lstStyle/>
          <a:p>
            <a:r>
              <a:rPr lang="da-DK" sz="3200" b="1" dirty="0" smtClean="0">
                <a:cs typeface="Arial" pitchFamily="34" charset="0"/>
              </a:rPr>
              <a:t>Sælger kan som udgangspunkt misligholde en aftale på tre måder:</a:t>
            </a:r>
          </a:p>
          <a:p>
            <a:pPr marL="363538" indent="-363538">
              <a:buFont typeface="Arial" pitchFamily="34" charset="0"/>
              <a:buChar char="•"/>
            </a:pPr>
            <a:r>
              <a:rPr lang="da-DK" sz="3200" dirty="0" smtClean="0">
                <a:cs typeface="Arial" pitchFamily="34" charset="0"/>
              </a:rPr>
              <a:t>Forsinkelse med levering</a:t>
            </a:r>
          </a:p>
          <a:p>
            <a:pPr marL="363538" indent="-363538">
              <a:buFont typeface="Arial" pitchFamily="34" charset="0"/>
              <a:buChar char="•"/>
            </a:pPr>
            <a:r>
              <a:rPr lang="da-DK" sz="3200" dirty="0" smtClean="0">
                <a:cs typeface="Arial" pitchFamily="34" charset="0"/>
              </a:rPr>
              <a:t>Faktiske mangler - mangler ved den leverede vare</a:t>
            </a:r>
          </a:p>
          <a:p>
            <a:pPr marL="363538" indent="-363538">
              <a:buFont typeface="Arial" pitchFamily="34" charset="0"/>
              <a:buChar char="•"/>
            </a:pPr>
            <a:r>
              <a:rPr lang="da-DK" sz="3200" dirty="0" smtClean="0">
                <a:cs typeface="Arial" pitchFamily="34" charset="0"/>
              </a:rPr>
              <a:t>Retlige mangler - vanhjemmel</a:t>
            </a:r>
          </a:p>
          <a:p>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Sælgers misligholdelse</a:t>
            </a:r>
          </a:p>
          <a:p>
            <a:pPr algn="ctr"/>
            <a:r>
              <a:rPr lang="da-DK" sz="3600" b="1" dirty="0" smtClean="0">
                <a:solidFill>
                  <a:srgbClr val="7030A0"/>
                </a:solidFill>
                <a:latin typeface="+mj-lt"/>
                <a:cs typeface="Arial" pitchFamily="34" charset="0"/>
              </a:rPr>
              <a:t>3.1 Forsinkelse med levering</a:t>
            </a:r>
          </a:p>
        </p:txBody>
      </p:sp>
      <p:sp>
        <p:nvSpPr>
          <p:cNvPr id="3" name="Tekstboks 2"/>
          <p:cNvSpPr txBox="1"/>
          <p:nvPr/>
        </p:nvSpPr>
        <p:spPr>
          <a:xfrm>
            <a:off x="467544" y="1340768"/>
            <a:ext cx="8602730" cy="4524315"/>
          </a:xfrm>
          <a:prstGeom prst="rect">
            <a:avLst/>
          </a:prstGeom>
          <a:noFill/>
        </p:spPr>
        <p:txBody>
          <a:bodyPr wrap="square" rtlCol="0">
            <a:spAutoFit/>
          </a:bodyPr>
          <a:lstStyle/>
          <a:p>
            <a:pPr marL="363538" indent="-363538">
              <a:buFont typeface="Arial" pitchFamily="34" charset="0"/>
              <a:buChar char="•"/>
            </a:pPr>
            <a:r>
              <a:rPr lang="da-DK" sz="3200" dirty="0" smtClean="0">
                <a:cs typeface="Arial" pitchFamily="34" charset="0"/>
              </a:rPr>
              <a:t>Hvis </a:t>
            </a:r>
            <a:r>
              <a:rPr lang="da-DK" sz="3200" b="1" dirty="0" smtClean="0">
                <a:cs typeface="Arial" pitchFamily="34" charset="0"/>
              </a:rPr>
              <a:t>leveringstidspunkt ikke er aftalt </a:t>
            </a:r>
            <a:r>
              <a:rPr lang="da-DK" sz="3200" dirty="0" smtClean="0">
                <a:cs typeface="Arial" pitchFamily="34" charset="0"/>
              </a:rPr>
              <a:t>– Levering skal ske efter påkrav, jf. KBL § 12.</a:t>
            </a:r>
          </a:p>
          <a:p>
            <a:pPr marL="363538" indent="-363538">
              <a:buFont typeface="Arial" pitchFamily="34" charset="0"/>
              <a:buChar char="•"/>
            </a:pPr>
            <a:r>
              <a:rPr lang="da-DK" sz="3200" dirty="0" smtClean="0">
                <a:cs typeface="Arial" pitchFamily="34" charset="0"/>
              </a:rPr>
              <a:t>Hvis der er aftalt levering:</a:t>
            </a:r>
          </a:p>
          <a:p>
            <a:pPr marL="820738" lvl="1" indent="-363538">
              <a:buFont typeface="Arial" pitchFamily="34" charset="0"/>
              <a:buChar char="•"/>
            </a:pPr>
            <a:r>
              <a:rPr lang="da-DK" sz="3200" b="1" dirty="0" smtClean="0">
                <a:cs typeface="Arial" pitchFamily="34" charset="0"/>
              </a:rPr>
              <a:t>Primo</a:t>
            </a:r>
            <a:r>
              <a:rPr lang="da-DK" sz="3200" dirty="0" smtClean="0">
                <a:cs typeface="Arial" pitchFamily="34" charset="0"/>
              </a:rPr>
              <a:t> maj/begyndelsen af maj = 1. til 10. maj</a:t>
            </a:r>
          </a:p>
          <a:p>
            <a:pPr marL="820738" lvl="1" indent="-363538">
              <a:buFont typeface="Arial" pitchFamily="34" charset="0"/>
              <a:buChar char="•"/>
            </a:pPr>
            <a:r>
              <a:rPr lang="da-DK" sz="3200" b="1" dirty="0" smtClean="0">
                <a:cs typeface="Arial" pitchFamily="34" charset="0"/>
              </a:rPr>
              <a:t>Medio</a:t>
            </a:r>
            <a:r>
              <a:rPr lang="da-DK" sz="3200" dirty="0" smtClean="0">
                <a:cs typeface="Arial" pitchFamily="34" charset="0"/>
              </a:rPr>
              <a:t> maj/midten af maj = 11. til 20. maj</a:t>
            </a:r>
          </a:p>
          <a:p>
            <a:pPr marL="820738" lvl="1" indent="-363538">
              <a:buFont typeface="Arial" pitchFamily="34" charset="0"/>
              <a:buChar char="•"/>
            </a:pPr>
            <a:r>
              <a:rPr lang="da-DK" sz="3200" b="1" dirty="0" smtClean="0">
                <a:cs typeface="Arial" pitchFamily="34" charset="0"/>
              </a:rPr>
              <a:t>Ultimo</a:t>
            </a:r>
            <a:r>
              <a:rPr lang="da-DK" sz="3200" dirty="0" smtClean="0">
                <a:cs typeface="Arial" pitchFamily="34" charset="0"/>
              </a:rPr>
              <a:t> maj/slutningen af maj = 21. til 31. maj</a:t>
            </a:r>
          </a:p>
          <a:p>
            <a:pPr marL="363538" indent="-363538">
              <a:buFont typeface="Arial" pitchFamily="34" charset="0"/>
              <a:buChar char="•"/>
            </a:pPr>
            <a:r>
              <a:rPr lang="da-DK" sz="3200" dirty="0" smtClean="0"/>
              <a:t>Hvis der er </a:t>
            </a:r>
            <a:r>
              <a:rPr lang="da-DK" sz="3200" b="1" dirty="0" smtClean="0"/>
              <a:t>aftalt levering 1. oktober </a:t>
            </a:r>
            <a:r>
              <a:rPr lang="da-DK" sz="3200" dirty="0" smtClean="0"/>
              <a:t>og levering sker senere, er der tale om misligholdelse i form af forsinkelse.</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Sælgers misligholdelse</a:t>
            </a:r>
          </a:p>
          <a:p>
            <a:pPr algn="ctr"/>
            <a:r>
              <a:rPr lang="da-DK" sz="3600" b="1" dirty="0" smtClean="0">
                <a:solidFill>
                  <a:srgbClr val="7030A0"/>
                </a:solidFill>
                <a:latin typeface="+mj-lt"/>
                <a:cs typeface="Arial" pitchFamily="34" charset="0"/>
              </a:rPr>
              <a:t>3.1 Forsinkelse med levering</a:t>
            </a:r>
          </a:p>
        </p:txBody>
      </p:sp>
      <p:sp>
        <p:nvSpPr>
          <p:cNvPr id="3" name="Tekstboks 2"/>
          <p:cNvSpPr txBox="1"/>
          <p:nvPr/>
        </p:nvSpPr>
        <p:spPr>
          <a:xfrm>
            <a:off x="467544" y="1340768"/>
            <a:ext cx="8602730" cy="3785652"/>
          </a:xfrm>
          <a:prstGeom prst="rect">
            <a:avLst/>
          </a:prstGeom>
          <a:noFill/>
        </p:spPr>
        <p:txBody>
          <a:bodyPr wrap="square" rtlCol="0">
            <a:spAutoFit/>
          </a:bodyPr>
          <a:lstStyle/>
          <a:p>
            <a:pPr marL="363538" indent="-363538"/>
            <a:r>
              <a:rPr lang="da-DK" sz="3000" b="1" dirty="0" smtClean="0"/>
              <a:t>Hovedregel</a:t>
            </a:r>
            <a:r>
              <a:rPr lang="da-DK" sz="3000" dirty="0" smtClean="0"/>
              <a:t>: Leveres varen ikke i rette tid, er der tale om forsinkelse, og køber kan gøre misligholdelses-beføjelser gældende, jf. KBL § 21, stk. 1.</a:t>
            </a:r>
          </a:p>
          <a:p>
            <a:pPr marL="363538" indent="-363538"/>
            <a:r>
              <a:rPr lang="da-DK" sz="3000" b="1" dirty="0" smtClean="0"/>
              <a:t>Undtagelser</a:t>
            </a:r>
            <a:r>
              <a:rPr lang="da-DK" sz="3000" dirty="0" smtClean="0"/>
              <a:t>: Det gælder dog ikke,</a:t>
            </a:r>
          </a:p>
          <a:p>
            <a:pPr marL="363538" indent="-363538">
              <a:buFont typeface="Arial" pitchFamily="34" charset="0"/>
              <a:buChar char="•"/>
            </a:pPr>
            <a:r>
              <a:rPr lang="da-DK" sz="3000" dirty="0" smtClean="0"/>
              <a:t>Hvis forsinkelsen skyldes købers forhold, fx fordringshavermora eller</a:t>
            </a:r>
          </a:p>
          <a:p>
            <a:pPr marL="363538" indent="-363538">
              <a:buFont typeface="Arial" pitchFamily="34" charset="0"/>
              <a:buChar char="•"/>
            </a:pPr>
            <a:r>
              <a:rPr lang="da-DK" sz="3000" dirty="0" smtClean="0"/>
              <a:t>Hvis forsinkelsen skyldes en hændelig begivenhed, som sælger ikke bærer risikoen for.</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3.1 Forsinkelse med levering</a:t>
            </a:r>
          </a:p>
          <a:p>
            <a:pPr algn="ctr"/>
            <a:r>
              <a:rPr lang="da-DK" sz="3600" b="1" dirty="0" smtClean="0">
                <a:solidFill>
                  <a:srgbClr val="7030A0"/>
                </a:solidFill>
                <a:latin typeface="+mj-lt"/>
                <a:cs typeface="Arial" pitchFamily="34" charset="0"/>
              </a:rPr>
              <a:t>Købers misligholdelsesbeføjelser</a:t>
            </a:r>
          </a:p>
        </p:txBody>
      </p:sp>
      <p:sp>
        <p:nvSpPr>
          <p:cNvPr id="3" name="Tekstboks 2"/>
          <p:cNvSpPr txBox="1"/>
          <p:nvPr/>
        </p:nvSpPr>
        <p:spPr>
          <a:xfrm>
            <a:off x="467544" y="1340768"/>
            <a:ext cx="8602730" cy="3539430"/>
          </a:xfrm>
          <a:prstGeom prst="rect">
            <a:avLst/>
          </a:prstGeom>
          <a:noFill/>
        </p:spPr>
        <p:txBody>
          <a:bodyPr wrap="square" rtlCol="0">
            <a:spAutoFit/>
          </a:bodyPr>
          <a:lstStyle/>
          <a:p>
            <a:pPr marL="363538" indent="-363538">
              <a:buFont typeface="Arial" pitchFamily="34" charset="0"/>
              <a:buChar char="•"/>
            </a:pPr>
            <a:r>
              <a:rPr lang="da-DK" sz="2800" dirty="0" smtClean="0">
                <a:cs typeface="Arial" pitchFamily="34" charset="0"/>
              </a:rPr>
              <a:t>Tilbageholde købesummen, jf. KBL § 14</a:t>
            </a:r>
          </a:p>
          <a:p>
            <a:pPr marL="363538" indent="-363538">
              <a:buFont typeface="Arial" pitchFamily="34" charset="0"/>
              <a:buChar char="•"/>
            </a:pPr>
            <a:r>
              <a:rPr lang="da-DK" sz="2800" dirty="0" smtClean="0">
                <a:cs typeface="Arial" pitchFamily="34" charset="0"/>
              </a:rPr>
              <a:t>Kræve naturalopfyldelse/fastholde købet, jf. KBL § 21, stk. 1</a:t>
            </a:r>
          </a:p>
          <a:p>
            <a:pPr marL="363538" indent="-363538">
              <a:buFont typeface="Arial" pitchFamily="34" charset="0"/>
              <a:buChar char="•"/>
            </a:pPr>
            <a:r>
              <a:rPr lang="da-DK" sz="2800" dirty="0" smtClean="0">
                <a:cs typeface="Arial" pitchFamily="34" charset="0"/>
              </a:rPr>
              <a:t>Ophæve købet/annullere, jf. KBL § 21, stk. 1</a:t>
            </a:r>
          </a:p>
          <a:p>
            <a:pPr marL="820738" lvl="1" indent="-363538">
              <a:buFont typeface="Arial" pitchFamily="34" charset="0"/>
              <a:buChar char="•"/>
            </a:pPr>
            <a:r>
              <a:rPr lang="da-DK" sz="2800" dirty="0" smtClean="0">
                <a:cs typeface="Arial" pitchFamily="34" charset="0"/>
              </a:rPr>
              <a:t>Betingelse: væsentlig forsinkelse – i handelskøb er enhver forsinkelse væsentlig, jf. KBL § 21, stk. 3</a:t>
            </a:r>
          </a:p>
          <a:p>
            <a:pPr marL="363538" indent="-363538">
              <a:buFont typeface="Arial" pitchFamily="34" charset="0"/>
              <a:buChar char="•"/>
            </a:pPr>
            <a:r>
              <a:rPr lang="da-DK" sz="2800" dirty="0" smtClean="0">
                <a:cs typeface="Arial" pitchFamily="34" charset="0"/>
              </a:rPr>
              <a:t>Kræve erstatning, jf. KBL § 23 og § 24 – eventuelt dækningskøb, jf. KBL § 25</a:t>
            </a:r>
            <a:endParaRPr lang="da-DK" sz="28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3.1 Forsinkelse med levering</a:t>
            </a:r>
          </a:p>
          <a:p>
            <a:pPr algn="ctr"/>
            <a:r>
              <a:rPr lang="da-DK" sz="3600" b="1" dirty="0" smtClean="0">
                <a:solidFill>
                  <a:srgbClr val="7030A0"/>
                </a:solidFill>
                <a:latin typeface="+mj-lt"/>
                <a:cs typeface="Arial" pitchFamily="34" charset="0"/>
              </a:rPr>
              <a:t>Købers reklamation</a:t>
            </a:r>
          </a:p>
        </p:txBody>
      </p:sp>
      <p:sp>
        <p:nvSpPr>
          <p:cNvPr id="3" name="Tekstboks 2"/>
          <p:cNvSpPr txBox="1"/>
          <p:nvPr/>
        </p:nvSpPr>
        <p:spPr>
          <a:xfrm>
            <a:off x="467544" y="1340768"/>
            <a:ext cx="8602730" cy="6986528"/>
          </a:xfrm>
          <a:prstGeom prst="rect">
            <a:avLst/>
          </a:prstGeom>
          <a:noFill/>
        </p:spPr>
        <p:txBody>
          <a:bodyPr wrap="square" rtlCol="0">
            <a:spAutoFit/>
          </a:bodyPr>
          <a:lstStyle/>
          <a:p>
            <a:pPr marL="363538" indent="-363538">
              <a:buFont typeface="Arial" pitchFamily="34" charset="0"/>
              <a:buChar char="•"/>
            </a:pPr>
            <a:r>
              <a:rPr lang="da-DK" sz="3200" dirty="0" smtClean="0"/>
              <a:t>Hvis køber vil </a:t>
            </a:r>
            <a:r>
              <a:rPr lang="da-DK" sz="3200" smtClean="0"/>
              <a:t>fastholde købet</a:t>
            </a:r>
            <a:r>
              <a:rPr lang="da-DK" sz="3200" dirty="0" smtClean="0"/>
              <a:t>, har køberen </a:t>
            </a:r>
            <a:r>
              <a:rPr lang="da-DK" sz="3200" b="1" dirty="0" smtClean="0"/>
              <a:t>reklamationspligt</a:t>
            </a:r>
            <a:r>
              <a:rPr lang="da-DK" sz="3200" dirty="0" smtClean="0"/>
              <a:t>, jf. KBL § 26. </a:t>
            </a:r>
          </a:p>
          <a:p>
            <a:pPr marL="363538" indent="-363538">
              <a:buFont typeface="Arial" pitchFamily="34" charset="0"/>
              <a:buChar char="•"/>
            </a:pPr>
            <a:r>
              <a:rPr lang="da-DK" sz="3200" dirty="0" err="1" smtClean="0"/>
              <a:t>Dvs</a:t>
            </a:r>
            <a:r>
              <a:rPr lang="da-DK" sz="3200" dirty="0" smtClean="0"/>
              <a:t> skal køber </a:t>
            </a:r>
            <a:r>
              <a:rPr lang="da-DK" sz="3200" b="1" dirty="0" smtClean="0"/>
              <a:t>uden ugrundet ophold</a:t>
            </a:r>
            <a:r>
              <a:rPr lang="da-DK" sz="3200" dirty="0" smtClean="0"/>
              <a:t> meddele sælger, at han forlanger </a:t>
            </a:r>
            <a:r>
              <a:rPr lang="da-DK" sz="3200" dirty="0" err="1" smtClean="0"/>
              <a:t>naturalopfyldelse</a:t>
            </a:r>
            <a:r>
              <a:rPr lang="da-DK" sz="3200" dirty="0" smtClean="0"/>
              <a:t> -  køber fastholder købet og kræver levering, selvom levering er forsinket. </a:t>
            </a:r>
          </a:p>
          <a:p>
            <a:pPr marL="363538" indent="-363538">
              <a:buFont typeface="Arial" pitchFamily="34" charset="0"/>
              <a:buChar char="•"/>
            </a:pPr>
            <a:r>
              <a:rPr lang="da-DK" sz="3200" dirty="0" smtClean="0"/>
              <a:t>Hvis køber ikke reagerer på sælgers information om forsinkelsen, mister køber sin ret til at kræve levering. Hvis levering ikke er sket som aftalt, og sælger ikke har informeret køber om forsinkelsen, skal køber reagere overfor sælger </a:t>
            </a:r>
            <a:r>
              <a:rPr lang="da-DK" sz="3200" b="1" dirty="0" smtClean="0"/>
              <a:t>inden rimelig tid</a:t>
            </a:r>
            <a:r>
              <a:rPr lang="da-DK" sz="3200" dirty="0" smtClean="0"/>
              <a:t>, hvis køber vil fastholde købet. Køber kan ikke lade som ingenting – der skal reklameres.</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Arial" pitchFamily="34" charset="0"/>
              <a:cs typeface="Arial" pitchFamily="34" charset="0"/>
            </a:endParaRPr>
          </a:p>
          <a:p>
            <a:pPr algn="ctr"/>
            <a:r>
              <a:rPr lang="da-DK" sz="3600" b="1" dirty="0" smtClean="0">
                <a:solidFill>
                  <a:srgbClr val="7030A0"/>
                </a:solidFill>
                <a:latin typeface="+mj-lt"/>
                <a:cs typeface="Arial" pitchFamily="34" charset="0"/>
              </a:rPr>
              <a:t>Handelskøb</a:t>
            </a:r>
          </a:p>
        </p:txBody>
      </p:sp>
      <p:sp>
        <p:nvSpPr>
          <p:cNvPr id="3" name="Tekstboks 2"/>
          <p:cNvSpPr txBox="1"/>
          <p:nvPr/>
        </p:nvSpPr>
        <p:spPr>
          <a:xfrm>
            <a:off x="467544" y="1196752"/>
            <a:ext cx="8602730" cy="5324535"/>
          </a:xfrm>
          <a:prstGeom prst="rect">
            <a:avLst/>
          </a:prstGeom>
          <a:noFill/>
        </p:spPr>
        <p:txBody>
          <a:bodyPr wrap="square" rtlCol="0">
            <a:spAutoFit/>
          </a:bodyPr>
          <a:lstStyle/>
          <a:p>
            <a:r>
              <a:rPr lang="da-DK" sz="2800" b="1" dirty="0" smtClean="0">
                <a:cs typeface="Arial" pitchFamily="34" charset="0"/>
              </a:rPr>
              <a:t>I kapitel 7 gennemgås:</a:t>
            </a:r>
          </a:p>
          <a:p>
            <a:r>
              <a:rPr lang="da-DK" sz="2400" dirty="0" smtClean="0"/>
              <a:t>1. Købeloven og dens begreber</a:t>
            </a:r>
          </a:p>
          <a:p>
            <a:r>
              <a:rPr lang="da-DK" sz="2400" dirty="0" smtClean="0"/>
              <a:t>2. Sælgers og købers forpligtelser</a:t>
            </a:r>
          </a:p>
          <a:p>
            <a:r>
              <a:rPr lang="da-DK" sz="2400" dirty="0" smtClean="0"/>
              <a:t>	2.1 Levering og risikoens overgang</a:t>
            </a:r>
          </a:p>
          <a:p>
            <a:r>
              <a:rPr lang="da-DK" sz="2400" b="1" dirty="0" smtClean="0"/>
              <a:t>Handelskøb:</a:t>
            </a:r>
            <a:endParaRPr lang="da-DK" sz="2400" dirty="0" smtClean="0"/>
          </a:p>
          <a:p>
            <a:r>
              <a:rPr lang="da-DK" sz="2400" dirty="0" smtClean="0"/>
              <a:t>3. Sælgers misligholdelse</a:t>
            </a:r>
          </a:p>
          <a:p>
            <a:r>
              <a:rPr lang="da-DK" sz="2400" dirty="0" smtClean="0"/>
              <a:t>	3.1Forsinkelse med levering</a:t>
            </a:r>
          </a:p>
          <a:p>
            <a:r>
              <a:rPr lang="da-DK" sz="2400" dirty="0" smtClean="0"/>
              <a:t>	3.2 Mangler ved salgsgenstanden</a:t>
            </a:r>
          </a:p>
          <a:p>
            <a:r>
              <a:rPr lang="da-DK" sz="2400" dirty="0" smtClean="0"/>
              <a:t>	3.3 Vanhjemmel</a:t>
            </a:r>
          </a:p>
          <a:p>
            <a:r>
              <a:rPr lang="da-DK" sz="2400" dirty="0" smtClean="0"/>
              <a:t>4. Købers misligholdelse </a:t>
            </a:r>
          </a:p>
          <a:p>
            <a:r>
              <a:rPr lang="da-DK" sz="2400" dirty="0" smtClean="0"/>
              <a:t>	4.1 Købers forsinkelse med købesummens betaling</a:t>
            </a:r>
          </a:p>
          <a:p>
            <a:r>
              <a:rPr lang="da-DK" sz="2400" dirty="0" smtClean="0"/>
              <a:t>	4.2 Fordringshavermora</a:t>
            </a:r>
          </a:p>
          <a:p>
            <a:endParaRPr lang="da-DK" sz="2400" b="1" dirty="0" smtClean="0"/>
          </a:p>
          <a:p>
            <a:r>
              <a:rPr lang="da-DK" sz="2400" b="1" dirty="0" smtClean="0"/>
              <a:t>Forbrugerkøb – se særskilt præsentation</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3.1 Forsinkelse med levering</a:t>
            </a:r>
          </a:p>
          <a:p>
            <a:pPr algn="ctr"/>
            <a:r>
              <a:rPr lang="da-DK" sz="3600" b="1" dirty="0" smtClean="0">
                <a:solidFill>
                  <a:srgbClr val="7030A0"/>
                </a:solidFill>
                <a:latin typeface="+mj-lt"/>
                <a:cs typeface="Arial" pitchFamily="34" charset="0"/>
              </a:rPr>
              <a:t>Købers misligholdelsesbeføjelser</a:t>
            </a:r>
          </a:p>
        </p:txBody>
      </p:sp>
      <p:sp>
        <p:nvSpPr>
          <p:cNvPr id="3" name="Tekstboks 2"/>
          <p:cNvSpPr txBox="1"/>
          <p:nvPr/>
        </p:nvSpPr>
        <p:spPr>
          <a:xfrm>
            <a:off x="467544" y="1340768"/>
            <a:ext cx="8602730" cy="3046988"/>
          </a:xfrm>
          <a:prstGeom prst="rect">
            <a:avLst/>
          </a:prstGeom>
          <a:noFill/>
        </p:spPr>
        <p:txBody>
          <a:bodyPr wrap="square" rtlCol="0">
            <a:spAutoFit/>
          </a:bodyPr>
          <a:lstStyle/>
          <a:p>
            <a:pPr marL="363538" indent="-363538">
              <a:buFont typeface="Arial" pitchFamily="34" charset="0"/>
              <a:buChar char="•"/>
            </a:pPr>
            <a:r>
              <a:rPr lang="da-DK" sz="3200" dirty="0" smtClean="0">
                <a:cs typeface="Arial" pitchFamily="34" charset="0"/>
              </a:rPr>
              <a:t>Tilbageholde købesummen, jf. KBL § 14</a:t>
            </a:r>
          </a:p>
          <a:p>
            <a:pPr marL="363538" indent="-363538">
              <a:buFont typeface="Arial" pitchFamily="34" charset="0"/>
              <a:buChar char="•"/>
            </a:pPr>
            <a:r>
              <a:rPr lang="da-DK" sz="3200" dirty="0" smtClean="0">
                <a:cs typeface="Arial" pitchFamily="34" charset="0"/>
              </a:rPr>
              <a:t>Kræve naturalopfyldelse/fastholde købet, jf. KBL § 21, stk. 1</a:t>
            </a:r>
          </a:p>
          <a:p>
            <a:pPr marL="363538" indent="-363538">
              <a:buFont typeface="Arial" pitchFamily="34" charset="0"/>
              <a:buChar char="•"/>
            </a:pPr>
            <a:r>
              <a:rPr lang="da-DK" sz="3200" dirty="0" smtClean="0">
                <a:cs typeface="Arial" pitchFamily="34" charset="0"/>
              </a:rPr>
              <a:t>Ophæve købet/annullere, jf. KBL § 21, stk. 1</a:t>
            </a:r>
          </a:p>
          <a:p>
            <a:pPr marL="363538" indent="-363538">
              <a:buFont typeface="Arial" pitchFamily="34" charset="0"/>
              <a:buChar char="•"/>
            </a:pPr>
            <a:r>
              <a:rPr lang="da-DK" sz="3200" dirty="0" smtClean="0">
                <a:cs typeface="Arial" pitchFamily="34" charset="0"/>
              </a:rPr>
              <a:t>Kræve erstatning, jf. KBL § 23 og § 24 – eventuelt dækningskøb, jf. KBL § 25</a:t>
            </a:r>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3.1 Forsinkelse med levering</a:t>
            </a:r>
          </a:p>
          <a:p>
            <a:pPr algn="ctr"/>
            <a:r>
              <a:rPr lang="da-DK" sz="3600" b="1" dirty="0" smtClean="0">
                <a:solidFill>
                  <a:srgbClr val="7030A0"/>
                </a:solidFill>
                <a:latin typeface="+mj-lt"/>
                <a:cs typeface="Arial" pitchFamily="34" charset="0"/>
              </a:rPr>
              <a:t>Delleverancer</a:t>
            </a:r>
          </a:p>
        </p:txBody>
      </p:sp>
      <p:sp>
        <p:nvSpPr>
          <p:cNvPr id="3" name="Tekstboks 2"/>
          <p:cNvSpPr txBox="1"/>
          <p:nvPr/>
        </p:nvSpPr>
        <p:spPr>
          <a:xfrm>
            <a:off x="467544" y="1340768"/>
            <a:ext cx="8602730" cy="5109091"/>
          </a:xfrm>
          <a:prstGeom prst="rect">
            <a:avLst/>
          </a:prstGeom>
          <a:noFill/>
        </p:spPr>
        <p:txBody>
          <a:bodyPr wrap="square" rtlCol="0">
            <a:spAutoFit/>
          </a:bodyPr>
          <a:lstStyle/>
          <a:p>
            <a:r>
              <a:rPr lang="da-DK" sz="2800" b="1" dirty="0" smtClean="0">
                <a:cs typeface="Arial" pitchFamily="34" charset="0"/>
              </a:rPr>
              <a:t>Hvis sælger skal levere over flere gange.</a:t>
            </a:r>
          </a:p>
          <a:p>
            <a:endParaRPr lang="da-DK" sz="1000" b="1" dirty="0" smtClean="0">
              <a:cs typeface="Arial" pitchFamily="34" charset="0"/>
            </a:endParaRPr>
          </a:p>
          <a:p>
            <a:r>
              <a:rPr lang="da-DK" sz="2800" b="1" dirty="0" smtClean="0"/>
              <a:t>Situation</a:t>
            </a:r>
            <a:r>
              <a:rPr lang="da-DK" sz="2800" dirty="0" smtClean="0"/>
              <a:t>: Én leverance bliver forsinket</a:t>
            </a:r>
          </a:p>
          <a:p>
            <a:pPr marL="361950" indent="-180975">
              <a:buFont typeface="Arial" pitchFamily="34" charset="0"/>
              <a:buChar char="•"/>
            </a:pPr>
            <a:r>
              <a:rPr lang="da-DK" sz="2600" b="1" dirty="0" smtClean="0"/>
              <a:t>HR:</a:t>
            </a:r>
            <a:r>
              <a:rPr lang="da-DK" sz="2600" dirty="0" smtClean="0"/>
              <a:t> Delvis ophævelse. </a:t>
            </a:r>
          </a:p>
          <a:p>
            <a:pPr marL="819150" lvl="1" indent="-277813">
              <a:buFont typeface="Arial" pitchFamily="34" charset="0"/>
              <a:buChar char="•"/>
            </a:pPr>
            <a:r>
              <a:rPr lang="da-DK" sz="2600" dirty="0" smtClean="0"/>
              <a:t>Hver enkelt leverance behandles for sig.</a:t>
            </a:r>
          </a:p>
          <a:p>
            <a:pPr marL="801688" indent="-260350">
              <a:buFont typeface="Arial" pitchFamily="34" charset="0"/>
              <a:buChar char="•"/>
            </a:pPr>
            <a:r>
              <a:rPr lang="da-DK" sz="2600" dirty="0" smtClean="0"/>
              <a:t>køber kan hæve købet vedrørende den ene forsinkede leverance. Køber kan ikke hæve de kommende leverancer, </a:t>
            </a:r>
            <a:r>
              <a:rPr lang="da-DK" sz="2600" dirty="0" err="1" smtClean="0"/>
              <a:t>jf</a:t>
            </a:r>
            <a:r>
              <a:rPr lang="da-DK" sz="2600" dirty="0" smtClean="0"/>
              <a:t> KBL §§ 22, 1. pkt.</a:t>
            </a:r>
          </a:p>
          <a:p>
            <a:pPr marL="361950" indent="-180975">
              <a:buFont typeface="Arial" pitchFamily="34" charset="0"/>
              <a:buChar char="•"/>
            </a:pPr>
            <a:r>
              <a:rPr lang="da-DK" sz="2600" b="1" dirty="0" smtClean="0"/>
              <a:t>U1</a:t>
            </a:r>
            <a:r>
              <a:rPr lang="da-DK" sz="2600" dirty="0" smtClean="0"/>
              <a:t>: Hæve kommende aftalte leverancer, hvis de senere leverancer også ventes at blive forsinkede, jf. KBL § 22, 2. pkt. </a:t>
            </a:r>
          </a:p>
          <a:p>
            <a:pPr marL="361950" indent="-180975">
              <a:buFont typeface="Arial" pitchFamily="34" charset="0"/>
              <a:buChar char="•"/>
            </a:pPr>
            <a:r>
              <a:rPr lang="da-DK" sz="2600" b="1" dirty="0" smtClean="0"/>
              <a:t>U2</a:t>
            </a:r>
            <a:r>
              <a:rPr lang="da-DK" sz="2600" dirty="0" smtClean="0"/>
              <a:t>: Købet kan hæves i sin helhed, hvis det er begrundet i sammenhængen mellem leveringerne, jf. KBL § 22, 2. pkt.</a:t>
            </a:r>
            <a:endParaRPr lang="da-DK" sz="3200"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3.2 Mangler ved det solgte</a:t>
            </a:r>
          </a:p>
          <a:p>
            <a:pPr algn="ctr"/>
            <a:r>
              <a:rPr lang="da-DK" sz="3600" b="1" dirty="0" smtClean="0">
                <a:solidFill>
                  <a:srgbClr val="7030A0"/>
                </a:solidFill>
                <a:latin typeface="+mj-lt"/>
                <a:cs typeface="Arial" pitchFamily="34" charset="0"/>
              </a:rPr>
              <a:t>Sælgers misligholdelse</a:t>
            </a:r>
          </a:p>
        </p:txBody>
      </p:sp>
      <p:sp>
        <p:nvSpPr>
          <p:cNvPr id="3" name="Tekstboks 2"/>
          <p:cNvSpPr txBox="1"/>
          <p:nvPr/>
        </p:nvSpPr>
        <p:spPr>
          <a:xfrm>
            <a:off x="467544" y="1340768"/>
            <a:ext cx="8602730" cy="5324535"/>
          </a:xfrm>
          <a:prstGeom prst="rect">
            <a:avLst/>
          </a:prstGeom>
          <a:noFill/>
        </p:spPr>
        <p:txBody>
          <a:bodyPr wrap="square" rtlCol="0">
            <a:spAutoFit/>
          </a:bodyPr>
          <a:lstStyle/>
          <a:p>
            <a:pPr marL="361950" indent="-361950">
              <a:buFont typeface="Arial" pitchFamily="34" charset="0"/>
              <a:buChar char="•"/>
            </a:pPr>
            <a:r>
              <a:rPr lang="da-DK" sz="3400" b="1" dirty="0" smtClean="0">
                <a:cs typeface="Arial" pitchFamily="34" charset="0"/>
              </a:rPr>
              <a:t>Kvantitetsmangel: </a:t>
            </a:r>
            <a:r>
              <a:rPr lang="da-DK" sz="3400" dirty="0" smtClean="0">
                <a:cs typeface="Arial" pitchFamily="34" charset="0"/>
              </a:rPr>
              <a:t>Mængde – leveret for lidt i forhold til det aftalte.</a:t>
            </a:r>
          </a:p>
          <a:p>
            <a:pPr marL="361950" indent="-361950">
              <a:buFont typeface="Arial" pitchFamily="34" charset="0"/>
              <a:buChar char="•"/>
            </a:pPr>
            <a:r>
              <a:rPr lang="da-DK" sz="3400" b="1" dirty="0" smtClean="0">
                <a:cs typeface="Arial" pitchFamily="34" charset="0"/>
              </a:rPr>
              <a:t>Kvalitetsmangel: </a:t>
            </a:r>
            <a:r>
              <a:rPr lang="da-DK" sz="3400" dirty="0" smtClean="0">
                <a:cs typeface="Arial" pitchFamily="34" charset="0"/>
              </a:rPr>
              <a:t>Varen lever ikke op til hvad køber kunne forvente.</a:t>
            </a:r>
          </a:p>
          <a:p>
            <a:pPr marL="361950" indent="-361950">
              <a:buFont typeface="Arial" pitchFamily="34" charset="0"/>
              <a:buChar char="•"/>
            </a:pPr>
            <a:r>
              <a:rPr lang="da-DK" sz="3400" b="1" dirty="0" smtClean="0">
                <a:cs typeface="Arial" pitchFamily="34" charset="0"/>
              </a:rPr>
              <a:t>Vurderingstidspunkt: </a:t>
            </a:r>
            <a:r>
              <a:rPr lang="da-DK" sz="3400" dirty="0" smtClean="0">
                <a:cs typeface="Arial" pitchFamily="34" charset="0"/>
              </a:rPr>
              <a:t>Salgsgenstandens tilstand vurderes på tidspunktet for levering - dvs. tidspunktet for risikoens overgang, jf. KBL § 44.</a:t>
            </a:r>
          </a:p>
          <a:p>
            <a:pPr marL="361950" indent="-361950">
              <a:buFont typeface="Arial" pitchFamily="34" charset="0"/>
              <a:buChar char="•"/>
            </a:pPr>
            <a:r>
              <a:rPr lang="da-DK" sz="3400" b="1" dirty="0" smtClean="0">
                <a:cs typeface="Arial" pitchFamily="34" charset="0"/>
              </a:rPr>
              <a:t>Hvad er en mangel?: </a:t>
            </a:r>
            <a:r>
              <a:rPr lang="da-DK" sz="3400" dirty="0" smtClean="0">
                <a:cs typeface="Arial" pitchFamily="34" charset="0"/>
              </a:rPr>
              <a:t>Se principperne i KBL § 75a, ved vurdering af kvalitetsmangel.</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3.2 Mangler ved det solgte</a:t>
            </a:r>
          </a:p>
          <a:p>
            <a:pPr algn="ctr"/>
            <a:r>
              <a:rPr lang="da-DK" sz="3600" b="1" dirty="0" smtClean="0">
                <a:solidFill>
                  <a:srgbClr val="7030A0"/>
                </a:solidFill>
                <a:latin typeface="+mj-lt"/>
                <a:cs typeface="Arial" pitchFamily="34" charset="0"/>
              </a:rPr>
              <a:t>Købers misligholdelsesbeføjelser</a:t>
            </a:r>
          </a:p>
        </p:txBody>
      </p:sp>
      <p:sp>
        <p:nvSpPr>
          <p:cNvPr id="3" name="Tekstboks 2"/>
          <p:cNvSpPr txBox="1"/>
          <p:nvPr/>
        </p:nvSpPr>
        <p:spPr>
          <a:xfrm>
            <a:off x="467544" y="1340768"/>
            <a:ext cx="8602730" cy="5786199"/>
          </a:xfrm>
          <a:prstGeom prst="rect">
            <a:avLst/>
          </a:prstGeom>
          <a:noFill/>
        </p:spPr>
        <p:txBody>
          <a:bodyPr wrap="square" rtlCol="0">
            <a:spAutoFit/>
          </a:bodyPr>
          <a:lstStyle/>
          <a:p>
            <a:pPr marL="271463" indent="-271463">
              <a:buFont typeface="Arial" pitchFamily="34" charset="0"/>
              <a:buChar char="•"/>
            </a:pPr>
            <a:r>
              <a:rPr lang="da-DK" sz="2600" b="1" dirty="0" smtClean="0"/>
              <a:t>Fastholde købet og kræve omlevering:</a:t>
            </a:r>
          </a:p>
          <a:p>
            <a:pPr marL="723900" lvl="1" indent="-266700">
              <a:buFont typeface="Arial" pitchFamily="34" charset="0"/>
              <a:buChar char="•"/>
            </a:pPr>
            <a:r>
              <a:rPr lang="da-DK" sz="2600" dirty="0" smtClean="0"/>
              <a:t>Specieskøb (kan ikke omleveres!)</a:t>
            </a:r>
          </a:p>
          <a:p>
            <a:pPr marL="723900" lvl="1" indent="-266700">
              <a:buFont typeface="Arial" pitchFamily="34" charset="0"/>
              <a:buChar char="•"/>
            </a:pPr>
            <a:r>
              <a:rPr lang="da-DK" sz="2600" dirty="0" smtClean="0"/>
              <a:t>Genuskøb, KBL § 43, stk. 1.</a:t>
            </a:r>
          </a:p>
          <a:p>
            <a:pPr marL="271463" indent="-271463">
              <a:buFont typeface="Arial" pitchFamily="34" charset="0"/>
              <a:buChar char="•"/>
            </a:pPr>
            <a:r>
              <a:rPr lang="da-DK" sz="2600" b="1" dirty="0" smtClean="0"/>
              <a:t>Fastholde og kræve forholdsmæssigt afslag/nedslag i købesummen:</a:t>
            </a:r>
          </a:p>
          <a:p>
            <a:pPr marL="722313" lvl="1" indent="-265113">
              <a:buFont typeface="Arial" pitchFamily="34" charset="0"/>
              <a:buChar char="•"/>
            </a:pPr>
            <a:r>
              <a:rPr lang="da-DK" sz="2600" dirty="0" smtClean="0"/>
              <a:t>Specieskøb, KBL § 42, stk. 1.</a:t>
            </a:r>
          </a:p>
          <a:p>
            <a:pPr marL="722313" lvl="1" indent="-265113">
              <a:buFont typeface="Arial" pitchFamily="34" charset="0"/>
              <a:buChar char="•"/>
            </a:pPr>
            <a:r>
              <a:rPr lang="da-DK" sz="2600" dirty="0" smtClean="0"/>
              <a:t>Genuskøb, KBL § 43, stk. 1.</a:t>
            </a:r>
          </a:p>
          <a:p>
            <a:pPr marL="271463" indent="-271463">
              <a:buFont typeface="Arial" pitchFamily="34" charset="0"/>
              <a:buChar char="•"/>
            </a:pPr>
            <a:r>
              <a:rPr lang="da-DK" sz="2600" b="1" dirty="0" smtClean="0"/>
              <a:t>Ophæve købet / annullere:</a:t>
            </a:r>
          </a:p>
          <a:p>
            <a:pPr marL="728663" lvl="1" indent="-271463">
              <a:buFont typeface="Arial" pitchFamily="34" charset="0"/>
              <a:buChar char="•"/>
            </a:pPr>
            <a:r>
              <a:rPr lang="da-DK" sz="2600" dirty="0" smtClean="0"/>
              <a:t>Specieskøb, KBL § 42, stk. 1 – Bet.: Væsentlig mangel</a:t>
            </a:r>
          </a:p>
          <a:p>
            <a:pPr marL="728663" lvl="1" indent="-271463">
              <a:buFont typeface="Arial" pitchFamily="34" charset="0"/>
              <a:buChar char="•"/>
            </a:pPr>
            <a:r>
              <a:rPr lang="da-DK" sz="2600" dirty="0" smtClean="0"/>
              <a:t>Genuskøb, KBL § 43, stk. 1. – Bet.: Væsentlig mangel</a:t>
            </a:r>
          </a:p>
          <a:p>
            <a:pPr marL="271463" indent="-271463">
              <a:buFont typeface="Arial" pitchFamily="34" charset="0"/>
              <a:buChar char="•"/>
            </a:pPr>
            <a:r>
              <a:rPr lang="da-DK" sz="2600" b="1" dirty="0" smtClean="0"/>
              <a:t>OG kræve erstatning for købers tab:</a:t>
            </a:r>
          </a:p>
          <a:p>
            <a:pPr marL="728663" lvl="1" indent="-271463">
              <a:buFont typeface="Arial" pitchFamily="34" charset="0"/>
              <a:buChar char="•"/>
            </a:pPr>
            <a:r>
              <a:rPr lang="da-DK" sz="2600" dirty="0" smtClean="0"/>
              <a:t>Specieskøb, KBL § 42, stk. 2.</a:t>
            </a:r>
          </a:p>
          <a:p>
            <a:pPr marL="728663" lvl="1" indent="-271463">
              <a:buFont typeface="Arial" pitchFamily="34" charset="0"/>
              <a:buChar char="•"/>
            </a:pPr>
            <a:r>
              <a:rPr lang="da-DK" sz="2600" dirty="0" smtClean="0"/>
              <a:t>Genuskøb, KBL § 43, stk. 3.</a:t>
            </a:r>
            <a:endParaRPr lang="da-DK" sz="2600" b="1" dirty="0" smtClean="0">
              <a:cs typeface="Arial" pitchFamily="34" charset="0"/>
            </a:endParaRPr>
          </a:p>
          <a:p>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3.2 Mangler ved det solgte</a:t>
            </a:r>
          </a:p>
          <a:p>
            <a:pPr algn="ctr"/>
            <a:r>
              <a:rPr lang="da-DK" sz="3600" b="1" dirty="0" smtClean="0">
                <a:solidFill>
                  <a:srgbClr val="7030A0"/>
                </a:solidFill>
                <a:latin typeface="+mj-lt"/>
                <a:cs typeface="Arial" pitchFamily="34" charset="0"/>
              </a:rPr>
              <a:t>Særligt om afhjælpning og omlevering</a:t>
            </a:r>
          </a:p>
        </p:txBody>
      </p:sp>
      <p:sp>
        <p:nvSpPr>
          <p:cNvPr id="3" name="Tekstboks 2"/>
          <p:cNvSpPr txBox="1"/>
          <p:nvPr/>
        </p:nvSpPr>
        <p:spPr>
          <a:xfrm>
            <a:off x="467544" y="1340768"/>
            <a:ext cx="8602730" cy="5663089"/>
          </a:xfrm>
          <a:prstGeom prst="rect">
            <a:avLst/>
          </a:prstGeom>
          <a:noFill/>
        </p:spPr>
        <p:txBody>
          <a:bodyPr wrap="square" rtlCol="0">
            <a:spAutoFit/>
          </a:bodyPr>
          <a:lstStyle/>
          <a:p>
            <a:r>
              <a:rPr lang="da-DK" sz="3200" b="1" dirty="0" smtClean="0">
                <a:cs typeface="Arial" pitchFamily="34" charset="0"/>
              </a:rPr>
              <a:t>Sælger har ret til at omlevere eller at afhjælpe manglen</a:t>
            </a:r>
            <a:r>
              <a:rPr lang="da-DK" sz="3200" dirty="0" smtClean="0">
                <a:cs typeface="Arial" pitchFamily="34" charset="0"/>
              </a:rPr>
              <a:t>, fx ved reparation, jf. KBL § 49, hvis:</a:t>
            </a:r>
          </a:p>
          <a:p>
            <a:endParaRPr lang="da-DK" sz="1000" dirty="0" smtClean="0">
              <a:cs typeface="Arial" pitchFamily="34" charset="0"/>
            </a:endParaRPr>
          </a:p>
          <a:p>
            <a:pPr marL="541338" lvl="1" indent="-269875">
              <a:buFont typeface="Arial" pitchFamily="34" charset="0"/>
              <a:buChar char="•"/>
            </a:pPr>
            <a:r>
              <a:rPr lang="da-DK" sz="3200" dirty="0" smtClean="0">
                <a:cs typeface="Arial" pitchFamily="34" charset="0"/>
              </a:rPr>
              <a:t>Det kan ske uden ulempe for køber</a:t>
            </a:r>
          </a:p>
          <a:p>
            <a:pPr marL="541338" lvl="1" indent="-269875">
              <a:buFont typeface="Arial" pitchFamily="34" charset="0"/>
              <a:buChar char="•"/>
            </a:pPr>
            <a:r>
              <a:rPr lang="da-DK" sz="3200" dirty="0" smtClean="0">
                <a:cs typeface="Arial" pitchFamily="34" charset="0"/>
              </a:rPr>
              <a:t>Det kan ske uden omkostninger for køber</a:t>
            </a:r>
          </a:p>
          <a:p>
            <a:endParaRPr lang="da-DK" sz="3200" dirty="0" smtClean="0">
              <a:cs typeface="Arial" pitchFamily="34" charset="0"/>
            </a:endParaRPr>
          </a:p>
          <a:p>
            <a:pPr marL="180975" indent="-180975">
              <a:buFont typeface="Arial" pitchFamily="34" charset="0"/>
              <a:buChar char="•"/>
            </a:pPr>
            <a:r>
              <a:rPr lang="da-DK" sz="3200" dirty="0" smtClean="0">
                <a:cs typeface="Arial" pitchFamily="34" charset="0"/>
              </a:rPr>
              <a:t>Køber kan ikke hæve eller forlange prisnedslag hvis sælger tilbyder afhjælpning eller omlevering.</a:t>
            </a:r>
          </a:p>
          <a:p>
            <a:pPr marL="180975" indent="-180975">
              <a:buFont typeface="Arial" pitchFamily="34" charset="0"/>
              <a:buChar char="•"/>
            </a:pPr>
            <a:r>
              <a:rPr lang="da-DK" sz="3200" dirty="0" smtClean="0">
                <a:cs typeface="Arial" pitchFamily="34" charset="0"/>
              </a:rPr>
              <a:t>Køber kan forlange erstatning selvom der tilbydes afhjælpning eller omlevering, hvis erstatnings-betingelserne er opfyldt.</a:t>
            </a:r>
          </a:p>
          <a:p>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3.2 Mangler ved det solgte</a:t>
            </a:r>
          </a:p>
          <a:p>
            <a:pPr algn="ctr"/>
            <a:r>
              <a:rPr lang="da-DK" sz="3600" b="1" dirty="0" smtClean="0">
                <a:solidFill>
                  <a:srgbClr val="7030A0"/>
                </a:solidFill>
                <a:latin typeface="+mj-lt"/>
                <a:cs typeface="Arial" pitchFamily="34" charset="0"/>
              </a:rPr>
              <a:t>Særligt om delleverancer</a:t>
            </a:r>
          </a:p>
        </p:txBody>
      </p:sp>
      <p:sp>
        <p:nvSpPr>
          <p:cNvPr id="3" name="Tekstboks 2"/>
          <p:cNvSpPr txBox="1"/>
          <p:nvPr/>
        </p:nvSpPr>
        <p:spPr>
          <a:xfrm>
            <a:off x="467544" y="1340768"/>
            <a:ext cx="8602730" cy="5539978"/>
          </a:xfrm>
          <a:prstGeom prst="rect">
            <a:avLst/>
          </a:prstGeom>
          <a:noFill/>
        </p:spPr>
        <p:txBody>
          <a:bodyPr wrap="square" rtlCol="0">
            <a:spAutoFit/>
          </a:bodyPr>
          <a:lstStyle/>
          <a:p>
            <a:r>
              <a:rPr lang="da-DK" sz="2800" b="1" dirty="0" smtClean="0">
                <a:cs typeface="Arial" pitchFamily="34" charset="0"/>
              </a:rPr>
              <a:t>Hvis sælger skal levere over flere gange</a:t>
            </a:r>
          </a:p>
          <a:p>
            <a:endParaRPr lang="da-DK" sz="1000" b="1" dirty="0" smtClean="0">
              <a:cs typeface="Arial" pitchFamily="34" charset="0"/>
            </a:endParaRPr>
          </a:p>
          <a:p>
            <a:r>
              <a:rPr lang="da-DK" sz="2800" b="1" dirty="0" smtClean="0"/>
              <a:t>Situation</a:t>
            </a:r>
            <a:r>
              <a:rPr lang="da-DK" sz="2800" dirty="0" smtClean="0"/>
              <a:t>: Én leverance ud af en række er mangelfuld</a:t>
            </a:r>
          </a:p>
          <a:p>
            <a:pPr marL="361950" indent="-180975">
              <a:buFont typeface="Arial" pitchFamily="34" charset="0"/>
              <a:buChar char="•"/>
            </a:pPr>
            <a:r>
              <a:rPr lang="da-DK" sz="2600" b="1" dirty="0" smtClean="0"/>
              <a:t>HR:</a:t>
            </a:r>
            <a:r>
              <a:rPr lang="da-DK" sz="2600" dirty="0" smtClean="0"/>
              <a:t> Delvis ophævelse. </a:t>
            </a:r>
          </a:p>
          <a:p>
            <a:pPr marL="819150" lvl="1" indent="-277813">
              <a:buFont typeface="Arial" pitchFamily="34" charset="0"/>
              <a:buChar char="•"/>
            </a:pPr>
            <a:r>
              <a:rPr lang="da-DK" sz="2600" dirty="0" smtClean="0"/>
              <a:t>Hver enkelt leverance behandles for sig.</a:t>
            </a:r>
          </a:p>
          <a:p>
            <a:pPr marL="801688" indent="-260350">
              <a:buFont typeface="Arial" pitchFamily="34" charset="0"/>
              <a:buChar char="•"/>
            </a:pPr>
            <a:r>
              <a:rPr lang="da-DK" sz="2600" dirty="0" smtClean="0"/>
              <a:t>Køber kan hæve købet vedrørende den ene mangelfulde leverance. Køber kan ikke hæve de kommende leverancer, </a:t>
            </a:r>
            <a:r>
              <a:rPr lang="da-DK" sz="2600" dirty="0" err="1" smtClean="0"/>
              <a:t>jf</a:t>
            </a:r>
            <a:r>
              <a:rPr lang="da-DK" sz="2600" dirty="0" smtClean="0"/>
              <a:t> KBL §§ 42,43 og 46.</a:t>
            </a:r>
          </a:p>
          <a:p>
            <a:pPr marL="361950" indent="-180975">
              <a:buFont typeface="Arial" pitchFamily="34" charset="0"/>
              <a:buChar char="•"/>
            </a:pPr>
            <a:r>
              <a:rPr lang="da-DK" sz="2600" b="1" dirty="0" smtClean="0"/>
              <a:t>U1</a:t>
            </a:r>
            <a:r>
              <a:rPr lang="da-DK" sz="2600" dirty="0" smtClean="0"/>
              <a:t>: Hæve kommende aftalte leverancer, hvis de senere leverancer også ventes at blive mangelfulde, jf. KBL § 46, stk. 2 </a:t>
            </a:r>
          </a:p>
          <a:p>
            <a:pPr marL="361950" indent="-180975">
              <a:buFont typeface="Arial" pitchFamily="34" charset="0"/>
              <a:buChar char="•"/>
            </a:pPr>
            <a:r>
              <a:rPr lang="da-DK" sz="2600" b="1" dirty="0" smtClean="0"/>
              <a:t>U2</a:t>
            </a:r>
            <a:r>
              <a:rPr lang="da-DK" sz="2600" dirty="0" smtClean="0"/>
              <a:t>: Købet kan hæves i sin helhed, hvis det er begrundet i sammenhængen mellem leveringerne, jf. KBL § 46, stk. 2</a:t>
            </a:r>
          </a:p>
          <a:p>
            <a:endParaRPr lang="da-DK" sz="28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3.2 Mangler ved det solgte</a:t>
            </a:r>
          </a:p>
          <a:p>
            <a:pPr algn="ctr"/>
            <a:r>
              <a:rPr lang="da-DK" sz="3600" b="1" dirty="0" smtClean="0">
                <a:solidFill>
                  <a:srgbClr val="7030A0"/>
                </a:solidFill>
                <a:latin typeface="+mj-lt"/>
                <a:cs typeface="Arial" pitchFamily="34" charset="0"/>
              </a:rPr>
              <a:t>Købers undersøgelsespligt og reklamation</a:t>
            </a:r>
          </a:p>
        </p:txBody>
      </p:sp>
      <p:sp>
        <p:nvSpPr>
          <p:cNvPr id="3" name="Tekstboks 2"/>
          <p:cNvSpPr txBox="1"/>
          <p:nvPr/>
        </p:nvSpPr>
        <p:spPr>
          <a:xfrm>
            <a:off x="467544" y="1340768"/>
            <a:ext cx="8602730" cy="6340197"/>
          </a:xfrm>
          <a:prstGeom prst="rect">
            <a:avLst/>
          </a:prstGeom>
          <a:noFill/>
        </p:spPr>
        <p:txBody>
          <a:bodyPr wrap="square" rtlCol="0">
            <a:spAutoFit/>
          </a:bodyPr>
          <a:lstStyle/>
          <a:p>
            <a:r>
              <a:rPr lang="da-DK" sz="2800" b="1" dirty="0" smtClean="0">
                <a:cs typeface="Arial" pitchFamily="34" charset="0"/>
              </a:rPr>
              <a:t>Købers undersøgelsespligt, KBL § 51:</a:t>
            </a:r>
          </a:p>
          <a:p>
            <a:pPr marL="361950" indent="-361950">
              <a:buFont typeface="Arial" pitchFamily="34" charset="0"/>
              <a:buChar char="•"/>
            </a:pPr>
            <a:r>
              <a:rPr lang="da-DK" sz="2600" dirty="0" smtClean="0">
                <a:cs typeface="Arial" pitchFamily="34" charset="0"/>
              </a:rPr>
              <a:t>Når salgsgenstanden er leveret har køber pligt til at undersøge varen, i overensstemmelse med ordentlig forretningsbrug, ellers mister han sine misligholdelsesbeføjelser.</a:t>
            </a:r>
          </a:p>
          <a:p>
            <a:pPr marL="361950" indent="-361950">
              <a:buFont typeface="Arial" pitchFamily="34" charset="0"/>
              <a:buChar char="•"/>
            </a:pPr>
            <a:endParaRPr lang="da-DK" sz="1000" dirty="0" smtClean="0">
              <a:cs typeface="Arial" pitchFamily="34" charset="0"/>
            </a:endParaRPr>
          </a:p>
          <a:p>
            <a:r>
              <a:rPr lang="da-DK" sz="2800" b="1" dirty="0" smtClean="0">
                <a:cs typeface="Arial" pitchFamily="34" charset="0"/>
              </a:rPr>
              <a:t>Købers reklamation, KBL § 52-54:</a:t>
            </a:r>
          </a:p>
          <a:p>
            <a:pPr marL="361950" indent="-361950">
              <a:buFont typeface="Arial" pitchFamily="34" charset="0"/>
              <a:buChar char="•"/>
            </a:pPr>
            <a:r>
              <a:rPr lang="da-DK" sz="2600" dirty="0" smtClean="0">
                <a:cs typeface="Arial" pitchFamily="34" charset="0"/>
              </a:rPr>
              <a:t>Ved mangler skal køber reklamere straks, ellers mister han sine misligholdelsesbeføjelser. </a:t>
            </a:r>
          </a:p>
          <a:p>
            <a:pPr marL="361950" indent="-361950">
              <a:buFont typeface="Arial" pitchFamily="34" charset="0"/>
              <a:buChar char="•"/>
            </a:pPr>
            <a:r>
              <a:rPr lang="da-DK" sz="2600" dirty="0" smtClean="0"/>
              <a:t>Hvis køber vil </a:t>
            </a:r>
            <a:r>
              <a:rPr lang="da-DK" sz="2600" b="1" dirty="0" smtClean="0"/>
              <a:t>hæve købet</a:t>
            </a:r>
            <a:r>
              <a:rPr lang="da-DK" sz="2600" dirty="0" smtClean="0"/>
              <a:t> </a:t>
            </a:r>
            <a:r>
              <a:rPr lang="da-DK" sz="2600" b="1" dirty="0" smtClean="0"/>
              <a:t>eller kræve </a:t>
            </a:r>
            <a:r>
              <a:rPr lang="da-DK" sz="2600" b="1" dirty="0" err="1" smtClean="0"/>
              <a:t>efterlevering</a:t>
            </a:r>
            <a:r>
              <a:rPr lang="da-DK" sz="2600" b="1" dirty="0" smtClean="0"/>
              <a:t> eller omleverin</a:t>
            </a:r>
            <a:r>
              <a:rPr lang="da-DK" sz="2600" dirty="0" smtClean="0"/>
              <a:t>g, skal han reklamere overfor sælger </a:t>
            </a:r>
            <a:r>
              <a:rPr lang="da-DK" sz="2600" b="1" dirty="0" smtClean="0"/>
              <a:t>uden ugrundet ophold</a:t>
            </a:r>
            <a:r>
              <a:rPr lang="da-DK" sz="2600" dirty="0" smtClean="0"/>
              <a:t>, ellers taber køber sin ret til at afvise salgsgenstanden eller kræve </a:t>
            </a:r>
            <a:r>
              <a:rPr lang="da-DK" sz="2600" dirty="0" err="1" smtClean="0"/>
              <a:t>efterlevering</a:t>
            </a:r>
            <a:r>
              <a:rPr lang="da-DK" sz="2600" dirty="0" smtClean="0"/>
              <a:t>.</a:t>
            </a:r>
          </a:p>
          <a:p>
            <a:endParaRPr lang="da-DK" sz="2600" dirty="0" smtClean="0">
              <a:cs typeface="Arial" pitchFamily="34" charset="0"/>
            </a:endParaRPr>
          </a:p>
          <a:p>
            <a:endParaRPr lang="da-DK" sz="2600" dirty="0" smtClean="0">
              <a:cs typeface="Arial" pitchFamily="34" charset="0"/>
            </a:endParaRPr>
          </a:p>
          <a:p>
            <a:endParaRPr lang="da-DK" sz="28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3.3 Vanhjemmel – retslig mangel</a:t>
            </a:r>
          </a:p>
        </p:txBody>
      </p:sp>
      <p:sp>
        <p:nvSpPr>
          <p:cNvPr id="3" name="Tekstboks 2"/>
          <p:cNvSpPr txBox="1"/>
          <p:nvPr/>
        </p:nvSpPr>
        <p:spPr>
          <a:xfrm>
            <a:off x="467544" y="1340768"/>
            <a:ext cx="8602730" cy="5570756"/>
          </a:xfrm>
          <a:prstGeom prst="rect">
            <a:avLst/>
          </a:prstGeom>
          <a:noFill/>
        </p:spPr>
        <p:txBody>
          <a:bodyPr wrap="square" rtlCol="0">
            <a:spAutoFit/>
          </a:bodyPr>
          <a:lstStyle/>
          <a:p>
            <a:r>
              <a:rPr lang="da-DK" sz="3600" dirty="0" smtClean="0"/>
              <a:t>Når køber ikke opnår den forventede ejendomsret ved købet.</a:t>
            </a:r>
          </a:p>
          <a:p>
            <a:r>
              <a:rPr lang="da-DK" sz="3600" dirty="0" smtClean="0"/>
              <a:t>FX hvis sælger ikke har ret til at sælge salgsgenstanden – </a:t>
            </a:r>
          </a:p>
          <a:p>
            <a:pPr marL="361950" indent="-361950">
              <a:buFont typeface="Arial" pitchFamily="34" charset="0"/>
              <a:buChar char="•"/>
            </a:pPr>
            <a:r>
              <a:rPr lang="da-DK" sz="3600" dirty="0" smtClean="0"/>
              <a:t>genstanden tilhører tredjemand, </a:t>
            </a:r>
          </a:p>
          <a:p>
            <a:pPr marL="361950" indent="-361950">
              <a:buFont typeface="Arial" pitchFamily="34" charset="0"/>
              <a:buChar char="•"/>
            </a:pPr>
            <a:r>
              <a:rPr lang="da-DK" sz="3600" dirty="0" smtClean="0"/>
              <a:t>er pantsat, lånt, lejet, </a:t>
            </a:r>
          </a:p>
          <a:p>
            <a:pPr marL="361950" indent="-361950">
              <a:buFont typeface="Arial" pitchFamily="34" charset="0"/>
              <a:buChar char="•"/>
            </a:pPr>
            <a:r>
              <a:rPr lang="da-DK" sz="3600" dirty="0" smtClean="0"/>
              <a:t>købt med ejendomsforbehold mv. </a:t>
            </a:r>
          </a:p>
          <a:p>
            <a:pPr lvl="0"/>
            <a:endParaRPr lang="da-DK" sz="3600" dirty="0" smtClean="0"/>
          </a:p>
          <a:p>
            <a:endParaRPr lang="da-DK" sz="3600" b="1" dirty="0" smtClean="0">
              <a:cs typeface="Arial" pitchFamily="34" charset="0"/>
            </a:endParaRPr>
          </a:p>
          <a:p>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3.3 Vanhjemmel – retslig mangel</a:t>
            </a:r>
          </a:p>
          <a:p>
            <a:pPr algn="ctr"/>
            <a:r>
              <a:rPr lang="da-DK" sz="3600" b="1" dirty="0" smtClean="0">
                <a:solidFill>
                  <a:srgbClr val="7030A0"/>
                </a:solidFill>
                <a:latin typeface="+mj-lt"/>
                <a:cs typeface="Arial" pitchFamily="34" charset="0"/>
              </a:rPr>
              <a:t>Købers misligholdelsesbeføjelser</a:t>
            </a:r>
          </a:p>
        </p:txBody>
      </p:sp>
      <p:sp>
        <p:nvSpPr>
          <p:cNvPr id="3" name="Tekstboks 2"/>
          <p:cNvSpPr txBox="1"/>
          <p:nvPr/>
        </p:nvSpPr>
        <p:spPr>
          <a:xfrm>
            <a:off x="467544" y="1340768"/>
            <a:ext cx="8602730" cy="5293757"/>
          </a:xfrm>
          <a:prstGeom prst="rect">
            <a:avLst/>
          </a:prstGeom>
          <a:noFill/>
        </p:spPr>
        <p:txBody>
          <a:bodyPr wrap="square" rtlCol="0">
            <a:spAutoFit/>
          </a:bodyPr>
          <a:lstStyle/>
          <a:p>
            <a:pPr lvl="0"/>
            <a:r>
              <a:rPr lang="da-DK" sz="2600" b="1" dirty="0" smtClean="0"/>
              <a:t>Fastholde købet</a:t>
            </a:r>
          </a:p>
          <a:p>
            <a:pPr marL="361950" lvl="0" indent="-361950">
              <a:buFont typeface="Arial" pitchFamily="34" charset="0"/>
              <a:buChar char="•"/>
            </a:pPr>
            <a:r>
              <a:rPr lang="da-DK" sz="2600" dirty="0" smtClean="0"/>
              <a:t>tredjemands ret fjernes – pant i bil indfries af sælger eller køber, ellers kan 3M kræve bilen tilbage fra køber</a:t>
            </a:r>
          </a:p>
          <a:p>
            <a:pPr lvl="0"/>
            <a:r>
              <a:rPr lang="da-DK" sz="2600" b="1" dirty="0" smtClean="0"/>
              <a:t>Ophæve købet/annullere</a:t>
            </a:r>
          </a:p>
          <a:p>
            <a:pPr marL="361950" indent="-361950">
              <a:buFont typeface="Arial" pitchFamily="34" charset="0"/>
              <a:buChar char="•"/>
            </a:pPr>
            <a:r>
              <a:rPr lang="da-DK" sz="2600" dirty="0" smtClean="0"/>
              <a:t>En retlig mangel er væsentlig, og købet kan ophæves. Hver part skal tilbagelevere, hvad de hver især har modtaget.</a:t>
            </a:r>
          </a:p>
          <a:p>
            <a:r>
              <a:rPr lang="da-DK" sz="2600" b="1" dirty="0" smtClean="0"/>
              <a:t>Kræve erstatning for tab, jf. KBL § 57.</a:t>
            </a:r>
          </a:p>
          <a:p>
            <a:pPr marL="361950" lvl="0" indent="-361950">
              <a:buFont typeface="Arial" pitchFamily="34" charset="0"/>
              <a:buChar char="•"/>
            </a:pPr>
            <a:r>
              <a:rPr lang="da-DK" sz="2600" dirty="0" smtClean="0"/>
              <a:t>Uanset om køber fastholder købet eller annullerer, kan han forlange erstatning, hvis han har lidt et tab – positive opfyldelsesinteresse</a:t>
            </a:r>
          </a:p>
          <a:p>
            <a:pPr marL="361950" indent="-361950">
              <a:buFont typeface="Arial" pitchFamily="34" charset="0"/>
              <a:buChar char="•"/>
            </a:pPr>
            <a:r>
              <a:rPr lang="da-DK" sz="2600" dirty="0" smtClean="0"/>
              <a:t>Sælgers ansvarsgrundlag er objektivt ansvar over for køber, hvis køber er i god tro, dvs. hverken vidste eller burde vide, at der var retlige mangler. </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4. Købers misligholdelse</a:t>
            </a:r>
          </a:p>
        </p:txBody>
      </p:sp>
      <p:sp>
        <p:nvSpPr>
          <p:cNvPr id="3" name="Tekstboks 2"/>
          <p:cNvSpPr txBox="1"/>
          <p:nvPr/>
        </p:nvSpPr>
        <p:spPr>
          <a:xfrm>
            <a:off x="467544" y="1340768"/>
            <a:ext cx="8602730" cy="4616648"/>
          </a:xfrm>
          <a:prstGeom prst="rect">
            <a:avLst/>
          </a:prstGeom>
          <a:noFill/>
        </p:spPr>
        <p:txBody>
          <a:bodyPr wrap="square" rtlCol="0">
            <a:spAutoFit/>
          </a:bodyPr>
          <a:lstStyle/>
          <a:p>
            <a:r>
              <a:rPr lang="da-DK" sz="2800" b="1" dirty="0" smtClean="0"/>
              <a:t>Købers forpligtelse:</a:t>
            </a:r>
          </a:p>
          <a:p>
            <a:r>
              <a:rPr lang="da-DK" sz="2800" dirty="0" smtClean="0"/>
              <a:t>Køber skal modtage varen som aftalt betale den aftalte købesum til tiden. </a:t>
            </a:r>
          </a:p>
          <a:p>
            <a:endParaRPr lang="da-DK" sz="1000" dirty="0" smtClean="0"/>
          </a:p>
          <a:p>
            <a:r>
              <a:rPr lang="da-DK" sz="2800" b="1" dirty="0" smtClean="0"/>
              <a:t>Købers misligholdelse:</a:t>
            </a:r>
          </a:p>
          <a:p>
            <a:pPr marL="361950" lvl="0" indent="-361950">
              <a:buFont typeface="Arial" pitchFamily="34" charset="0"/>
              <a:buChar char="•"/>
            </a:pPr>
            <a:r>
              <a:rPr lang="da-DK" sz="2800" dirty="0" smtClean="0"/>
              <a:t>Forsinkelse med betaling af købesummen</a:t>
            </a:r>
          </a:p>
          <a:p>
            <a:pPr marL="361950" lvl="0" indent="-361950">
              <a:buFont typeface="Arial" pitchFamily="34" charset="0"/>
              <a:buChar char="•"/>
            </a:pPr>
            <a:r>
              <a:rPr lang="da-DK" sz="2800" dirty="0" err="1" smtClean="0"/>
              <a:t>Anteciperet</a:t>
            </a:r>
            <a:r>
              <a:rPr lang="da-DK" sz="2800" dirty="0" smtClean="0"/>
              <a:t> (forventede) forsinkelse med betaling af købesummen</a:t>
            </a:r>
          </a:p>
          <a:p>
            <a:pPr marL="361950" lvl="0" indent="-361950">
              <a:buFont typeface="Arial" pitchFamily="34" charset="0"/>
              <a:buChar char="•"/>
            </a:pPr>
            <a:r>
              <a:rPr lang="da-DK" sz="2800" dirty="0" smtClean="0"/>
              <a:t>Fordringshavermora - Manglende modtagelse af varen (ikke en misligholdelse)</a:t>
            </a:r>
          </a:p>
          <a:p>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Handelskøb</a:t>
            </a:r>
          </a:p>
          <a:p>
            <a:pPr algn="ctr"/>
            <a:r>
              <a:rPr lang="da-DK" sz="3600" b="1" dirty="0" smtClean="0">
                <a:solidFill>
                  <a:srgbClr val="7030A0"/>
                </a:solidFill>
                <a:latin typeface="+mj-lt"/>
                <a:cs typeface="Arial" pitchFamily="34" charset="0"/>
              </a:rPr>
              <a:t>1. Købelovens anvendelse</a:t>
            </a:r>
          </a:p>
        </p:txBody>
      </p:sp>
      <p:sp>
        <p:nvSpPr>
          <p:cNvPr id="3" name="Tekstboks 2"/>
          <p:cNvSpPr txBox="1"/>
          <p:nvPr/>
        </p:nvSpPr>
        <p:spPr>
          <a:xfrm>
            <a:off x="467544" y="1340768"/>
            <a:ext cx="8602730" cy="4031873"/>
          </a:xfrm>
          <a:prstGeom prst="rect">
            <a:avLst/>
          </a:prstGeom>
          <a:noFill/>
        </p:spPr>
        <p:txBody>
          <a:bodyPr wrap="square" rtlCol="0">
            <a:spAutoFit/>
          </a:bodyPr>
          <a:lstStyle/>
          <a:p>
            <a:r>
              <a:rPr lang="da-DK" sz="3200" b="1" dirty="0" smtClean="0">
                <a:cs typeface="Arial" pitchFamily="34" charset="0"/>
              </a:rPr>
              <a:t>Hovedregel: </a:t>
            </a:r>
            <a:r>
              <a:rPr lang="da-DK" sz="3200" dirty="0" smtClean="0">
                <a:cs typeface="Arial" pitchFamily="34" charset="0"/>
              </a:rPr>
              <a:t>Købeloven gælder for alle køb.</a:t>
            </a:r>
          </a:p>
          <a:p>
            <a:pPr marL="355600" indent="-355600"/>
            <a:endParaRPr lang="da-DK" sz="3200" b="1" dirty="0" smtClean="0">
              <a:cs typeface="Arial" pitchFamily="34" charset="0"/>
            </a:endParaRPr>
          </a:p>
          <a:p>
            <a:pPr marL="355600" indent="-355600"/>
            <a:r>
              <a:rPr lang="da-DK" sz="3200" b="1" dirty="0" smtClean="0">
                <a:cs typeface="Arial" pitchFamily="34" charset="0"/>
              </a:rPr>
              <a:t>Undtagelse: </a:t>
            </a:r>
            <a:r>
              <a:rPr lang="da-DK" sz="3200" dirty="0" smtClean="0"/>
              <a:t>Køb af fast ejendom eller ved opførelse af bygning eller andet anlæg på fast ejendom samt internationale køb (Den internationale købelov CISG </a:t>
            </a:r>
            <a:r>
              <a:rPr lang="da-DK" sz="3200" dirty="0" err="1" smtClean="0"/>
              <a:t>-Convention</a:t>
            </a:r>
            <a:r>
              <a:rPr lang="da-DK" sz="3200" dirty="0" smtClean="0"/>
              <a:t> </a:t>
            </a:r>
            <a:r>
              <a:rPr lang="da-DK" sz="3200" dirty="0" err="1" smtClean="0"/>
              <a:t>on</a:t>
            </a:r>
            <a:r>
              <a:rPr lang="da-DK" sz="3200" dirty="0" smtClean="0"/>
              <a:t> </a:t>
            </a:r>
            <a:r>
              <a:rPr lang="da-DK" sz="3200" dirty="0" err="1" smtClean="0"/>
              <a:t>Contracts</a:t>
            </a:r>
            <a:r>
              <a:rPr lang="da-DK" sz="3200" dirty="0" smtClean="0"/>
              <a:t> for the International Sale of </a:t>
            </a:r>
            <a:r>
              <a:rPr lang="da-DK" sz="3200" dirty="0" err="1" smtClean="0"/>
              <a:t>Goods</a:t>
            </a:r>
            <a:r>
              <a:rPr lang="da-DK" sz="3200" dirty="0" smtClean="0"/>
              <a:t>). </a:t>
            </a:r>
            <a:endParaRPr lang="da-DK" sz="3200" dirty="0" smtClean="0">
              <a:cs typeface="Arial" pitchFamily="34" charset="0"/>
            </a:endParaRPr>
          </a:p>
          <a:p>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algn="ctr"/>
            <a:r>
              <a:rPr lang="da-DK" sz="3200" b="1" dirty="0" smtClean="0">
                <a:solidFill>
                  <a:srgbClr val="7030A0"/>
                </a:solidFill>
                <a:latin typeface="+mj-lt"/>
                <a:cs typeface="Arial" pitchFamily="34" charset="0"/>
              </a:rPr>
              <a:t>4.1 Købers forsinkelse med betalingen</a:t>
            </a:r>
          </a:p>
          <a:p>
            <a:pPr algn="ctr"/>
            <a:r>
              <a:rPr lang="da-DK" sz="3200" b="1" dirty="0" smtClean="0">
                <a:solidFill>
                  <a:srgbClr val="7030A0"/>
                </a:solidFill>
                <a:latin typeface="+mj-lt"/>
                <a:cs typeface="Arial" pitchFamily="34" charset="0"/>
              </a:rPr>
              <a:t>Sælgers misligholdelsesbeføjelser</a:t>
            </a:r>
          </a:p>
        </p:txBody>
      </p:sp>
      <p:sp>
        <p:nvSpPr>
          <p:cNvPr id="3" name="Tekstboks 2"/>
          <p:cNvSpPr txBox="1"/>
          <p:nvPr/>
        </p:nvSpPr>
        <p:spPr>
          <a:xfrm>
            <a:off x="467544" y="1196752"/>
            <a:ext cx="8602730" cy="5847755"/>
          </a:xfrm>
          <a:prstGeom prst="rect">
            <a:avLst/>
          </a:prstGeom>
          <a:noFill/>
        </p:spPr>
        <p:txBody>
          <a:bodyPr wrap="square" rtlCol="0">
            <a:spAutoFit/>
          </a:bodyPr>
          <a:lstStyle/>
          <a:p>
            <a:pPr marL="361950" indent="-361950">
              <a:buFont typeface="Arial" pitchFamily="34" charset="0"/>
              <a:buChar char="•"/>
            </a:pPr>
            <a:r>
              <a:rPr lang="da-DK" sz="2800" b="1" dirty="0" smtClean="0"/>
              <a:t>Fastholde</a:t>
            </a:r>
            <a:r>
              <a:rPr lang="da-DK" sz="2800" dirty="0" smtClean="0"/>
              <a:t> købet og forlange betaling, </a:t>
            </a:r>
            <a:r>
              <a:rPr lang="da-DK" sz="2800" dirty="0" err="1" smtClean="0"/>
              <a:t>jf</a:t>
            </a:r>
            <a:r>
              <a:rPr lang="da-DK" sz="2800" dirty="0" smtClean="0"/>
              <a:t> KBL § 28, stk. 1</a:t>
            </a:r>
          </a:p>
          <a:p>
            <a:pPr marL="361950" indent="-361950">
              <a:buFont typeface="Arial" pitchFamily="34" charset="0"/>
              <a:buChar char="•"/>
            </a:pPr>
            <a:r>
              <a:rPr lang="da-DK" sz="2800" b="1" dirty="0" smtClean="0"/>
              <a:t>Hæve</a:t>
            </a:r>
            <a:r>
              <a:rPr lang="da-DK" sz="2800" dirty="0" smtClean="0"/>
              <a:t> købet, </a:t>
            </a:r>
            <a:r>
              <a:rPr lang="da-DK" sz="2800" dirty="0" err="1" smtClean="0"/>
              <a:t>jf</a:t>
            </a:r>
            <a:r>
              <a:rPr lang="da-DK" sz="2800" dirty="0" smtClean="0"/>
              <a:t> KBL § 28, stk. 1</a:t>
            </a:r>
          </a:p>
          <a:p>
            <a:pPr marL="819150" lvl="1" indent="-361950">
              <a:buFont typeface="Arial" pitchFamily="34" charset="0"/>
              <a:buChar char="•"/>
            </a:pPr>
            <a:r>
              <a:rPr lang="da-DK" sz="2800" dirty="0" smtClean="0"/>
              <a:t>Forsinkelsen skal være væsentlig. I handelskøb er enhver forsinkelse væsentlig.</a:t>
            </a:r>
          </a:p>
          <a:p>
            <a:pPr marL="361950" indent="-361950">
              <a:buFont typeface="Arial" pitchFamily="34" charset="0"/>
              <a:buChar char="•"/>
            </a:pPr>
            <a:r>
              <a:rPr lang="da-DK" sz="2800" b="1" dirty="0" smtClean="0"/>
              <a:t>Kræve erstatning </a:t>
            </a:r>
            <a:r>
              <a:rPr lang="da-DK" sz="2800" dirty="0" smtClean="0"/>
              <a:t>ved ophævelse, </a:t>
            </a:r>
            <a:r>
              <a:rPr lang="da-DK" sz="2800" dirty="0" err="1" smtClean="0"/>
              <a:t>jf</a:t>
            </a:r>
            <a:r>
              <a:rPr lang="da-DK" sz="2800" dirty="0" smtClean="0"/>
              <a:t> KBL § 30 </a:t>
            </a:r>
          </a:p>
          <a:p>
            <a:pPr marL="819150" lvl="1" indent="-361950">
              <a:buFont typeface="Arial" pitchFamily="34" charset="0"/>
              <a:buChar char="•"/>
            </a:pPr>
            <a:r>
              <a:rPr lang="da-DK" sz="2800" dirty="0" smtClean="0"/>
              <a:t>Skadeserstatning efter KBL § 24</a:t>
            </a:r>
          </a:p>
          <a:p>
            <a:pPr marL="819150" lvl="1" indent="-361950">
              <a:buFont typeface="Arial" pitchFamily="34" charset="0"/>
              <a:buChar char="•"/>
            </a:pPr>
            <a:r>
              <a:rPr lang="da-DK" sz="2800" dirty="0" smtClean="0"/>
              <a:t>Hvis sælger foretager et </a:t>
            </a:r>
            <a:r>
              <a:rPr lang="da-DK" sz="2800" b="1" dirty="0" smtClean="0"/>
              <a:t>dækningssalg</a:t>
            </a:r>
            <a:r>
              <a:rPr lang="da-DK" sz="2800" dirty="0" smtClean="0"/>
              <a:t> i rimelig tid efter ophævelsen, og salget indbringer færre penge, end det ville have gjort, hvis aftalen med den oprindelige køber var blevet opfyldt korrekt, kan sælger forlange differencebeløbet erstattet af køber, jf. KBL § 30, stk. 2. </a:t>
            </a:r>
          </a:p>
          <a:p>
            <a:pPr marL="819150" lvl="1" indent="-361950">
              <a:buFont typeface="Arial" pitchFamily="34" charset="0"/>
              <a:buChar char="•"/>
            </a:pPr>
            <a:endParaRPr lang="da-DK" sz="2800" dirty="0" smtClean="0"/>
          </a:p>
          <a:p>
            <a:endParaRPr lang="da-DK" sz="10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algn="ctr"/>
            <a:r>
              <a:rPr lang="da-DK" sz="3200" b="1" dirty="0" smtClean="0">
                <a:solidFill>
                  <a:srgbClr val="7030A0"/>
                </a:solidFill>
                <a:latin typeface="+mj-lt"/>
                <a:cs typeface="Arial" pitchFamily="34" charset="0"/>
              </a:rPr>
              <a:t>4.1 Købers forsinkelse med betalingen</a:t>
            </a:r>
          </a:p>
          <a:p>
            <a:pPr algn="ctr"/>
            <a:r>
              <a:rPr lang="da-DK" sz="3200" b="1" dirty="0" smtClean="0">
                <a:solidFill>
                  <a:srgbClr val="7030A0"/>
                </a:solidFill>
                <a:latin typeface="+mj-lt"/>
                <a:cs typeface="Arial" pitchFamily="34" charset="0"/>
              </a:rPr>
              <a:t>Sælgers misligholdelsesbeføjelser</a:t>
            </a:r>
          </a:p>
        </p:txBody>
      </p:sp>
      <p:sp>
        <p:nvSpPr>
          <p:cNvPr id="3" name="Tekstboks 2"/>
          <p:cNvSpPr txBox="1"/>
          <p:nvPr/>
        </p:nvSpPr>
        <p:spPr>
          <a:xfrm>
            <a:off x="467544" y="1052736"/>
            <a:ext cx="8602730" cy="5524589"/>
          </a:xfrm>
          <a:prstGeom prst="rect">
            <a:avLst/>
          </a:prstGeom>
          <a:noFill/>
        </p:spPr>
        <p:txBody>
          <a:bodyPr wrap="square" rtlCol="0">
            <a:spAutoFit/>
          </a:bodyPr>
          <a:lstStyle/>
          <a:p>
            <a:r>
              <a:rPr lang="da-DK" sz="2800" b="1" dirty="0" smtClean="0"/>
              <a:t>Situation: </a:t>
            </a:r>
            <a:r>
              <a:rPr lang="da-DK" sz="2800" dirty="0" smtClean="0"/>
              <a:t>Hvis sælger allerede har leveret uden at der samtidig er sket betaling</a:t>
            </a:r>
          </a:p>
          <a:p>
            <a:pPr marL="361950" indent="-361950">
              <a:buFont typeface="Arial" pitchFamily="34" charset="0"/>
              <a:buChar char="•"/>
            </a:pPr>
            <a:r>
              <a:rPr lang="da-DK" sz="2700" b="1" dirty="0" smtClean="0"/>
              <a:t>Hovedregel</a:t>
            </a:r>
            <a:r>
              <a:rPr lang="da-DK" sz="2700" dirty="0" smtClean="0"/>
              <a:t>: Kreditkøb - ikke hæve og få det solgte tilbage, jf. KBL § 28, stk. 2. </a:t>
            </a:r>
          </a:p>
          <a:p>
            <a:pPr marL="819150" lvl="1" indent="-361950">
              <a:buFont typeface="Arial" pitchFamily="34" charset="0"/>
              <a:buChar char="•"/>
            </a:pPr>
            <a:r>
              <a:rPr lang="da-DK" sz="2700" dirty="0" smtClean="0"/>
              <a:t>Sælger må iværksætte inkasso og evt. tvangsinddrivelse</a:t>
            </a:r>
          </a:p>
          <a:p>
            <a:pPr marL="361950" indent="-361950">
              <a:buFont typeface="Arial" pitchFamily="34" charset="0"/>
              <a:buChar char="•"/>
            </a:pPr>
            <a:r>
              <a:rPr lang="da-DK" sz="2700" b="1" dirty="0" smtClean="0"/>
              <a:t>Undtagelser, fx hvis:</a:t>
            </a:r>
            <a:endParaRPr lang="da-DK" sz="2700" dirty="0" smtClean="0"/>
          </a:p>
          <a:p>
            <a:pPr marL="801688" lvl="0" indent="-439738">
              <a:buFont typeface="Arial" pitchFamily="34" charset="0"/>
              <a:buChar char="•"/>
            </a:pPr>
            <a:r>
              <a:rPr lang="da-DK" sz="2700" dirty="0" smtClean="0"/>
              <a:t>Det solgte afvises af køber.</a:t>
            </a:r>
          </a:p>
          <a:p>
            <a:pPr marL="801688" lvl="0" indent="-439738">
              <a:buFont typeface="Arial" pitchFamily="34" charset="0"/>
              <a:buChar char="•"/>
            </a:pPr>
            <a:r>
              <a:rPr lang="da-DK" sz="2700" dirty="0" smtClean="0"/>
              <a:t>Der er taget et kontantforbehold/ejendomsforbehold.</a:t>
            </a:r>
          </a:p>
          <a:p>
            <a:pPr marL="801688" lvl="0" indent="-439738">
              <a:buFont typeface="Arial" pitchFamily="34" charset="0"/>
              <a:buChar char="•"/>
            </a:pPr>
            <a:r>
              <a:rPr lang="da-DK" sz="2700" dirty="0" smtClean="0"/>
              <a:t>Hvis det solgte er leveret til en køber på et tidspunkt, hvor køber er taget under konkursbehandling, og konkursboet ikke indtræder i aftalen eller stiller sikkerhed for købesummens betaling.</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algn="ctr"/>
            <a:r>
              <a:rPr lang="da-DK" sz="3200" b="1" dirty="0" smtClean="0">
                <a:solidFill>
                  <a:srgbClr val="7030A0"/>
                </a:solidFill>
                <a:latin typeface="+mj-lt"/>
                <a:cs typeface="Arial" pitchFamily="34" charset="0"/>
              </a:rPr>
              <a:t>4.1 Købers forsinkelse med betalingen</a:t>
            </a:r>
          </a:p>
          <a:p>
            <a:pPr algn="ctr"/>
            <a:r>
              <a:rPr lang="da-DK" sz="3200" b="1" dirty="0" smtClean="0">
                <a:solidFill>
                  <a:srgbClr val="7030A0"/>
                </a:solidFill>
                <a:latin typeface="+mj-lt"/>
                <a:cs typeface="Arial" pitchFamily="34" charset="0"/>
              </a:rPr>
              <a:t>Særligt om delleverancer, KBL § 29, jf. § 28</a:t>
            </a:r>
          </a:p>
        </p:txBody>
      </p:sp>
      <p:sp>
        <p:nvSpPr>
          <p:cNvPr id="3" name="Tekstboks 2"/>
          <p:cNvSpPr txBox="1"/>
          <p:nvPr/>
        </p:nvSpPr>
        <p:spPr>
          <a:xfrm>
            <a:off x="467544" y="1196752"/>
            <a:ext cx="8602730" cy="3262432"/>
          </a:xfrm>
          <a:prstGeom prst="rect">
            <a:avLst/>
          </a:prstGeom>
          <a:noFill/>
        </p:spPr>
        <p:txBody>
          <a:bodyPr wrap="square" rtlCol="0">
            <a:spAutoFit/>
          </a:bodyPr>
          <a:lstStyle/>
          <a:p>
            <a:r>
              <a:rPr lang="da-DK" sz="2800" b="1" dirty="0" smtClean="0"/>
              <a:t>Situation</a:t>
            </a:r>
            <a:r>
              <a:rPr lang="da-DK" sz="2800" dirty="0" smtClean="0"/>
              <a:t>: Flere leverancer, og køber er forsinket med betaling af en enkelt leverance</a:t>
            </a:r>
          </a:p>
          <a:p>
            <a:endParaRPr lang="da-DK" sz="1000" dirty="0" smtClean="0"/>
          </a:p>
          <a:p>
            <a:pPr marL="361950" indent="-361950">
              <a:buFont typeface="Arial" pitchFamily="34" charset="0"/>
              <a:buChar char="•"/>
            </a:pPr>
            <a:r>
              <a:rPr lang="da-DK" sz="2800" dirty="0" smtClean="0"/>
              <a:t>Sælger kan hæve købet for de følgende leveringer, medmindre der ikke er grund til at frygte yderligere forsinkelser med betaling. </a:t>
            </a:r>
          </a:p>
          <a:p>
            <a:endParaRPr lang="da-DK" sz="2800" dirty="0" smtClean="0"/>
          </a:p>
          <a:p>
            <a:endParaRPr lang="da-DK" sz="28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algn="ctr"/>
            <a:r>
              <a:rPr lang="da-DK" sz="3200" b="1" dirty="0" smtClean="0">
                <a:solidFill>
                  <a:srgbClr val="7030A0"/>
                </a:solidFill>
                <a:latin typeface="+mj-lt"/>
                <a:cs typeface="Arial" pitchFamily="34" charset="0"/>
              </a:rPr>
              <a:t>4.1 Købers forsinkelse med betaling</a:t>
            </a:r>
          </a:p>
          <a:p>
            <a:pPr algn="ctr"/>
            <a:r>
              <a:rPr lang="da-DK" sz="3200" b="1" dirty="0" err="1" smtClean="0">
                <a:solidFill>
                  <a:srgbClr val="7030A0"/>
                </a:solidFill>
                <a:latin typeface="+mj-lt"/>
                <a:cs typeface="Arial" pitchFamily="34" charset="0"/>
              </a:rPr>
              <a:t>Anteciperet</a:t>
            </a:r>
            <a:r>
              <a:rPr lang="da-DK" sz="3200" b="1" dirty="0" smtClean="0">
                <a:solidFill>
                  <a:srgbClr val="7030A0"/>
                </a:solidFill>
                <a:latin typeface="+mj-lt"/>
                <a:cs typeface="Arial" pitchFamily="34" charset="0"/>
              </a:rPr>
              <a:t> forsinkelse, KBL § 39-41</a:t>
            </a:r>
          </a:p>
        </p:txBody>
      </p:sp>
      <p:sp>
        <p:nvSpPr>
          <p:cNvPr id="3" name="Tekstboks 2"/>
          <p:cNvSpPr txBox="1"/>
          <p:nvPr/>
        </p:nvSpPr>
        <p:spPr>
          <a:xfrm>
            <a:off x="467544" y="1196752"/>
            <a:ext cx="8602730" cy="5232202"/>
          </a:xfrm>
          <a:prstGeom prst="rect">
            <a:avLst/>
          </a:prstGeom>
          <a:noFill/>
        </p:spPr>
        <p:txBody>
          <a:bodyPr wrap="square" rtlCol="0">
            <a:spAutoFit/>
          </a:bodyPr>
          <a:lstStyle/>
          <a:p>
            <a:r>
              <a:rPr lang="da-DK" sz="2800" b="1" dirty="0" smtClean="0"/>
              <a:t>Situation:</a:t>
            </a:r>
            <a:r>
              <a:rPr lang="da-DK" sz="2800" dirty="0" smtClean="0"/>
              <a:t> Endnu ikke forsinkelse, men sælger må forvente at forsinkelse vil opstå – fx hvis køber er insolvent, kommer under konkursbehandling, rekonstruktion mv.</a:t>
            </a:r>
          </a:p>
          <a:p>
            <a:endParaRPr lang="da-DK" sz="1000" dirty="0" smtClean="0"/>
          </a:p>
          <a:p>
            <a:r>
              <a:rPr lang="da-DK" sz="2400" b="1" dirty="0" smtClean="0"/>
              <a:t>Sælger har tilbageholdsret – undlade at afsende varen </a:t>
            </a:r>
            <a:r>
              <a:rPr lang="da-DK" sz="2400" dirty="0" smtClean="0"/>
              <a:t>Holde varen tilbage indtil køber eller købers bo har stillet sikkerhed for betaling.</a:t>
            </a:r>
          </a:p>
          <a:p>
            <a:endParaRPr lang="da-DK" sz="2400" dirty="0" smtClean="0"/>
          </a:p>
          <a:p>
            <a:r>
              <a:rPr lang="da-DK" sz="2400" b="1" dirty="0" smtClean="0"/>
              <a:t>Sælger har </a:t>
            </a:r>
            <a:r>
              <a:rPr lang="da-DK" sz="2400" b="1" dirty="0" err="1" smtClean="0"/>
              <a:t>standsningsret</a:t>
            </a:r>
            <a:r>
              <a:rPr lang="da-DK" sz="2400" b="1" dirty="0" smtClean="0"/>
              <a:t> – hindre overgivelse</a:t>
            </a:r>
            <a:endParaRPr lang="da-DK" sz="2400" dirty="0" smtClean="0"/>
          </a:p>
          <a:p>
            <a:r>
              <a:rPr lang="da-DK" sz="2400" dirty="0" smtClean="0"/>
              <a:t>Det solgte er på vej til køber. Sælger kan hindre overgivelsen til køber indtil køber eller købers bo har stillet sikkerhed for betaling. </a:t>
            </a:r>
          </a:p>
          <a:p>
            <a:endParaRPr lang="da-DK" sz="2400" dirty="0" smtClean="0"/>
          </a:p>
          <a:p>
            <a:r>
              <a:rPr lang="da-DK" sz="2400" b="1" dirty="0" smtClean="0"/>
              <a:t>Hæve købet</a:t>
            </a:r>
            <a:r>
              <a:rPr lang="da-DK" sz="2400" dirty="0" smtClean="0"/>
              <a:t>: Når det er blevet tid til at levere, kan sælger hæve købet, hvis køber eller købers bo ikke har stillet sikkerhed for betaling, jf. KBL § 39, stk. 1.</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algn="ctr"/>
            <a:r>
              <a:rPr lang="da-DK" sz="3200" b="1" dirty="0" smtClean="0">
                <a:solidFill>
                  <a:srgbClr val="7030A0"/>
                </a:solidFill>
                <a:latin typeface="+mj-lt"/>
                <a:cs typeface="Arial" pitchFamily="34" charset="0"/>
              </a:rPr>
              <a:t>4. Købers misligholdelse</a:t>
            </a:r>
          </a:p>
          <a:p>
            <a:pPr algn="ctr"/>
            <a:r>
              <a:rPr lang="da-DK" sz="3200" b="1" dirty="0" smtClean="0">
                <a:solidFill>
                  <a:srgbClr val="7030A0"/>
                </a:solidFill>
                <a:latin typeface="+mj-lt"/>
                <a:cs typeface="Arial" pitchFamily="34" charset="0"/>
              </a:rPr>
              <a:t>4.2 Fordringshavermora, KBL §§ 33-37</a:t>
            </a:r>
          </a:p>
        </p:txBody>
      </p:sp>
      <p:sp>
        <p:nvSpPr>
          <p:cNvPr id="3" name="Tekstboks 2"/>
          <p:cNvSpPr txBox="1"/>
          <p:nvPr/>
        </p:nvSpPr>
        <p:spPr>
          <a:xfrm>
            <a:off x="467544" y="1340768"/>
            <a:ext cx="8602730" cy="5324535"/>
          </a:xfrm>
          <a:prstGeom prst="rect">
            <a:avLst/>
          </a:prstGeom>
          <a:noFill/>
        </p:spPr>
        <p:txBody>
          <a:bodyPr wrap="square" rtlCol="0">
            <a:spAutoFit/>
          </a:bodyPr>
          <a:lstStyle/>
          <a:p>
            <a:r>
              <a:rPr lang="da-DK" sz="2800" dirty="0" smtClean="0">
                <a:cs typeface="Arial" pitchFamily="34" charset="0"/>
              </a:rPr>
              <a:t>Betragtes ikke som misligholdelse, men situationen udløser en række krav og valgmuligheder for sælger, der ikke kan ”komme af med” varen. </a:t>
            </a:r>
          </a:p>
          <a:p>
            <a:pPr marL="457200" indent="-457200">
              <a:buFont typeface="Arial" pitchFamily="34" charset="0"/>
              <a:buChar char="•"/>
            </a:pPr>
            <a:r>
              <a:rPr lang="da-DK" sz="2800" dirty="0" smtClean="0">
                <a:cs typeface="Arial" pitchFamily="34" charset="0"/>
              </a:rPr>
              <a:t>Sælger har pligt til at drage omsorg for varen for købers regning, jf. KBL § 33</a:t>
            </a:r>
          </a:p>
          <a:p>
            <a:pPr marL="457200" indent="-457200">
              <a:buFont typeface="Arial" pitchFamily="34" charset="0"/>
              <a:buChar char="•"/>
            </a:pPr>
            <a:r>
              <a:rPr lang="da-DK" sz="2800" dirty="0" smtClean="0">
                <a:cs typeface="Arial" pitchFamily="34" charset="0"/>
              </a:rPr>
              <a:t>Sælger har tilbageholdsret til udgifter er betalt, jf. KBL § 36</a:t>
            </a:r>
          </a:p>
          <a:p>
            <a:pPr marL="457200" indent="-457200">
              <a:buFont typeface="Arial" pitchFamily="34" charset="0"/>
              <a:buChar char="•"/>
            </a:pPr>
            <a:r>
              <a:rPr lang="da-DK" sz="2800" dirty="0" smtClean="0">
                <a:cs typeface="Arial" pitchFamily="34" charset="0"/>
              </a:rPr>
              <a:t>Sælger har ret og pligt til at sælge varen til anden side, jf. KBL § 34 og 35</a:t>
            </a:r>
          </a:p>
          <a:p>
            <a:pPr marL="457200" indent="-457200">
              <a:buFont typeface="Arial" pitchFamily="34" charset="0"/>
              <a:buChar char="•"/>
            </a:pPr>
            <a:r>
              <a:rPr lang="da-DK" sz="2800" dirty="0" smtClean="0">
                <a:cs typeface="Arial" pitchFamily="34" charset="0"/>
              </a:rPr>
              <a:t>Sælger er berettiget til at bortskaffe varen, jf. KBL § 34 in fine.</a:t>
            </a:r>
          </a:p>
          <a:p>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Handelskøb</a:t>
            </a:r>
          </a:p>
          <a:p>
            <a:pPr algn="ctr"/>
            <a:r>
              <a:rPr lang="da-DK" sz="3600" b="1" dirty="0" smtClean="0">
                <a:solidFill>
                  <a:srgbClr val="7030A0"/>
                </a:solidFill>
                <a:latin typeface="+mj-lt"/>
                <a:cs typeface="Arial" pitchFamily="34" charset="0"/>
              </a:rPr>
              <a:t>1. Købelovens anvendelse</a:t>
            </a:r>
          </a:p>
        </p:txBody>
      </p:sp>
      <p:sp>
        <p:nvSpPr>
          <p:cNvPr id="3" name="Tekstboks 2"/>
          <p:cNvSpPr txBox="1"/>
          <p:nvPr/>
        </p:nvSpPr>
        <p:spPr>
          <a:xfrm>
            <a:off x="467544" y="1340768"/>
            <a:ext cx="8602730" cy="4955203"/>
          </a:xfrm>
          <a:prstGeom prst="rect">
            <a:avLst/>
          </a:prstGeom>
          <a:noFill/>
        </p:spPr>
        <p:txBody>
          <a:bodyPr wrap="square" rtlCol="0">
            <a:spAutoFit/>
          </a:bodyPr>
          <a:lstStyle/>
          <a:p>
            <a:r>
              <a:rPr lang="da-DK" sz="3200" b="1" dirty="0" smtClean="0">
                <a:cs typeface="Arial" pitchFamily="34" charset="0"/>
              </a:rPr>
              <a:t>Hovedregel: </a:t>
            </a:r>
            <a:r>
              <a:rPr lang="da-DK" sz="3200" dirty="0" smtClean="0">
                <a:cs typeface="Arial" pitchFamily="34" charset="0"/>
              </a:rPr>
              <a:t>Købeloven er deklaratorisk</a:t>
            </a:r>
          </a:p>
          <a:p>
            <a:pPr marL="355600" indent="-355600">
              <a:buFont typeface="Arial" pitchFamily="34" charset="0"/>
              <a:buChar char="•"/>
            </a:pPr>
            <a:r>
              <a:rPr lang="da-DK" sz="3200" dirty="0" smtClean="0">
                <a:cs typeface="Arial" pitchFamily="34" charset="0"/>
              </a:rPr>
              <a:t>Kan fraviges ved aftale</a:t>
            </a:r>
          </a:p>
          <a:p>
            <a:pPr marL="355600" indent="-355600">
              <a:buFont typeface="Arial" pitchFamily="34" charset="0"/>
              <a:buChar char="•"/>
            </a:pPr>
            <a:r>
              <a:rPr lang="da-DK" sz="3200" dirty="0" smtClean="0">
                <a:cs typeface="Arial" pitchFamily="34" charset="0"/>
              </a:rPr>
              <a:t>Må vige for handelsbrug eller sædvane - se U1984.525 – Den ufrugtbare orne, s. 158</a:t>
            </a:r>
          </a:p>
          <a:p>
            <a:pPr marL="355600" indent="-355600">
              <a:buFont typeface="Arial" pitchFamily="34" charset="0"/>
              <a:buChar char="•"/>
            </a:pPr>
            <a:endParaRPr lang="da-DK" sz="3200" dirty="0" smtClean="0">
              <a:cs typeface="Arial" pitchFamily="34" charset="0"/>
            </a:endParaRPr>
          </a:p>
          <a:p>
            <a:pPr marL="355600" indent="-355600"/>
            <a:r>
              <a:rPr lang="da-DK" sz="3200" b="1" dirty="0" smtClean="0">
                <a:cs typeface="Arial" pitchFamily="34" charset="0"/>
              </a:rPr>
              <a:t>Undtagelse: </a:t>
            </a:r>
            <a:r>
              <a:rPr lang="da-DK" sz="3200" dirty="0" smtClean="0">
                <a:cs typeface="Arial" pitchFamily="34" charset="0"/>
              </a:rPr>
              <a:t>Købeloven kan ikke fraviges i forbrugerkøb, medmindre fravigelsen er til forbrugerens fordel.</a:t>
            </a:r>
          </a:p>
          <a:p>
            <a:pPr marL="355600" indent="-355600"/>
            <a:endParaRPr lang="da-DK" sz="2800" dirty="0" smtClean="0">
              <a:cs typeface="Arial" pitchFamily="34" charset="0"/>
            </a:endParaRPr>
          </a:p>
          <a:p>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algn="ctr"/>
            <a:r>
              <a:rPr lang="da-DK" sz="3200" b="1" dirty="0" smtClean="0">
                <a:solidFill>
                  <a:srgbClr val="7030A0"/>
                </a:solidFill>
                <a:latin typeface="+mj-lt"/>
                <a:cs typeface="Arial" pitchFamily="34" charset="0"/>
              </a:rPr>
              <a:t>Handelskøb</a:t>
            </a:r>
          </a:p>
          <a:p>
            <a:pPr algn="ctr"/>
            <a:r>
              <a:rPr lang="da-DK" sz="3200" b="1" dirty="0" smtClean="0">
                <a:solidFill>
                  <a:srgbClr val="7030A0"/>
                </a:solidFill>
                <a:latin typeface="+mj-lt"/>
                <a:cs typeface="Arial" pitchFamily="34" charset="0"/>
              </a:rPr>
              <a:t>1. Købelovens begreber</a:t>
            </a:r>
          </a:p>
        </p:txBody>
      </p:sp>
      <p:sp>
        <p:nvSpPr>
          <p:cNvPr id="3" name="Tekstboks 2"/>
          <p:cNvSpPr txBox="1"/>
          <p:nvPr/>
        </p:nvSpPr>
        <p:spPr>
          <a:xfrm>
            <a:off x="467544" y="1052736"/>
            <a:ext cx="8602730" cy="5632311"/>
          </a:xfrm>
          <a:prstGeom prst="rect">
            <a:avLst/>
          </a:prstGeom>
          <a:noFill/>
        </p:spPr>
        <p:txBody>
          <a:bodyPr wrap="square" rtlCol="0">
            <a:spAutoFit/>
          </a:bodyPr>
          <a:lstStyle/>
          <a:p>
            <a:r>
              <a:rPr lang="da-DK" sz="2400" b="1" dirty="0" smtClean="0">
                <a:cs typeface="Arial" pitchFamily="34" charset="0"/>
              </a:rPr>
              <a:t>Handelskøb</a:t>
            </a:r>
            <a:r>
              <a:rPr lang="da-DK" sz="2400" dirty="0" smtClean="0">
                <a:cs typeface="Arial" pitchFamily="34" charset="0"/>
              </a:rPr>
              <a:t>: </a:t>
            </a:r>
          </a:p>
          <a:p>
            <a:pPr marL="355600" indent="-355600">
              <a:buFont typeface="Arial" pitchFamily="34" charset="0"/>
              <a:buChar char="•"/>
            </a:pPr>
            <a:r>
              <a:rPr lang="da-DK" sz="2400" dirty="0" smtClean="0"/>
              <a:t>Et køb, der indgås mellem handlende, der handler i eller for deres bedrift, jf. KBL § 4, stk. 1. </a:t>
            </a:r>
          </a:p>
          <a:p>
            <a:pPr marL="355600" indent="-355600">
              <a:buFont typeface="Arial" pitchFamily="34" charset="0"/>
              <a:buChar char="•"/>
            </a:pPr>
            <a:r>
              <a:rPr lang="da-DK" sz="2400" dirty="0" smtClean="0"/>
              <a:t>Et køb, hvor både køber og sælger er erhvervsdrivende, og hvor købet indgås i forbindelse med deres virksomhed eller deres erhvervsmæssige aktiviteter. </a:t>
            </a:r>
          </a:p>
          <a:p>
            <a:pPr marL="355600" indent="-355600">
              <a:buFont typeface="Arial" pitchFamily="34" charset="0"/>
              <a:buChar char="•"/>
            </a:pPr>
            <a:r>
              <a:rPr lang="da-DK" sz="2400" dirty="0" smtClean="0"/>
              <a:t>Det købte skal hovedsageligt anvendes i erhvervsøjemed. </a:t>
            </a:r>
            <a:endParaRPr lang="da-DK" sz="2400" b="1" dirty="0" smtClean="0">
              <a:cs typeface="Arial" pitchFamily="34" charset="0"/>
            </a:endParaRPr>
          </a:p>
          <a:p>
            <a:r>
              <a:rPr lang="da-DK" sz="2400" b="1" dirty="0" smtClean="0">
                <a:cs typeface="Arial" pitchFamily="34" charset="0"/>
              </a:rPr>
              <a:t>Forbrugerkøb:</a:t>
            </a:r>
            <a:r>
              <a:rPr lang="da-DK" sz="2400" dirty="0" smtClean="0">
                <a:cs typeface="Arial" pitchFamily="34" charset="0"/>
              </a:rPr>
              <a:t> </a:t>
            </a:r>
          </a:p>
          <a:p>
            <a:pPr marL="355600" indent="-355600">
              <a:buFont typeface="Arial" pitchFamily="34" charset="0"/>
              <a:buChar char="•"/>
            </a:pPr>
            <a:r>
              <a:rPr lang="da-DK" sz="2400" dirty="0" smtClean="0"/>
              <a:t>Et køb, der foretages af en forbruger hos en erhvervsdrivende, der handler som led i sit erhverv, og hvor køberen hovedsagelig handler uden for sit erhverv, jf. KBL § 4 a, stk. 1.</a:t>
            </a:r>
          </a:p>
          <a:p>
            <a:pPr marL="355600" indent="-355600">
              <a:buFont typeface="Arial" pitchFamily="34" charset="0"/>
              <a:buChar char="•"/>
            </a:pPr>
            <a:r>
              <a:rPr lang="da-DK" sz="2400" dirty="0" smtClean="0"/>
              <a:t>Det købte skal hovedsageligt bruges privat.</a:t>
            </a:r>
            <a:endParaRPr lang="da-DK" sz="2400" b="1" dirty="0" smtClean="0">
              <a:cs typeface="Arial" pitchFamily="34" charset="0"/>
            </a:endParaRPr>
          </a:p>
          <a:p>
            <a:r>
              <a:rPr lang="da-DK" sz="2400" b="1" dirty="0" smtClean="0">
                <a:cs typeface="Arial" pitchFamily="34" charset="0"/>
              </a:rPr>
              <a:t>Civile køb </a:t>
            </a:r>
            <a:r>
              <a:rPr lang="da-DK" sz="2400" dirty="0" smtClean="0"/>
              <a:t>(Ej defineret i KBL)</a:t>
            </a:r>
            <a:r>
              <a:rPr lang="da-DK" sz="2400" b="1" dirty="0" smtClean="0">
                <a:cs typeface="Arial" pitchFamily="34" charset="0"/>
              </a:rPr>
              <a:t>:</a:t>
            </a:r>
          </a:p>
          <a:p>
            <a:pPr marL="355600" indent="-355600">
              <a:buFont typeface="Arial" pitchFamily="34" charset="0"/>
              <a:buChar char="•"/>
            </a:pPr>
            <a:r>
              <a:rPr lang="da-DK" sz="2400" dirty="0" smtClean="0"/>
              <a:t>Et køb, hvor begge parter er privat personer, og hvor der ikke bruges en erhvervsdrivende mellemmand til at formidle salget.</a:t>
            </a:r>
            <a:endParaRPr lang="da-DK" sz="24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15663"/>
          </a:xfrm>
          <a:prstGeom prst="rect">
            <a:avLst/>
          </a:prstGeom>
          <a:noFill/>
        </p:spPr>
        <p:txBody>
          <a:bodyPr wrap="square" rtlCol="0">
            <a:spAutoFit/>
          </a:bodyPr>
          <a:lstStyle/>
          <a:p>
            <a:pPr algn="ctr"/>
            <a:r>
              <a:rPr lang="da-DK" sz="3000" b="1" dirty="0" smtClean="0">
                <a:solidFill>
                  <a:srgbClr val="7030A0"/>
                </a:solidFill>
                <a:latin typeface="+mj-lt"/>
                <a:cs typeface="Arial" pitchFamily="34" charset="0"/>
              </a:rPr>
              <a:t>Handelskøb</a:t>
            </a:r>
          </a:p>
          <a:p>
            <a:pPr algn="ctr"/>
            <a:r>
              <a:rPr lang="da-DK" sz="3000" b="1" dirty="0" smtClean="0">
                <a:solidFill>
                  <a:srgbClr val="7030A0"/>
                </a:solidFill>
                <a:latin typeface="+mj-lt"/>
                <a:cs typeface="Arial" pitchFamily="34" charset="0"/>
              </a:rPr>
              <a:t>1. Købelovens begreber</a:t>
            </a:r>
          </a:p>
        </p:txBody>
      </p:sp>
      <p:sp>
        <p:nvSpPr>
          <p:cNvPr id="3" name="Tekstboks 2"/>
          <p:cNvSpPr txBox="1"/>
          <p:nvPr/>
        </p:nvSpPr>
        <p:spPr>
          <a:xfrm>
            <a:off x="467544" y="908720"/>
            <a:ext cx="8602730" cy="5632311"/>
          </a:xfrm>
          <a:prstGeom prst="rect">
            <a:avLst/>
          </a:prstGeom>
          <a:noFill/>
        </p:spPr>
        <p:txBody>
          <a:bodyPr wrap="square" rtlCol="0">
            <a:spAutoFit/>
          </a:bodyPr>
          <a:lstStyle/>
          <a:p>
            <a:r>
              <a:rPr lang="da-DK" sz="2400" b="1" dirty="0" smtClean="0">
                <a:cs typeface="Arial" pitchFamily="34" charset="0"/>
              </a:rPr>
              <a:t>Genuskøb</a:t>
            </a:r>
            <a:r>
              <a:rPr lang="da-DK" sz="2400" dirty="0" smtClean="0">
                <a:cs typeface="Arial" pitchFamily="34" charset="0"/>
              </a:rPr>
              <a:t>: </a:t>
            </a:r>
          </a:p>
          <a:p>
            <a:pPr marL="355600" indent="-355600">
              <a:buFont typeface="Arial" pitchFamily="34" charset="0"/>
              <a:buChar char="•"/>
            </a:pPr>
            <a:r>
              <a:rPr lang="da-DK" sz="2400" dirty="0" smtClean="0"/>
              <a:t>Køb af genstande, bestemt efter art, jf. KBL § 3. </a:t>
            </a:r>
          </a:p>
          <a:p>
            <a:pPr marL="355600" indent="-355600">
              <a:buFont typeface="Arial" pitchFamily="34" charset="0"/>
              <a:buChar char="•"/>
            </a:pPr>
            <a:r>
              <a:rPr lang="da-DK" sz="2400" dirty="0" smtClean="0"/>
              <a:t>Ved et genuskøb, købes en vis mængde af en angiven art eller type genstande.</a:t>
            </a:r>
          </a:p>
          <a:p>
            <a:pPr marL="355600" indent="-355600">
              <a:buFont typeface="Arial" pitchFamily="34" charset="0"/>
              <a:buChar char="•"/>
            </a:pPr>
            <a:r>
              <a:rPr lang="da-DK" sz="2400" dirty="0" smtClean="0"/>
              <a:t>Sælger har valgfrihed med hensyn til, hvilke varer i det </a:t>
            </a:r>
            <a:r>
              <a:rPr lang="da-DK" sz="2400" dirty="0" err="1" smtClean="0"/>
              <a:t>pågæld-ende</a:t>
            </a:r>
            <a:r>
              <a:rPr lang="da-DK" sz="2400" dirty="0" smtClean="0"/>
              <a:t> parti, han vil levere til køber for at opfylde aftalen.</a:t>
            </a:r>
            <a:r>
              <a:rPr lang="da-DK" sz="2400" dirty="0" smtClean="0">
                <a:cs typeface="Arial" pitchFamily="34" charset="0"/>
              </a:rPr>
              <a:t> </a:t>
            </a:r>
          </a:p>
          <a:p>
            <a:r>
              <a:rPr lang="da-DK" sz="2400" b="1" dirty="0" smtClean="0">
                <a:cs typeface="Arial" pitchFamily="34" charset="0"/>
              </a:rPr>
              <a:t>Specieskøb:</a:t>
            </a:r>
          </a:p>
          <a:p>
            <a:pPr marL="355600" indent="-355600">
              <a:buFont typeface="Arial" pitchFamily="34" charset="0"/>
              <a:buChar char="•"/>
            </a:pPr>
            <a:r>
              <a:rPr lang="da-DK" sz="2400" dirty="0" smtClean="0"/>
              <a:t>Køb af en individuelt bestemt genstand. </a:t>
            </a:r>
          </a:p>
          <a:p>
            <a:pPr marL="355600" indent="-355600">
              <a:buFont typeface="Arial" pitchFamily="34" charset="0"/>
              <a:buChar char="•"/>
            </a:pPr>
            <a:r>
              <a:rPr lang="da-DK" sz="2400" dirty="0" smtClean="0"/>
              <a:t>Genstanden kan være unik, og måske findes der kun den ene.</a:t>
            </a:r>
          </a:p>
          <a:p>
            <a:pPr marL="355600" indent="-355600">
              <a:buFont typeface="Arial" pitchFamily="34" charset="0"/>
              <a:buChar char="•"/>
            </a:pPr>
            <a:r>
              <a:rPr lang="da-DK" sz="2400" dirty="0" smtClean="0"/>
              <a:t>Der kan ikke ske omlevering med en tilsvarende vare, hvis den første vare går til grunde. </a:t>
            </a:r>
          </a:p>
          <a:p>
            <a:pPr marL="355600" indent="-355600">
              <a:buFont typeface="Arial" pitchFamily="34" charset="0"/>
              <a:buChar char="•"/>
            </a:pPr>
            <a:r>
              <a:rPr lang="da-DK" sz="2400" dirty="0" smtClean="0"/>
              <a:t>Aftalen er indgået om en specificeret salgsgenstand eller specifikke genstande - et bestemt parti varer. Køber har valgt.</a:t>
            </a:r>
          </a:p>
          <a:p>
            <a:pPr marL="355600" indent="-355600">
              <a:buFont typeface="Arial" pitchFamily="34" charset="0"/>
              <a:buChar char="•"/>
            </a:pPr>
            <a:r>
              <a:rPr lang="da-DK" sz="2400" dirty="0" smtClean="0"/>
              <a:t>Sælger har ikke valgfrihed med hensyn til, hvilken vare han vil levere  til køber for at opfylde aftalen.</a:t>
            </a:r>
            <a:endParaRPr lang="da-DK" sz="2400"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107996"/>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Handelskøb</a:t>
            </a:r>
          </a:p>
          <a:p>
            <a:pPr algn="ctr"/>
            <a:r>
              <a:rPr lang="da-DK" sz="3000" b="1" dirty="0" smtClean="0">
                <a:solidFill>
                  <a:srgbClr val="7030A0"/>
                </a:solidFill>
                <a:latin typeface="+mj-lt"/>
                <a:cs typeface="Arial" pitchFamily="34" charset="0"/>
              </a:rPr>
              <a:t>1. Købelovens begreber</a:t>
            </a:r>
          </a:p>
        </p:txBody>
      </p:sp>
      <p:sp>
        <p:nvSpPr>
          <p:cNvPr id="3" name="Tekstboks 2"/>
          <p:cNvSpPr txBox="1"/>
          <p:nvPr/>
        </p:nvSpPr>
        <p:spPr>
          <a:xfrm>
            <a:off x="467544" y="1196752"/>
            <a:ext cx="8602730" cy="4401205"/>
          </a:xfrm>
          <a:prstGeom prst="rect">
            <a:avLst/>
          </a:prstGeom>
          <a:noFill/>
        </p:spPr>
        <p:txBody>
          <a:bodyPr wrap="square" rtlCol="0">
            <a:spAutoFit/>
          </a:bodyPr>
          <a:lstStyle/>
          <a:p>
            <a:r>
              <a:rPr lang="da-DK" sz="2800" b="1" dirty="0" err="1" smtClean="0">
                <a:cs typeface="Arial" pitchFamily="34" charset="0"/>
              </a:rPr>
              <a:t>Bestillingskøb/fremstillingskøb</a:t>
            </a:r>
            <a:r>
              <a:rPr lang="da-DK" sz="2800" b="1" dirty="0" smtClean="0">
                <a:cs typeface="Arial" pitchFamily="34" charset="0"/>
              </a:rPr>
              <a:t>:</a:t>
            </a:r>
          </a:p>
          <a:p>
            <a:r>
              <a:rPr lang="da-DK" sz="2800" dirty="0" smtClean="0"/>
              <a:t>Et </a:t>
            </a:r>
            <a:r>
              <a:rPr lang="da-DK" sz="2800" dirty="0" err="1" smtClean="0"/>
              <a:t>bestillingskøb</a:t>
            </a:r>
            <a:r>
              <a:rPr lang="da-DK" sz="2800" dirty="0" smtClean="0"/>
              <a:t> kan også kaldes et </a:t>
            </a:r>
            <a:r>
              <a:rPr lang="da-DK" sz="2800" dirty="0" err="1" smtClean="0"/>
              <a:t>fremstillingskøb</a:t>
            </a:r>
            <a:r>
              <a:rPr lang="da-DK" sz="2800" dirty="0" smtClean="0"/>
              <a:t>, da købet vedrører bestilling af genstande, som først skal fremstilles, jf. KBL § 2, stk. 1. Skabelse af noget nyt, og ikke blot en reparation eller en serviceydelse.</a:t>
            </a:r>
          </a:p>
          <a:p>
            <a:r>
              <a:rPr lang="da-DK" sz="2800" b="1" dirty="0" err="1" smtClean="0">
                <a:cs typeface="Arial" pitchFamily="34" charset="0"/>
              </a:rPr>
              <a:t>Fixkøb</a:t>
            </a:r>
            <a:r>
              <a:rPr lang="da-DK" sz="2800" b="1" dirty="0" smtClean="0">
                <a:cs typeface="Arial" pitchFamily="34" charset="0"/>
              </a:rPr>
              <a:t>:</a:t>
            </a:r>
          </a:p>
          <a:p>
            <a:r>
              <a:rPr lang="da-DK" sz="2800" dirty="0" smtClean="0"/>
              <a:t>Betegnelsen </a:t>
            </a:r>
            <a:r>
              <a:rPr lang="da-DK" sz="2800" dirty="0" err="1" smtClean="0"/>
              <a:t>fixkøb</a:t>
            </a:r>
            <a:r>
              <a:rPr lang="da-DK" sz="2800" dirty="0" smtClean="0"/>
              <a:t> bruges om et køb, hvor køber har betinget sig, at levering sker på et helt bestemt tidspunkt, fx en bryllupskage der skal leveres om formiddagen den 2. april 2011.</a:t>
            </a:r>
            <a:endParaRPr lang="da-DK" sz="2800" b="1"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Handelskøb</a:t>
            </a:r>
          </a:p>
          <a:p>
            <a:pPr algn="ctr"/>
            <a:r>
              <a:rPr lang="da-DK" sz="3600" b="1" dirty="0" smtClean="0">
                <a:solidFill>
                  <a:srgbClr val="7030A0"/>
                </a:solidFill>
                <a:latin typeface="+mj-lt"/>
                <a:cs typeface="Arial" pitchFamily="34" charset="0"/>
              </a:rPr>
              <a:t>1. Købelovens begreber</a:t>
            </a:r>
          </a:p>
        </p:txBody>
      </p:sp>
      <p:sp>
        <p:nvSpPr>
          <p:cNvPr id="3" name="Tekstboks 2"/>
          <p:cNvSpPr txBox="1"/>
          <p:nvPr/>
        </p:nvSpPr>
        <p:spPr>
          <a:xfrm>
            <a:off x="467544" y="1340768"/>
            <a:ext cx="8602730" cy="5016758"/>
          </a:xfrm>
          <a:prstGeom prst="rect">
            <a:avLst/>
          </a:prstGeom>
          <a:noFill/>
        </p:spPr>
        <p:txBody>
          <a:bodyPr wrap="square" rtlCol="0">
            <a:spAutoFit/>
          </a:bodyPr>
          <a:lstStyle/>
          <a:p>
            <a:pPr lvl="0"/>
            <a:r>
              <a:rPr lang="da-DK" sz="2800" b="1" dirty="0" smtClean="0"/>
              <a:t>Samtidighedsgrundsætningen</a:t>
            </a:r>
            <a:r>
              <a:rPr lang="da-DK" sz="2800" dirty="0" smtClean="0"/>
              <a:t>: Sælgeren har ikke pligt til at levere salgsgenstanden, medmindre købesummen samtidig betales, og køber har ikke pligt til at betale købesummen, medmindre salgsgenstanden samtidig stilles til hans rådighed, jf. KBL § 14 (</a:t>
            </a:r>
            <a:r>
              <a:rPr lang="da-DK" sz="2800" b="1" dirty="0" smtClean="0"/>
              <a:t>kontantkøb</a:t>
            </a:r>
            <a:r>
              <a:rPr lang="da-DK" sz="2800" dirty="0" smtClean="0"/>
              <a:t>).</a:t>
            </a:r>
          </a:p>
          <a:p>
            <a:pPr lvl="0"/>
            <a:endParaRPr lang="da-DK" sz="2800" dirty="0" smtClean="0"/>
          </a:p>
          <a:p>
            <a:pPr lvl="0"/>
            <a:r>
              <a:rPr lang="da-DK" sz="2800" dirty="0" smtClean="0"/>
              <a:t>Modtages betaling ikke samtidig med levering, overgår købet fra kontantkøb til et </a:t>
            </a:r>
            <a:r>
              <a:rPr lang="da-DK" sz="2800" b="1" dirty="0" smtClean="0"/>
              <a:t>kreditkøb</a:t>
            </a:r>
            <a:r>
              <a:rPr lang="da-DK" sz="2800" dirty="0" smtClean="0"/>
              <a:t>.</a:t>
            </a:r>
          </a:p>
          <a:p>
            <a:pPr lvl="0"/>
            <a:endParaRPr lang="da-DK" sz="2800" dirty="0" smtClean="0"/>
          </a:p>
          <a:p>
            <a:endParaRPr lang="da-DK" sz="3600" b="1" dirty="0" smtClean="0">
              <a:cs typeface="Arial" pitchFamily="34" charset="0"/>
            </a:endParaRPr>
          </a:p>
          <a:p>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Handelskøb</a:t>
            </a:r>
          </a:p>
          <a:p>
            <a:pPr algn="ctr"/>
            <a:r>
              <a:rPr lang="da-DK" sz="3600" b="1" dirty="0" smtClean="0">
                <a:solidFill>
                  <a:srgbClr val="7030A0"/>
                </a:solidFill>
                <a:latin typeface="+mj-lt"/>
                <a:cs typeface="Arial" pitchFamily="34" charset="0"/>
              </a:rPr>
              <a:t>1. Købelovens anvendelse</a:t>
            </a:r>
          </a:p>
        </p:txBody>
      </p:sp>
      <p:sp>
        <p:nvSpPr>
          <p:cNvPr id="3" name="Tekstboks 2"/>
          <p:cNvSpPr txBox="1"/>
          <p:nvPr/>
        </p:nvSpPr>
        <p:spPr>
          <a:xfrm>
            <a:off x="467544" y="1340768"/>
            <a:ext cx="8602730" cy="5940088"/>
          </a:xfrm>
          <a:prstGeom prst="rect">
            <a:avLst/>
          </a:prstGeom>
          <a:noFill/>
        </p:spPr>
        <p:txBody>
          <a:bodyPr wrap="square" rtlCol="0">
            <a:spAutoFit/>
          </a:bodyPr>
          <a:lstStyle/>
          <a:p>
            <a:r>
              <a:rPr lang="da-DK" sz="3200" b="1" dirty="0" smtClean="0">
                <a:cs typeface="Arial" pitchFamily="34" charset="0"/>
              </a:rPr>
              <a:t>Hovedregel: </a:t>
            </a:r>
            <a:r>
              <a:rPr lang="da-DK" sz="3200" dirty="0" smtClean="0">
                <a:cs typeface="Arial" pitchFamily="34" charset="0"/>
              </a:rPr>
              <a:t>Købeloven er deklaratorisk</a:t>
            </a:r>
          </a:p>
          <a:p>
            <a:pPr marL="355600" indent="-355600">
              <a:buFont typeface="Arial" pitchFamily="34" charset="0"/>
              <a:buChar char="•"/>
            </a:pPr>
            <a:r>
              <a:rPr lang="da-DK" sz="3200" dirty="0" smtClean="0">
                <a:cs typeface="Arial" pitchFamily="34" charset="0"/>
              </a:rPr>
              <a:t>Kan fraviges ved aftale</a:t>
            </a:r>
          </a:p>
          <a:p>
            <a:pPr marL="355600" indent="-355600">
              <a:buFont typeface="Arial" pitchFamily="34" charset="0"/>
              <a:buChar char="•"/>
            </a:pPr>
            <a:r>
              <a:rPr lang="da-DK" sz="3200" dirty="0" smtClean="0">
                <a:cs typeface="Arial" pitchFamily="34" charset="0"/>
              </a:rPr>
              <a:t>Købeloven må vige for handelsbrug eller sædvane - se U1984.525 – Den ufrugtbare orne, s. 158</a:t>
            </a:r>
          </a:p>
          <a:p>
            <a:pPr marL="355600" indent="-355600">
              <a:buFont typeface="Arial" pitchFamily="34" charset="0"/>
              <a:buChar char="•"/>
            </a:pPr>
            <a:endParaRPr lang="da-DK" sz="3200" dirty="0" smtClean="0">
              <a:cs typeface="Arial" pitchFamily="34" charset="0"/>
            </a:endParaRPr>
          </a:p>
          <a:p>
            <a:pPr marL="355600" indent="-355600"/>
            <a:r>
              <a:rPr lang="da-DK" sz="3200" b="1" dirty="0" smtClean="0">
                <a:cs typeface="Arial" pitchFamily="34" charset="0"/>
              </a:rPr>
              <a:t>Undtagelse: </a:t>
            </a:r>
            <a:r>
              <a:rPr lang="da-DK" sz="3200" dirty="0" smtClean="0">
                <a:cs typeface="Arial" pitchFamily="34" charset="0"/>
              </a:rPr>
              <a:t>Købeloven kan ikke fraviges i forbrugerkøb, medmindre fravigelsen giver forbrugeren en bedre retsstilling end foreskrevet i købeloven. </a:t>
            </a:r>
          </a:p>
          <a:p>
            <a:pPr marL="355600" indent="-355600"/>
            <a:endParaRPr lang="da-DK" sz="2800" dirty="0" smtClean="0">
              <a:cs typeface="Arial" pitchFamily="34" charset="0"/>
            </a:endParaRPr>
          </a:p>
          <a:p>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2779</TotalTime>
  <Words>2727</Words>
  <Application>Microsoft Office PowerPoint</Application>
  <PresentationFormat>Skærmshow (4:3)</PresentationFormat>
  <Paragraphs>280</Paragraphs>
  <Slides>34</Slides>
  <Notes>34</Notes>
  <HiddenSlides>0</HiddenSlides>
  <MMClips>0</MMClips>
  <ScaleCrop>false</ScaleCrop>
  <HeadingPairs>
    <vt:vector size="4" baseType="variant">
      <vt:variant>
        <vt:lpstr>Tema</vt:lpstr>
      </vt:variant>
      <vt:variant>
        <vt:i4>1</vt:i4>
      </vt:variant>
      <vt:variant>
        <vt:lpstr>Diastitler</vt:lpstr>
      </vt:variant>
      <vt:variant>
        <vt:i4>34</vt:i4>
      </vt:variant>
    </vt:vector>
  </HeadingPairs>
  <TitlesOfParts>
    <vt:vector size="35" baseType="lpstr">
      <vt:lpstr>Kontortema</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Dorte</dc:creator>
  <cp:lastModifiedBy> </cp:lastModifiedBy>
  <cp:revision>64</cp:revision>
  <dcterms:created xsi:type="dcterms:W3CDTF">2011-03-28T11:51:52Z</dcterms:created>
  <dcterms:modified xsi:type="dcterms:W3CDTF">2012-02-29T12:30:01Z</dcterms:modified>
</cp:coreProperties>
</file>