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3" r:id="rId3"/>
    <p:sldId id="290" r:id="rId4"/>
    <p:sldId id="288" r:id="rId5"/>
    <p:sldId id="284" r:id="rId6"/>
    <p:sldId id="285" r:id="rId7"/>
    <p:sldId id="286" r:id="rId8"/>
    <p:sldId id="291" r:id="rId9"/>
    <p:sldId id="293" r:id="rId10"/>
    <p:sldId id="292" r:id="rId11"/>
    <p:sldId id="289" r:id="rId12"/>
    <p:sldId id="29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0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09-09-2013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7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124744"/>
            <a:ext cx="831469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/>
          </a:p>
          <a:p>
            <a:r>
              <a:rPr lang="da-DK" sz="3200" b="1" dirty="0" smtClean="0"/>
              <a:t>Formodningsreglen: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i de første 6 </a:t>
            </a:r>
            <a:r>
              <a:rPr lang="da-DK" sz="2600" dirty="0" err="1" smtClean="0"/>
              <a:t>mdr</a:t>
            </a:r>
            <a:r>
              <a:rPr lang="da-DK" sz="2600" dirty="0" smtClean="0"/>
              <a:t> efter levering, formodes det, at genstanden var mangelfuld ved levering.</a:t>
            </a:r>
          </a:p>
          <a:p>
            <a:pPr marL="914400" lvl="1" indent="-457200">
              <a:buFont typeface="Arial"/>
              <a:buChar char="•"/>
            </a:pPr>
            <a:r>
              <a:rPr lang="da-DK" sz="2600" dirty="0" smtClean="0"/>
              <a:t>Køber skal ikke bevise at manglen var tilstede ved leveringen – det formodes.</a:t>
            </a:r>
          </a:p>
          <a:p>
            <a:pPr marL="457200" indent="-457200">
              <a:buFont typeface="Arial"/>
              <a:buChar char="•"/>
            </a:pPr>
            <a:endParaRPr lang="da-DK" dirty="0" smtClean="0"/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efter 6 </a:t>
            </a:r>
            <a:r>
              <a:rPr lang="da-DK" sz="2600" dirty="0" err="1" smtClean="0"/>
              <a:t>mdr</a:t>
            </a:r>
            <a:r>
              <a:rPr lang="da-DK" sz="2600" dirty="0" smtClean="0"/>
              <a:t> fra levering, og inden udløbet af den absolutte reklamationsfrist på de 2 år, er det køber som skal bevise, at manglen var tilstede på leveringstidspunktet.</a:t>
            </a:r>
          </a:p>
        </p:txBody>
      </p:sp>
    </p:spTree>
    <p:extLst>
      <p:ext uri="{BB962C8B-B14F-4D97-AF65-F5344CB8AC3E}">
        <p14:creationId xmlns:p14="http://schemas.microsoft.com/office/powerpoint/2010/main" val="28896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 med købesummens betaling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Fastholde købet og forlange betaling</a:t>
            </a:r>
          </a:p>
          <a:p>
            <a:pPr marL="457200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Hæve købet/annullere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Sælger skal reklamere uden ugrundet ophold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NB! Hvis levering er sket – kreditkøb</a:t>
            </a:r>
          </a:p>
          <a:p>
            <a:pPr marL="914400" lvl="1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Krav om erstatning ved tab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Dækningssalg</a:t>
            </a:r>
          </a:p>
          <a:p>
            <a:pPr marL="914400" lvl="1" indent="-457200">
              <a:buFont typeface="Arial"/>
              <a:buChar char="•"/>
            </a:pPr>
            <a:endParaRPr lang="da-DK" sz="1400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Tilbageholdsret og </a:t>
            </a:r>
            <a:r>
              <a:rPr lang="da-DK" sz="3200" dirty="0" smtClean="0">
                <a:cs typeface="Arial" pitchFamily="34" charset="0"/>
              </a:rPr>
              <a:t>standsningsret</a:t>
            </a:r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Fordringshavermora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 modtager ikke det købte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Fordringshavermora: </a:t>
            </a:r>
            <a:r>
              <a:rPr lang="da-DK" sz="3200" dirty="0" smtClean="0">
                <a:cs typeface="Arial" pitchFamily="34" charset="0"/>
              </a:rPr>
              <a:t>Købers forhold bevirker at sælger ikke kan levere til tiden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Betragtes ikke som misligholdelse i købelovens forstand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Risikoen for salgsgenstanden overgår til køber selvom købers forhold bevirker at sælger ikke kan levere, jf. KBL § 37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Sælger har omsorgspligt, og under visse betingelser salgspligt og ret til at sælge købers varer til anden side </a:t>
            </a:r>
          </a:p>
        </p:txBody>
      </p:sp>
    </p:spTree>
    <p:extLst>
      <p:ext uri="{BB962C8B-B14F-4D97-AF65-F5344CB8AC3E}">
        <p14:creationId xmlns:p14="http://schemas.microsoft.com/office/powerpoint/2010/main" val="31870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Retskilde:</a:t>
            </a:r>
            <a:r>
              <a:rPr lang="da-DK" sz="2800" dirty="0" smtClean="0"/>
              <a:t> Købelovens forbrugerafsnit §§ 72-87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Loven er beskyttelsespræceptiv</a:t>
            </a:r>
            <a:r>
              <a:rPr lang="da-DK" sz="2800" dirty="0" smtClean="0"/>
              <a:t>: Reglerne om forbrugerkøb kan ikke fraviges til skade for forbrugeren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Forbrugerkøb:</a:t>
            </a:r>
            <a:r>
              <a:rPr lang="da-DK" sz="2800" dirty="0" smtClean="0"/>
              <a:t> når en erhvervsdrivende som led i sit erhverv, sælger en vare til hovedsagelig privat anvendelse, jf. KBL § 4a.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Bevisbyrde: </a:t>
            </a:r>
            <a:r>
              <a:rPr lang="da-DK" sz="2800" dirty="0" smtClean="0"/>
              <a:t>Hvis der opstår uenighed om hvorvidt købet er et forbrugerkøb, er det den erhvervsdrivende der har bevisbyrden for, at købet ikke er et forbrugerkøb, jf. KBL § § 4a, stk. 1.</a:t>
            </a:r>
          </a:p>
          <a:p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og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7" y="1340768"/>
            <a:ext cx="8465907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i rette tid og på rette sted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det solgte i rette stand -uden mangler</a:t>
            </a:r>
          </a:p>
          <a:p>
            <a:endParaRPr lang="da-DK" sz="20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Købers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Modtage varen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Betale købesummen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tid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sted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betalingsmiddel</a:t>
            </a:r>
          </a:p>
        </p:txBody>
      </p:sp>
    </p:spTree>
    <p:extLst>
      <p:ext uri="{BB962C8B-B14F-4D97-AF65-F5344CB8AC3E}">
        <p14:creationId xmlns:p14="http://schemas.microsoft.com/office/powerpoint/2010/main" val="27958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Levering og risikoens overgang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Hvis intet er aftalt om levering, skal den erhvervsdrivende stille varen til rådighed for køber på den erhvervsdrivendes forretningssted – </a:t>
            </a:r>
            <a:r>
              <a:rPr lang="da-DK" sz="2400" dirty="0" err="1" smtClean="0"/>
              <a:t>afhentningskøb</a:t>
            </a:r>
            <a:r>
              <a:rPr lang="da-DK" sz="2400" dirty="0" smtClean="0"/>
              <a:t>, jf. KBL § 9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2200" b="1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Afhentningskøb</a:t>
            </a:r>
            <a:r>
              <a:rPr lang="da-DK" sz="2200" dirty="0" smtClean="0"/>
              <a:t>: Køber henter varen på sælgers forretningssted eller bopæl, jf. KBL § 9. Risikoen for varen overgår fra sælger til køber, når varen er stillet til rådighed og klar til afhentning.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Udbringningskøb</a:t>
            </a:r>
            <a:r>
              <a:rPr lang="da-DK" sz="2200" dirty="0" smtClean="0"/>
              <a:t>: Varen bringes ud til køber. Levering sker og risikoen for varen overgår fra sælger til køber (forbrugeren), når forbrugeren har varen i sin besiddelse.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Forsendelseskøb</a:t>
            </a:r>
            <a:r>
              <a:rPr lang="da-DK" sz="2200" dirty="0" smtClean="0"/>
              <a:t>: Levering sker når, når varen er i købers besiddelse. Risikoen for varens forringelse eller hændelige undergang ligger hos sælger, indtil varen er i købers besiddelse, jf. KBL § 73.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misligholdelse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 kan som udgangspunkt misligholde en aftale på tre måder: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Forsinkelse med levering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Faktiske mangler - mangler ved den </a:t>
            </a:r>
            <a:r>
              <a:rPr lang="da-DK" sz="3200" dirty="0" smtClean="0">
                <a:cs typeface="Arial" pitchFamily="34" charset="0"/>
              </a:rPr>
              <a:t/>
            </a:r>
            <a:br>
              <a:rPr lang="da-DK" sz="3200" dirty="0" smtClean="0">
                <a:cs typeface="Arial" pitchFamily="34" charset="0"/>
              </a:rPr>
            </a:br>
            <a:r>
              <a:rPr lang="da-DK" sz="3200" dirty="0" smtClean="0">
                <a:cs typeface="Arial" pitchFamily="34" charset="0"/>
              </a:rPr>
              <a:t>leverede </a:t>
            </a:r>
            <a:r>
              <a:rPr lang="da-DK" sz="3200" dirty="0" smtClean="0">
                <a:cs typeface="Arial" pitchFamily="34" charset="0"/>
              </a:rPr>
              <a:t>vare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Retlige mangler - vanhjemmel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forsinkelse i 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Tilbageholde købesummen, jf. KBL § 14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Samtidighedsgrundsætningen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naturalopfyldelse/fastholde købet, jf. KBL § 21, stk. 1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Ophæve købet/annullere, jf. KBL § 74, stk. 2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væsentlig betydning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erstatning for tab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ved salgsgenstanden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Kvantitetsmangel: </a:t>
            </a:r>
            <a:r>
              <a:rPr lang="da-DK" sz="3200" dirty="0" smtClean="0">
                <a:cs typeface="Arial" pitchFamily="34" charset="0"/>
              </a:rPr>
              <a:t>Mængde – leveret for lidt i forhold til det aftalte.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Kvalitetsmangel: </a:t>
            </a:r>
            <a:r>
              <a:rPr lang="da-DK" sz="3200" dirty="0" smtClean="0">
                <a:cs typeface="Arial" pitchFamily="34" charset="0"/>
              </a:rPr>
              <a:t>Varen lever ikke op til hvad køber kunne forvente.</a:t>
            </a:r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Hvornår skal der foreligge en mangel?</a:t>
            </a:r>
            <a:endParaRPr lang="da-DK" sz="3200" b="1" dirty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	</a:t>
            </a:r>
            <a:r>
              <a:rPr lang="da-DK" sz="3200" dirty="0" smtClean="0">
                <a:cs typeface="Arial" pitchFamily="34" charset="0"/>
              </a:rPr>
              <a:t>Ved leveringen, dvs. på tidspunktet for 	risikoens overgang, jf. KBL § 77a.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Hvad er en mangel?:</a:t>
            </a:r>
            <a:r>
              <a:rPr lang="da-DK" sz="3200" dirty="0" smtClean="0">
                <a:cs typeface="Arial" pitchFamily="34" charset="0"/>
              </a:rPr>
              <a:t> – se principperne i KBL §§ 75a og 76.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naturalopfyldelse/fastholde købet</a:t>
            </a:r>
            <a:r>
              <a:rPr lang="da-DK" sz="2600" b="1" dirty="0">
                <a:cs typeface="Arial" pitchFamily="34" charset="0"/>
              </a:rPr>
              <a:t> </a:t>
            </a:r>
            <a:r>
              <a:rPr lang="da-DK" sz="2600" b="1" dirty="0" smtClean="0">
                <a:cs typeface="Arial" pitchFamily="34" charset="0"/>
              </a:rPr>
              <a:t>og kræve</a:t>
            </a:r>
            <a:r>
              <a:rPr lang="da-DK" sz="2600" dirty="0" smtClean="0">
                <a:cs typeface="Arial" pitchFamily="34" charset="0"/>
              </a:rPr>
              <a:t>: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Afhjælpning, KBL § 78, stk. 1, nr. 1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err="1" smtClean="0">
                <a:cs typeface="Arial" pitchFamily="34" charset="0"/>
              </a:rPr>
              <a:t>Omlevering</a:t>
            </a:r>
            <a:r>
              <a:rPr lang="da-DK" sz="2600" dirty="0" smtClean="0">
                <a:cs typeface="Arial" pitchFamily="34" charset="0"/>
              </a:rPr>
              <a:t>, KBL § 78, stk. 1, nr. 2 (ej speciesvare)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Forholdsmæssigt afslag, KBL § 78, stk. 1, nr. 3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Tilbageholde købesum </a:t>
            </a:r>
            <a:r>
              <a:rPr lang="da-DK" sz="2600" dirty="0" smtClean="0">
                <a:cs typeface="Arial" pitchFamily="34" charset="0"/>
              </a:rPr>
              <a:t>indtil mangelfri vare er leveret – samtidighedsgrundsætningen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Ophæve købet/annullere</a:t>
            </a:r>
            <a:r>
              <a:rPr lang="da-DK" sz="2600" dirty="0" smtClean="0">
                <a:cs typeface="Arial" pitchFamily="34" charset="0"/>
              </a:rPr>
              <a:t>, jf. KBL § 78, stk. 1, nr. 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Hvis manglen er væsentlig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erstatning for tab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>
                <a:cs typeface="Arial" pitchFamily="34" charset="0"/>
              </a:rPr>
              <a:t>Skadeserstatning, jf. KBL § 80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2386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7" y="1268760"/>
            <a:ext cx="84526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Undersøgelsespligt:</a:t>
            </a:r>
          </a:p>
          <a:p>
            <a:r>
              <a:rPr lang="da-DK" sz="3000" dirty="0" smtClean="0">
                <a:cs typeface="Arial" pitchFamily="34" charset="0"/>
              </a:rPr>
              <a:t>Køber har undersøgelsespligt, jf. KBL § 47</a:t>
            </a:r>
          </a:p>
          <a:p>
            <a:endParaRPr lang="da-DK" sz="3000" dirty="0" smtClean="0"/>
          </a:p>
          <a:p>
            <a:r>
              <a:rPr lang="da-DK" sz="3000" b="1" dirty="0" smtClean="0"/>
              <a:t>Reklamation: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Køber skal reklamere </a:t>
            </a:r>
            <a:r>
              <a:rPr lang="da-DK" sz="3000" b="1" dirty="0" smtClean="0"/>
              <a:t>inden 2 måneder </a:t>
            </a:r>
            <a:r>
              <a:rPr lang="da-DK" sz="3000" dirty="0" smtClean="0"/>
              <a:t>efter manglen er opdaget, jf. KBL § 81 – ellers mister køber sine misligholdelsesbeføjelser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Den </a:t>
            </a:r>
            <a:r>
              <a:rPr lang="da-DK" sz="3000" b="1" dirty="0" smtClean="0"/>
              <a:t>absolutte </a:t>
            </a:r>
            <a:r>
              <a:rPr lang="da-DK" sz="3000" b="1" dirty="0" err="1" smtClean="0"/>
              <a:t>reklamationfrist</a:t>
            </a:r>
            <a:r>
              <a:rPr lang="da-DK" sz="3000" b="1" dirty="0" smtClean="0"/>
              <a:t> </a:t>
            </a:r>
            <a:r>
              <a:rPr lang="da-DK" sz="3000" dirty="0" smtClean="0"/>
              <a:t>er 2 år fra salgsgenstandens overgivelse, jf. § 83</a:t>
            </a:r>
          </a:p>
          <a:p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938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718</Words>
  <Application>Microsoft Office PowerPoint</Application>
  <PresentationFormat>Skærmshow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 </cp:lastModifiedBy>
  <cp:revision>73</cp:revision>
  <dcterms:created xsi:type="dcterms:W3CDTF">2011-03-28T11:51:52Z</dcterms:created>
  <dcterms:modified xsi:type="dcterms:W3CDTF">2013-09-09T12:38:22Z</dcterms:modified>
</cp:coreProperties>
</file>