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7" r:id="rId2"/>
    <p:sldId id="260" r:id="rId3"/>
    <p:sldId id="284" r:id="rId4"/>
    <p:sldId id="283" r:id="rId5"/>
    <p:sldId id="285" r:id="rId6"/>
    <p:sldId id="305" r:id="rId7"/>
    <p:sldId id="286" r:id="rId8"/>
    <p:sldId id="289" r:id="rId9"/>
    <p:sldId id="288" r:id="rId10"/>
    <p:sldId id="290" r:id="rId11"/>
    <p:sldId id="291" r:id="rId12"/>
    <p:sldId id="292" r:id="rId13"/>
    <p:sldId id="293" r:id="rId14"/>
    <p:sldId id="294" r:id="rId15"/>
    <p:sldId id="295" r:id="rId16"/>
    <p:sldId id="296" r:id="rId17"/>
    <p:sldId id="306" r:id="rId18"/>
    <p:sldId id="287" r:id="rId19"/>
    <p:sldId id="308" r:id="rId20"/>
    <p:sldId id="309" r:id="rId21"/>
    <p:sldId id="310" r:id="rId22"/>
    <p:sldId id="311" r:id="rId23"/>
    <p:sldId id="312" r:id="rId24"/>
    <p:sldId id="307" r:id="rId25"/>
    <p:sldId id="299" r:id="rId26"/>
    <p:sldId id="300" r:id="rId27"/>
    <p:sldId id="301" r:id="rId28"/>
    <p:sldId id="302" r:id="rId29"/>
    <p:sldId id="304" r:id="rId30"/>
    <p:sldId id="303" r:id="rId31"/>
    <p:sldId id="316" r:id="rId32"/>
    <p:sldId id="315" r:id="rId33"/>
  </p:sldIdLst>
  <p:sldSz cx="9144000" cy="6858000" type="screen4x3"/>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52" autoAdjust="0"/>
    <p:restoredTop sz="94728" autoAdjust="0"/>
  </p:normalViewPr>
  <p:slideViewPr>
    <p:cSldViewPr>
      <p:cViewPr>
        <p:scale>
          <a:sx n="69" d="100"/>
          <a:sy n="69" d="100"/>
        </p:scale>
        <p:origin x="-1368" y="-13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p:cViewPr varScale="1">
        <p:scale>
          <a:sx n="56" d="100"/>
          <a:sy n="56" d="100"/>
        </p:scale>
        <p:origin x="-2868"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2541A23-12B3-48F8-94B4-10A1AB11FDF2}" type="datetimeFigureOut">
              <a:rPr lang="da-DK" smtClean="0"/>
              <a:pPr/>
              <a:t>01-03-2012</a:t>
            </a:fld>
            <a:endParaRPr lang="da-DK"/>
          </a:p>
        </p:txBody>
      </p:sp>
      <p:sp>
        <p:nvSpPr>
          <p:cNvPr id="4" name="Pladsholder til sidefod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da-DK"/>
          </a:p>
        </p:txBody>
      </p:sp>
      <p:sp>
        <p:nvSpPr>
          <p:cNvPr id="5" name="Pladsholder til dias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86DC947-5BF5-4E62-B32E-E8EB514BA0C5}" type="slidenum">
              <a:rPr lang="da-DK" smtClean="0"/>
              <a:pPr/>
              <a:t>‹nr.›</a:t>
            </a:fld>
            <a:endParaRPr lang="da-DK"/>
          </a:p>
        </p:txBody>
      </p:sp>
    </p:spTree>
    <p:extLst>
      <p:ext uri="{BB962C8B-B14F-4D97-AF65-F5344CB8AC3E}">
        <p14:creationId xmlns:p14="http://schemas.microsoft.com/office/powerpoint/2010/main" val="3105994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Pladsholder til sidefod 8"/>
          <p:cNvSpPr>
            <a:spLocks noGrp="1"/>
          </p:cNvSpPr>
          <p:nvPr>
            <p:ph type="ftr" sz="quarter" idx="4"/>
          </p:nvPr>
        </p:nvSpPr>
        <p:spPr>
          <a:xfrm>
            <a:off x="3886200" y="8686800"/>
            <a:ext cx="2971800" cy="457200"/>
          </a:xfrm>
          <a:prstGeom prst="rect">
            <a:avLst/>
          </a:prstGeom>
        </p:spPr>
        <p:txBody>
          <a:bodyPr vert="horz" lIns="91440" tIns="45720" rIns="91440" bIns="45720" rtlCol="0" anchor="b"/>
          <a:lstStyle>
            <a:lvl1pPr algn="l">
              <a:defRPr sz="1200"/>
            </a:lvl1pPr>
          </a:lstStyle>
          <a:p>
            <a:endParaRPr lang="da-DK" dirty="0"/>
          </a:p>
        </p:txBody>
      </p:sp>
      <p:sp>
        <p:nvSpPr>
          <p:cNvPr id="13" name="Pladsholder til diasbillede 12"/>
          <p:cNvSpPr>
            <a:spLocks noGrp="1" noRot="1" noChangeAspect="1"/>
          </p:cNvSpPr>
          <p:nvPr>
            <p:ph type="sldImg" idx="2"/>
          </p:nvPr>
        </p:nvSpPr>
        <p:spPr>
          <a:xfrm>
            <a:off x="0" y="0"/>
            <a:ext cx="1196752" cy="9144000"/>
          </a:xfrm>
          <a:prstGeom prst="rect">
            <a:avLst/>
          </a:prstGeom>
          <a:noFill/>
          <a:ln w="12700">
            <a:solidFill>
              <a:prstClr val="black"/>
            </a:solidFill>
          </a:ln>
        </p:spPr>
        <p:txBody>
          <a:bodyPr vert="horz" lIns="91440" tIns="45720" rIns="91440" bIns="45720" rtlCol="0" anchor="ctr"/>
          <a:lstStyle/>
          <a:p>
            <a:endParaRPr lang="da-DK"/>
          </a:p>
        </p:txBody>
      </p:sp>
    </p:spTree>
    <p:extLst>
      <p:ext uri="{BB962C8B-B14F-4D97-AF65-F5344CB8AC3E}">
        <p14:creationId xmlns:p14="http://schemas.microsoft.com/office/powerpoint/2010/main" val="16542376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diasbillede 1"/>
          <p:cNvSpPr>
            <a:spLocks noGrp="1" noRot="1" noChangeAspect="1"/>
          </p:cNvSpPr>
          <p:nvPr>
            <p:ph type="sldImg"/>
          </p:nvPr>
        </p:nvSpPr>
        <p:spPr>
          <a:xfrm>
            <a:off x="-5497513" y="0"/>
            <a:ext cx="12192001" cy="9144000"/>
          </a:xfrm>
        </p:spPr>
      </p:sp>
      <p:sp>
        <p:nvSpPr>
          <p:cNvPr id="3" name="Pladsholder til noter 2"/>
          <p:cNvSpPr>
            <a:spLocks noGrp="1"/>
          </p:cNvSpPr>
          <p:nvPr>
            <p:ph type="body" idx="1"/>
          </p:nvPr>
        </p:nvSpPr>
        <p:spPr>
          <a:xfrm>
            <a:off x="685800" y="4343400"/>
            <a:ext cx="5486400" cy="4114800"/>
          </a:xfrm>
          <a:prstGeom prst="rect">
            <a:avLst/>
          </a:prstGeom>
        </p:spPr>
        <p:txBody>
          <a:bodyPr>
            <a:normAutofit/>
          </a:bodyPr>
          <a:lstStyle/>
          <a:p>
            <a:endParaRPr lang="da-DK"/>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s">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a-DK" smtClean="0"/>
              <a:t>Klik for at redigere i master</a:t>
            </a:r>
            <a:endParaRPr lang="da-DK"/>
          </a:p>
        </p:txBody>
      </p:sp>
      <p:sp>
        <p:nvSpPr>
          <p:cNvPr id="3" name="U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Klik for at redigere i master</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261635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lodret titel 2"/>
          <p:cNvSpPr>
            <a:spLocks noGrp="1"/>
          </p:cNvSpPr>
          <p:nvPr>
            <p:ph type="body" orient="vert" idx="1"/>
          </p:nvPr>
        </p:nvSpPr>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0094198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p:spPr>
        <p:txBody>
          <a:bodyPr vert="eaVert"/>
          <a:lstStyle/>
          <a:p>
            <a:r>
              <a:rPr lang="da-DK" smtClean="0"/>
              <a:t>Klik for at redigere i master</a:t>
            </a:r>
            <a:endParaRPr lang="da-DK"/>
          </a:p>
        </p:txBody>
      </p:sp>
      <p:sp>
        <p:nvSpPr>
          <p:cNvPr id="3" name="Pladsholder til lodret titel 2"/>
          <p:cNvSpPr>
            <a:spLocks noGrp="1"/>
          </p:cNvSpPr>
          <p:nvPr>
            <p:ph type="body" orient="vert" idx="1"/>
          </p:nvPr>
        </p:nvSpPr>
        <p:spPr>
          <a:xfrm>
            <a:off x="457200" y="274638"/>
            <a:ext cx="6019800" cy="5851525"/>
          </a:xfrm>
        </p:spPr>
        <p:txBody>
          <a:bodyPr vert="eaVert"/>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9691182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idx="1"/>
          </p:nvPr>
        </p:nvSpPr>
        <p:spPr/>
        <p:txBody>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8085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a-DK" smtClean="0"/>
              <a:t>Klik for at redigere i master</a:t>
            </a:r>
            <a:endParaRPr lang="da-DK"/>
          </a:p>
        </p:txBody>
      </p:sp>
      <p:sp>
        <p:nvSpPr>
          <p:cNvPr id="3" name="Pladsholder til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Klik for at redigere i master</a:t>
            </a:r>
          </a:p>
        </p:txBody>
      </p:sp>
      <p:sp>
        <p:nvSpPr>
          <p:cNvPr id="4" name="Pladsholder til dato 3"/>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5" name="Pladsholder til sidefod 4"/>
          <p:cNvSpPr>
            <a:spLocks noGrp="1"/>
          </p:cNvSpPr>
          <p:nvPr>
            <p:ph type="ftr" sz="quarter" idx="11"/>
          </p:nvPr>
        </p:nvSpPr>
        <p:spPr/>
        <p:txBody>
          <a:bodyPr/>
          <a:lstStyle/>
          <a:p>
            <a:endParaRPr lang="da-DK"/>
          </a:p>
        </p:txBody>
      </p:sp>
      <p:sp>
        <p:nvSpPr>
          <p:cNvPr id="6" name="Pladsholder til diasnummer 5"/>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7477688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indhol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indhol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dato 4"/>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5275939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a-DK" smtClean="0"/>
              <a:t>Klik for at redigere i master</a:t>
            </a:r>
            <a:endParaRPr lang="da-DK"/>
          </a:p>
        </p:txBody>
      </p:sp>
      <p:sp>
        <p:nvSpPr>
          <p:cNvPr id="3" name="Pladsholder til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4" name="Pladsholder til indhol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5" name="Pladsholder til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Klik for at redigere i master</a:t>
            </a:r>
          </a:p>
        </p:txBody>
      </p:sp>
      <p:sp>
        <p:nvSpPr>
          <p:cNvPr id="6" name="Pladsholder til indhol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7" name="Pladsholder til dato 6"/>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8" name="Pladsholder til sidefod 7"/>
          <p:cNvSpPr>
            <a:spLocks noGrp="1"/>
          </p:cNvSpPr>
          <p:nvPr>
            <p:ph type="ftr" sz="quarter" idx="11"/>
          </p:nvPr>
        </p:nvSpPr>
        <p:spPr/>
        <p:txBody>
          <a:bodyPr/>
          <a:lstStyle/>
          <a:p>
            <a:endParaRPr lang="da-DK"/>
          </a:p>
        </p:txBody>
      </p:sp>
      <p:sp>
        <p:nvSpPr>
          <p:cNvPr id="9" name="Pladsholder til diasnummer 8"/>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77800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a-DK" smtClean="0"/>
              <a:t>Klik for at redigere i master</a:t>
            </a:r>
            <a:endParaRPr lang="da-DK"/>
          </a:p>
        </p:txBody>
      </p:sp>
      <p:sp>
        <p:nvSpPr>
          <p:cNvPr id="3" name="Pladsholder til dato 2"/>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4" name="Pladsholder til sidefod 3"/>
          <p:cNvSpPr>
            <a:spLocks noGrp="1"/>
          </p:cNvSpPr>
          <p:nvPr>
            <p:ph type="ftr" sz="quarter" idx="11"/>
          </p:nvPr>
        </p:nvSpPr>
        <p:spPr/>
        <p:txBody>
          <a:bodyPr/>
          <a:lstStyle/>
          <a:p>
            <a:endParaRPr lang="da-DK"/>
          </a:p>
        </p:txBody>
      </p:sp>
      <p:sp>
        <p:nvSpPr>
          <p:cNvPr id="5" name="Pladsholder til diasnummer 4"/>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14805819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3" name="Pladsholder til sidefod 2"/>
          <p:cNvSpPr>
            <a:spLocks noGrp="1"/>
          </p:cNvSpPr>
          <p:nvPr>
            <p:ph type="ftr" sz="quarter" idx="11"/>
          </p:nvPr>
        </p:nvSpPr>
        <p:spPr/>
        <p:txBody>
          <a:bodyPr/>
          <a:lstStyle/>
          <a:p>
            <a:endParaRPr lang="da-DK"/>
          </a:p>
        </p:txBody>
      </p:sp>
      <p:sp>
        <p:nvSpPr>
          <p:cNvPr id="4" name="Pladsholder til diasnummer 3"/>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39324544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a-DK" smtClean="0"/>
              <a:t>Klik for at redigere i master</a:t>
            </a:r>
            <a:endParaRPr lang="da-DK"/>
          </a:p>
        </p:txBody>
      </p:sp>
      <p:sp>
        <p:nvSpPr>
          <p:cNvPr id="3" name="Pladsholder til indhol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435643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a-DK" smtClean="0"/>
              <a:t>Klik for at redigere i master</a:t>
            </a:r>
            <a:endParaRPr lang="da-DK"/>
          </a:p>
        </p:txBody>
      </p:sp>
      <p:sp>
        <p:nvSpPr>
          <p:cNvPr id="3" name="Pladsholder til billed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Klik for at redigere i master</a:t>
            </a:r>
          </a:p>
        </p:txBody>
      </p:sp>
      <p:sp>
        <p:nvSpPr>
          <p:cNvPr id="5" name="Pladsholder til dato 4"/>
          <p:cNvSpPr>
            <a:spLocks noGrp="1"/>
          </p:cNvSpPr>
          <p:nvPr>
            <p:ph type="dt" sz="half" idx="10"/>
          </p:nvPr>
        </p:nvSpPr>
        <p:spPr/>
        <p:txBody>
          <a:bodyPr/>
          <a:lstStyle/>
          <a:p>
            <a:fld id="{A8BCE80F-D1AE-4E54-980A-ADEAE1A16DB9}" type="datetimeFigureOut">
              <a:rPr lang="da-DK" smtClean="0"/>
              <a:pPr/>
              <a:t>01-03-2012</a:t>
            </a:fld>
            <a:endParaRPr lang="da-DK"/>
          </a:p>
        </p:txBody>
      </p:sp>
      <p:sp>
        <p:nvSpPr>
          <p:cNvPr id="6" name="Pladsholder til sidefod 5"/>
          <p:cNvSpPr>
            <a:spLocks noGrp="1"/>
          </p:cNvSpPr>
          <p:nvPr>
            <p:ph type="ftr" sz="quarter" idx="11"/>
          </p:nvPr>
        </p:nvSpPr>
        <p:spPr/>
        <p:txBody>
          <a:bodyPr/>
          <a:lstStyle/>
          <a:p>
            <a:endParaRPr lang="da-DK"/>
          </a:p>
        </p:txBody>
      </p:sp>
      <p:sp>
        <p:nvSpPr>
          <p:cNvPr id="7" name="Pladsholder til diasnummer 6"/>
          <p:cNvSpPr>
            <a:spLocks noGrp="1"/>
          </p:cNvSpPr>
          <p:nvPr>
            <p:ph type="sldNum" sz="quarter" idx="12"/>
          </p:nvPr>
        </p:nvSpPr>
        <p:spPr/>
        <p:txBody>
          <a:bodyPr/>
          <a:lstStyle/>
          <a:p>
            <a:fld id="{0D2F43FF-D20D-4356-84DF-E87CFDADEC03}" type="slidenum">
              <a:rPr lang="da-DK" smtClean="0"/>
              <a:pPr/>
              <a:t>‹nr.›</a:t>
            </a:fld>
            <a:endParaRPr lang="da-DK"/>
          </a:p>
        </p:txBody>
      </p:sp>
    </p:spTree>
    <p:extLst>
      <p:ext uri="{BB962C8B-B14F-4D97-AF65-F5344CB8AC3E}">
        <p14:creationId xmlns:p14="http://schemas.microsoft.com/office/powerpoint/2010/main" val="2532350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Klik for at redigere i master</a:t>
            </a:r>
            <a:endParaRPr lang="da-DK"/>
          </a:p>
        </p:txBody>
      </p:sp>
      <p:sp>
        <p:nvSpPr>
          <p:cNvPr id="3" name="Pladsholder til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Klik for at redigere i master</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a:p>
        </p:txBody>
      </p:sp>
      <p:sp>
        <p:nvSpPr>
          <p:cNvPr id="4" name="Pladsholder til dato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BCE80F-D1AE-4E54-980A-ADEAE1A16DB9}" type="datetimeFigureOut">
              <a:rPr lang="da-DK" smtClean="0"/>
              <a:pPr/>
              <a:t>01-03-2012</a:t>
            </a:fld>
            <a:endParaRPr lang="da-DK"/>
          </a:p>
        </p:txBody>
      </p:sp>
      <p:sp>
        <p:nvSpPr>
          <p:cNvPr id="5" name="Pladsholder til sidefod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dias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F43FF-D20D-4356-84DF-E87CFDADEC03}" type="slidenum">
              <a:rPr lang="da-DK" smtClean="0"/>
              <a:pPr/>
              <a:t>‹nr.›</a:t>
            </a:fld>
            <a:endParaRPr lang="da-DK"/>
          </a:p>
        </p:txBody>
      </p:sp>
    </p:spTree>
    <p:extLst>
      <p:ext uri="{BB962C8B-B14F-4D97-AF65-F5344CB8AC3E}">
        <p14:creationId xmlns:p14="http://schemas.microsoft.com/office/powerpoint/2010/main" val="13390548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0.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3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kstboks 4"/>
          <p:cNvSpPr txBox="1"/>
          <p:nvPr/>
        </p:nvSpPr>
        <p:spPr>
          <a:xfrm>
            <a:off x="1062972" y="2228670"/>
            <a:ext cx="7344816" cy="1323439"/>
          </a:xfrm>
          <a:prstGeom prst="rect">
            <a:avLst/>
          </a:prstGeom>
          <a:noFill/>
        </p:spPr>
        <p:txBody>
          <a:bodyPr wrap="square" rtlCol="0">
            <a:spAutoFit/>
          </a:bodyPr>
          <a:lstStyle/>
          <a:p>
            <a:pPr algn="ctr"/>
            <a:r>
              <a:rPr lang="da-DK" sz="4000" b="1" dirty="0" smtClean="0">
                <a:solidFill>
                  <a:srgbClr val="7030A0"/>
                </a:solidFill>
                <a:latin typeface="+mj-lt"/>
                <a:cs typeface="Arial" pitchFamily="34" charset="0"/>
              </a:rPr>
              <a:t>Kapitel 8</a:t>
            </a:r>
          </a:p>
          <a:p>
            <a:pPr algn="ctr"/>
            <a:r>
              <a:rPr lang="da-DK" sz="4000" b="1" dirty="0" smtClean="0">
                <a:solidFill>
                  <a:srgbClr val="7030A0"/>
                </a:solidFill>
                <a:latin typeface="+mj-lt"/>
                <a:cs typeface="Arial" pitchFamily="34" charset="0"/>
              </a:rPr>
              <a:t>Internationale køb</a:t>
            </a:r>
            <a:endParaRPr lang="da-DK" sz="4000" dirty="0">
              <a:latin typeface="+mj-lt"/>
            </a:endParaRPr>
          </a:p>
        </p:txBody>
      </p:sp>
    </p:spTree>
    <p:extLst>
      <p:ext uri="{BB962C8B-B14F-4D97-AF65-F5344CB8AC3E}">
        <p14:creationId xmlns:p14="http://schemas.microsoft.com/office/powerpoint/2010/main" val="1775928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Levering og risikoovergang, art. 66-70</a:t>
            </a:r>
          </a:p>
        </p:txBody>
      </p:sp>
      <p:sp>
        <p:nvSpPr>
          <p:cNvPr id="3" name="Tekstboks 2"/>
          <p:cNvSpPr txBox="1"/>
          <p:nvPr/>
        </p:nvSpPr>
        <p:spPr>
          <a:xfrm>
            <a:off x="541270" y="1196752"/>
            <a:ext cx="8602730" cy="4708981"/>
          </a:xfrm>
          <a:prstGeom prst="rect">
            <a:avLst/>
          </a:prstGeom>
          <a:noFill/>
        </p:spPr>
        <p:txBody>
          <a:bodyPr wrap="square" rtlCol="0">
            <a:spAutoFit/>
          </a:bodyPr>
          <a:lstStyle/>
          <a:p>
            <a:r>
              <a:rPr lang="da-DK" sz="3200" dirty="0" smtClean="0"/>
              <a:t>Risikoen for salgsgenstanden overgår fra sælger til køber, når </a:t>
            </a:r>
            <a:r>
              <a:rPr lang="da-DK" sz="3200" b="1" dirty="0" smtClean="0"/>
              <a:t>levering er sket</a:t>
            </a:r>
            <a:r>
              <a:rPr lang="da-DK" sz="3200" dirty="0" smtClean="0"/>
              <a:t>.</a:t>
            </a:r>
          </a:p>
          <a:p>
            <a:pPr marL="457200" indent="-457200"/>
            <a:r>
              <a:rPr lang="da-DK" sz="3200" dirty="0" smtClean="0"/>
              <a:t> </a:t>
            </a:r>
          </a:p>
          <a:p>
            <a:pPr marL="457200" indent="-457200"/>
            <a:r>
              <a:rPr lang="da-DK" sz="3200" dirty="0" smtClean="0"/>
              <a:t>	</a:t>
            </a:r>
            <a:r>
              <a:rPr lang="da-DK" sz="3200" b="1" dirty="0" smtClean="0"/>
              <a:t>Hovedregel:</a:t>
            </a:r>
            <a:r>
              <a:rPr lang="da-DK" sz="3200" dirty="0" smtClean="0"/>
              <a:t> Går varen tabt, eller forringes den efter, at risikoen er gået over på køber, er køber forpligtet til at betale købesummen til sælger.</a:t>
            </a:r>
          </a:p>
          <a:p>
            <a:pPr marL="457200" indent="-457200"/>
            <a:endParaRPr lang="da-DK" sz="1200" dirty="0" smtClean="0"/>
          </a:p>
          <a:p>
            <a:pPr marL="457200" indent="-457200"/>
            <a:r>
              <a:rPr lang="da-DK" sz="3200" dirty="0" smtClean="0"/>
              <a:t>	</a:t>
            </a:r>
            <a:r>
              <a:rPr lang="da-DK" sz="3200" b="1" dirty="0" smtClean="0"/>
              <a:t>Undtagelse:</a:t>
            </a:r>
            <a:r>
              <a:rPr lang="da-DK" sz="3200" dirty="0" smtClean="0"/>
              <a:t> Det gælder ikke hvis varens tab eller forringelse skyldes sælgers handling eller forsømmelse, jf. art. 66.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Levering og risikoovergang, art. 66-70</a:t>
            </a:r>
          </a:p>
        </p:txBody>
      </p:sp>
      <p:sp>
        <p:nvSpPr>
          <p:cNvPr id="3" name="Tekstboks 2"/>
          <p:cNvSpPr txBox="1"/>
          <p:nvPr/>
        </p:nvSpPr>
        <p:spPr>
          <a:xfrm>
            <a:off x="541270" y="1196752"/>
            <a:ext cx="8602730" cy="5755422"/>
          </a:xfrm>
          <a:prstGeom prst="rect">
            <a:avLst/>
          </a:prstGeom>
          <a:noFill/>
        </p:spPr>
        <p:txBody>
          <a:bodyPr wrap="square" rtlCol="0">
            <a:spAutoFit/>
          </a:bodyPr>
          <a:lstStyle/>
          <a:p>
            <a:pPr marL="457200" indent="-457200"/>
            <a:r>
              <a:rPr lang="da-DK" sz="3200" b="1" dirty="0" err="1" smtClean="0"/>
              <a:t>Forsendelseskøb</a:t>
            </a:r>
            <a:r>
              <a:rPr lang="da-DK" sz="3200" b="1" dirty="0" smtClean="0"/>
              <a:t>:</a:t>
            </a:r>
            <a:r>
              <a:rPr lang="da-DK" sz="3200" dirty="0" smtClean="0"/>
              <a:t> </a:t>
            </a:r>
          </a:p>
          <a:p>
            <a:r>
              <a:rPr lang="da-DK" sz="2800" b="1" dirty="0" smtClean="0"/>
              <a:t>Hvis leveringssted ikke er aftalt</a:t>
            </a:r>
            <a:r>
              <a:rPr lang="da-DK" sz="2800" dirty="0" smtClean="0"/>
              <a:t>:</a:t>
            </a:r>
          </a:p>
          <a:p>
            <a:pPr marL="361950"/>
            <a:r>
              <a:rPr lang="da-DK" sz="2800" dirty="0" smtClean="0"/>
              <a:t>Risikoen over på køber, når varen er </a:t>
            </a:r>
            <a:r>
              <a:rPr lang="da-DK" sz="2800" b="1" dirty="0" smtClean="0"/>
              <a:t>overgivet til den</a:t>
            </a:r>
            <a:r>
              <a:rPr lang="da-DK" sz="2800" dirty="0" smtClean="0"/>
              <a:t> </a:t>
            </a:r>
            <a:r>
              <a:rPr lang="da-DK" sz="2800" b="1" dirty="0" smtClean="0"/>
              <a:t>første transportør</a:t>
            </a:r>
            <a:r>
              <a:rPr lang="da-DK" sz="2800" dirty="0" smtClean="0"/>
              <a:t>, som involveres i den videreforsendelse af varen til køber, jf. art. 67, stk. 1. </a:t>
            </a:r>
          </a:p>
          <a:p>
            <a:pPr marL="457200" indent="-457200"/>
            <a:endParaRPr lang="da-DK" sz="2800" dirty="0" smtClean="0"/>
          </a:p>
          <a:p>
            <a:pPr marL="457200" indent="-457200"/>
            <a:r>
              <a:rPr lang="da-DK" sz="2800" b="1" dirty="0" smtClean="0"/>
              <a:t>Er leveringssted aftalt</a:t>
            </a:r>
            <a:r>
              <a:rPr lang="da-DK" sz="2800" dirty="0" smtClean="0"/>
              <a:t>, fx ”FOB Amsterdam,” går risikoen for varen over på køber, når varen er leveret på det aftalte sted, jf. art. 67, stk. 1.</a:t>
            </a:r>
          </a:p>
          <a:p>
            <a:pPr marL="533400" indent="-533400"/>
            <a:r>
              <a:rPr lang="da-DK" sz="2800" dirty="0" smtClean="0"/>
              <a:t>	dvs. når varen er lastet ombord på det af køber valgte skib i den angivne afskibningshavn Amsterdam og varen er  frigjort fra lasteanordningen (se INCOTERMS 2010)</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Levering og risikoovergang, art. 66-70</a:t>
            </a:r>
          </a:p>
        </p:txBody>
      </p:sp>
      <p:sp>
        <p:nvSpPr>
          <p:cNvPr id="3" name="Tekstboks 2"/>
          <p:cNvSpPr txBox="1"/>
          <p:nvPr/>
        </p:nvSpPr>
        <p:spPr>
          <a:xfrm>
            <a:off x="541270" y="1196752"/>
            <a:ext cx="8602730" cy="6001643"/>
          </a:xfrm>
          <a:prstGeom prst="rect">
            <a:avLst/>
          </a:prstGeom>
          <a:noFill/>
        </p:spPr>
        <p:txBody>
          <a:bodyPr wrap="square" rtlCol="0">
            <a:spAutoFit/>
          </a:bodyPr>
          <a:lstStyle/>
          <a:p>
            <a:pPr fontAlgn="base"/>
            <a:r>
              <a:rPr lang="da-DK" sz="3200" b="1" dirty="0" err="1" smtClean="0"/>
              <a:t>Afhentningskøb</a:t>
            </a:r>
            <a:r>
              <a:rPr lang="da-DK" sz="3200" b="1" dirty="0" smtClean="0"/>
              <a:t>: </a:t>
            </a:r>
          </a:p>
          <a:p>
            <a:pPr fontAlgn="base"/>
            <a:r>
              <a:rPr lang="da-DK" sz="2800" dirty="0" smtClean="0"/>
              <a:t>Når køber selv skal </a:t>
            </a:r>
            <a:r>
              <a:rPr lang="da-DK" sz="2800" b="1" dirty="0" smtClean="0"/>
              <a:t>afhente varen på sælgers forretningssted</a:t>
            </a:r>
            <a:r>
              <a:rPr lang="da-DK" sz="2800" dirty="0" smtClean="0"/>
              <a:t>, går risikoen for varen over på køber, når køber modtager varen. </a:t>
            </a:r>
          </a:p>
          <a:p>
            <a:pPr fontAlgn="base"/>
            <a:endParaRPr lang="da-DK" sz="1200" dirty="0" smtClean="0"/>
          </a:p>
          <a:p>
            <a:pPr fontAlgn="base"/>
            <a:r>
              <a:rPr lang="da-DK" sz="2800" b="1" dirty="0" smtClean="0"/>
              <a:t>Situation:</a:t>
            </a:r>
            <a:r>
              <a:rPr lang="da-DK" sz="2800" dirty="0" smtClean="0"/>
              <a:t> Køber afhenter ikke på det aftalte tidspunkt.</a:t>
            </a:r>
          </a:p>
          <a:p>
            <a:pPr marL="361950" indent="-361950" fontAlgn="base">
              <a:buFont typeface="Arial" pitchFamily="34" charset="0"/>
              <a:buChar char="•"/>
            </a:pPr>
            <a:r>
              <a:rPr lang="da-DK" sz="2800" dirty="0" smtClean="0"/>
              <a:t>Hvis varen er stillet til rådighed (udskilt) og klar til afhentning, overgår risikoen for varen til køber, selvom varen ikke hentes hos sælger, som aftalt. jf. art. 69, stk. 1. </a:t>
            </a:r>
          </a:p>
          <a:p>
            <a:pPr marL="361950" indent="-361950" fontAlgn="base">
              <a:buFont typeface="Arial" pitchFamily="34" charset="0"/>
              <a:buChar char="•"/>
            </a:pPr>
            <a:r>
              <a:rPr lang="da-DK" sz="2800" dirty="0" smtClean="0"/>
              <a:t>Køber misligholder aftalen i form af fordringshavermora.</a:t>
            </a:r>
          </a:p>
          <a:p>
            <a:pPr fontAlgn="base"/>
            <a:endParaRPr lang="da-DK" sz="2800" dirty="0" smtClean="0"/>
          </a:p>
          <a:p>
            <a:pPr marL="457200" indent="-457200"/>
            <a:r>
              <a:rPr lang="da-DK" sz="3200" dirty="0" smtClean="0"/>
              <a:t>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Levering og risikoovergang, art. 66-70</a:t>
            </a:r>
          </a:p>
        </p:txBody>
      </p:sp>
      <p:sp>
        <p:nvSpPr>
          <p:cNvPr id="3" name="Tekstboks 2"/>
          <p:cNvSpPr txBox="1"/>
          <p:nvPr/>
        </p:nvSpPr>
        <p:spPr>
          <a:xfrm>
            <a:off x="541270" y="1196752"/>
            <a:ext cx="8602730" cy="5509200"/>
          </a:xfrm>
          <a:prstGeom prst="rect">
            <a:avLst/>
          </a:prstGeom>
          <a:noFill/>
        </p:spPr>
        <p:txBody>
          <a:bodyPr wrap="square" rtlCol="0">
            <a:spAutoFit/>
          </a:bodyPr>
          <a:lstStyle/>
          <a:p>
            <a:pPr fontAlgn="base"/>
            <a:r>
              <a:rPr lang="da-DK" sz="3200" dirty="0" smtClean="0"/>
              <a:t>Skal køber modtage varen på et </a:t>
            </a:r>
            <a:r>
              <a:rPr lang="da-DK" sz="3200" b="1" dirty="0" smtClean="0"/>
              <a:t>andet sted end sælgers forretningssted</a:t>
            </a:r>
            <a:r>
              <a:rPr lang="da-DK" sz="3200" dirty="0" smtClean="0"/>
              <a:t>, art. 69, stk. 2 og 3 :</a:t>
            </a:r>
          </a:p>
          <a:p>
            <a:pPr fontAlgn="base"/>
            <a:endParaRPr lang="da-DK" sz="3200" dirty="0" smtClean="0"/>
          </a:p>
          <a:p>
            <a:pPr fontAlgn="base"/>
            <a:r>
              <a:rPr lang="da-DK" sz="3200" dirty="0" smtClean="0"/>
              <a:t>Risikoen overgår</a:t>
            </a:r>
          </a:p>
          <a:p>
            <a:pPr marL="457200" indent="-457200" fontAlgn="base">
              <a:buFont typeface="Arial" pitchFamily="34" charset="0"/>
              <a:buChar char="•"/>
            </a:pPr>
            <a:r>
              <a:rPr lang="da-DK" sz="3200" dirty="0" smtClean="0"/>
              <a:t>Når tiden for levering er kommet, og </a:t>
            </a:r>
          </a:p>
          <a:p>
            <a:pPr marL="457200" indent="-457200" fontAlgn="base">
              <a:buFont typeface="Arial" pitchFamily="34" charset="0"/>
              <a:buChar char="•"/>
            </a:pPr>
            <a:r>
              <a:rPr lang="da-DK" sz="3200" dirty="0" smtClean="0"/>
              <a:t>Sælger har gjort køber bekendt med, at varen er stillet til købers rådighed (udskilt) på det angivne sted.</a:t>
            </a:r>
          </a:p>
          <a:p>
            <a:pPr marL="457200" indent="-457200" fontAlgn="base"/>
            <a:r>
              <a:rPr lang="da-DK" sz="3200" dirty="0" smtClean="0"/>
              <a:t>	!!! Gør sælger ikke det, er risikoen for varen ikke overgået til køber.</a:t>
            </a:r>
          </a:p>
          <a:p>
            <a:pPr marL="457200" indent="-457200"/>
            <a:r>
              <a:rPr lang="da-DK" sz="3200" dirty="0" smtClean="0"/>
              <a:t>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INCOTERMS 2010</a:t>
            </a:r>
          </a:p>
        </p:txBody>
      </p:sp>
      <p:sp>
        <p:nvSpPr>
          <p:cNvPr id="3" name="Tekstboks 2"/>
          <p:cNvSpPr txBox="1"/>
          <p:nvPr/>
        </p:nvSpPr>
        <p:spPr>
          <a:xfrm>
            <a:off x="541270" y="1196752"/>
            <a:ext cx="8602730" cy="4031873"/>
          </a:xfrm>
          <a:prstGeom prst="rect">
            <a:avLst/>
          </a:prstGeom>
          <a:noFill/>
        </p:spPr>
        <p:txBody>
          <a:bodyPr wrap="square" rtlCol="0">
            <a:spAutoFit/>
          </a:bodyPr>
          <a:lstStyle/>
          <a:p>
            <a:pPr marL="361950" indent="-361950">
              <a:buFont typeface="Arial" pitchFamily="34" charset="0"/>
              <a:buChar char="•"/>
            </a:pPr>
            <a:r>
              <a:rPr lang="da-DK" sz="3200" dirty="0" smtClean="0"/>
              <a:t>Et sæt standardiserede klausuler, udviklet under ICC, International </a:t>
            </a:r>
            <a:r>
              <a:rPr lang="da-DK" sz="3200" dirty="0" err="1" smtClean="0"/>
              <a:t>Chamber</a:t>
            </a:r>
            <a:r>
              <a:rPr lang="da-DK" sz="3200" dirty="0" smtClean="0"/>
              <a:t> of Commerce. </a:t>
            </a:r>
          </a:p>
          <a:p>
            <a:pPr marL="361950" indent="-361950">
              <a:buFont typeface="Arial" pitchFamily="34" charset="0"/>
              <a:buChar char="•"/>
            </a:pPr>
            <a:r>
              <a:rPr lang="da-DK" sz="3200" dirty="0" smtClean="0"/>
              <a:t>Opstiller </a:t>
            </a:r>
            <a:r>
              <a:rPr lang="da-DK" sz="3200" b="1" dirty="0" smtClean="0"/>
              <a:t>11 transport- og leveringsklausuler</a:t>
            </a:r>
            <a:r>
              <a:rPr lang="da-DK" sz="3200" dirty="0" smtClean="0"/>
              <a:t>, som kan indgå i de salgs- og leveringsbetingelser, der er aftalt mellem køber og sælger.</a:t>
            </a:r>
          </a:p>
          <a:p>
            <a:pPr marL="361950" indent="-361950">
              <a:buFont typeface="Arial" pitchFamily="34" charset="0"/>
              <a:buChar char="•"/>
            </a:pPr>
            <a:r>
              <a:rPr lang="da-DK" sz="3200" dirty="0" smtClean="0"/>
              <a:t>Klausulerne kan både anvendes ved national og international handel, men anvendes hyppigst ved international handel over længere distancer.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INCOTERMS 2010</a:t>
            </a:r>
          </a:p>
        </p:txBody>
      </p:sp>
      <p:sp>
        <p:nvSpPr>
          <p:cNvPr id="3" name="Tekstboks 2"/>
          <p:cNvSpPr txBox="1"/>
          <p:nvPr/>
        </p:nvSpPr>
        <p:spPr>
          <a:xfrm>
            <a:off x="541270" y="1196752"/>
            <a:ext cx="8602730" cy="4031873"/>
          </a:xfrm>
          <a:prstGeom prst="rect">
            <a:avLst/>
          </a:prstGeom>
          <a:noFill/>
        </p:spPr>
        <p:txBody>
          <a:bodyPr wrap="square" rtlCol="0">
            <a:spAutoFit/>
          </a:bodyPr>
          <a:lstStyle/>
          <a:p>
            <a:r>
              <a:rPr lang="da-DK" sz="2800" b="1" dirty="0" smtClean="0"/>
              <a:t>Klausulerne definerer</a:t>
            </a:r>
            <a:r>
              <a:rPr lang="da-DK" sz="2800" dirty="0" smtClean="0"/>
              <a:t>: </a:t>
            </a:r>
          </a:p>
          <a:p>
            <a:pPr marL="361950" indent="-361950">
              <a:buFont typeface="Arial" pitchFamily="34" charset="0"/>
              <a:buChar char="•"/>
            </a:pPr>
            <a:r>
              <a:rPr lang="da-DK" sz="2800" dirty="0" smtClean="0"/>
              <a:t>Hvornår levering har fundet sted (</a:t>
            </a:r>
            <a:r>
              <a:rPr lang="da-DK" sz="2800" b="1" dirty="0" smtClean="0"/>
              <a:t>risikoovergang</a:t>
            </a:r>
            <a:r>
              <a:rPr lang="da-DK" sz="2800" dirty="0" smtClean="0"/>
              <a:t>), og</a:t>
            </a:r>
          </a:p>
          <a:p>
            <a:pPr marL="361950" indent="-361950">
              <a:buFont typeface="Arial" pitchFamily="34" charset="0"/>
              <a:buChar char="•"/>
            </a:pPr>
            <a:r>
              <a:rPr lang="da-DK" sz="2800" dirty="0" smtClean="0"/>
              <a:t>Hvem der skal </a:t>
            </a:r>
            <a:r>
              <a:rPr lang="da-DK" sz="2800" b="1" dirty="0" smtClean="0"/>
              <a:t>betale for levering</a:t>
            </a:r>
            <a:r>
              <a:rPr lang="da-DK" sz="2800" dirty="0" smtClean="0"/>
              <a:t> af godset. </a:t>
            </a:r>
          </a:p>
          <a:p>
            <a:endParaRPr lang="da-DK" sz="2800" dirty="0" smtClean="0"/>
          </a:p>
          <a:p>
            <a:r>
              <a:rPr lang="da-DK" sz="2800" b="1" dirty="0" smtClean="0"/>
              <a:t>Klausulerne kan opdeles i to grupper: </a:t>
            </a:r>
          </a:p>
          <a:p>
            <a:pPr marL="361950" indent="-361950"/>
            <a:r>
              <a:rPr lang="da-DK" sz="2800" dirty="0" smtClean="0"/>
              <a:t>1. EXW FCA CPT CIP DAT DAP DDP klausuler: Kan anvendes for alle transportformer.</a:t>
            </a:r>
          </a:p>
          <a:p>
            <a:pPr marL="361950" indent="-361950"/>
            <a:r>
              <a:rPr lang="da-DK" sz="2800" dirty="0" smtClean="0"/>
              <a:t>2. FAS FOB CFR CIF klausuler: Særligt for skibstransport</a:t>
            </a:r>
          </a:p>
          <a:p>
            <a:pPr fontAlgn="base"/>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3. Sælgers misligholdelse</a:t>
            </a:r>
          </a:p>
        </p:txBody>
      </p:sp>
      <p:sp>
        <p:nvSpPr>
          <p:cNvPr id="3" name="Tekstboks 2"/>
          <p:cNvSpPr txBox="1"/>
          <p:nvPr/>
        </p:nvSpPr>
        <p:spPr>
          <a:xfrm>
            <a:off x="541270" y="1196752"/>
            <a:ext cx="8602730" cy="5016758"/>
          </a:xfrm>
          <a:prstGeom prst="rect">
            <a:avLst/>
          </a:prstGeom>
          <a:noFill/>
        </p:spPr>
        <p:txBody>
          <a:bodyPr wrap="square" rtlCol="0">
            <a:spAutoFit/>
          </a:bodyPr>
          <a:lstStyle/>
          <a:p>
            <a:r>
              <a:rPr lang="da-DK" sz="3200" b="1" dirty="0" smtClean="0"/>
              <a:t>Sælger kan misligholde en aftale på tre måder</a:t>
            </a:r>
            <a:r>
              <a:rPr lang="da-DK" sz="3200" dirty="0" smtClean="0"/>
              <a:t>:</a:t>
            </a:r>
          </a:p>
          <a:p>
            <a:pPr marL="361950" lvl="0" indent="-361950">
              <a:buFont typeface="Arial" pitchFamily="34" charset="0"/>
              <a:buChar char="•"/>
            </a:pPr>
            <a:r>
              <a:rPr lang="da-DK" sz="3200" dirty="0" smtClean="0"/>
              <a:t>Hvis sælger ikke leverer i rette tid og på rette sted (forsinkelse)</a:t>
            </a:r>
          </a:p>
          <a:p>
            <a:pPr marL="361950" lvl="0" indent="-361950">
              <a:buFont typeface="Arial" pitchFamily="34" charset="0"/>
              <a:buChar char="•"/>
            </a:pPr>
            <a:r>
              <a:rPr lang="da-DK" sz="3200" dirty="0" smtClean="0"/>
              <a:t>Hvis den leverede salgsgenstand lider af faktiske mangler eller </a:t>
            </a:r>
          </a:p>
          <a:p>
            <a:pPr marL="361950" lvl="0" indent="-361950">
              <a:buFont typeface="Arial" pitchFamily="34" charset="0"/>
              <a:buChar char="•"/>
            </a:pPr>
            <a:r>
              <a:rPr lang="da-DK" sz="3200" dirty="0" smtClean="0"/>
              <a:t>Hvis den leverede salgsgenstand lider af retlige mangler (vanhjemmel)</a:t>
            </a:r>
          </a:p>
          <a:p>
            <a:pPr marL="457200" indent="-457200"/>
            <a:endParaRPr lang="da-DK" sz="3200" dirty="0" smtClean="0"/>
          </a:p>
          <a:p>
            <a:pPr marL="457200" indent="-457200"/>
            <a:endParaRPr lang="da-DK" sz="3200" dirty="0" smtClean="0"/>
          </a:p>
          <a:p>
            <a:pPr marL="457200" indent="-457200"/>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 Sælgers misligholdelse – Forsinkelse</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541270" y="1196752"/>
            <a:ext cx="8602730" cy="4708981"/>
          </a:xfrm>
          <a:prstGeom prst="rect">
            <a:avLst/>
          </a:prstGeom>
          <a:noFill/>
        </p:spPr>
        <p:txBody>
          <a:bodyPr wrap="square" rtlCol="0">
            <a:spAutoFit/>
          </a:bodyPr>
          <a:lstStyle/>
          <a:p>
            <a:r>
              <a:rPr lang="da-DK" sz="2800" b="1" dirty="0" smtClean="0"/>
              <a:t>Sælger skal levere i rette tid og på rette sted</a:t>
            </a:r>
          </a:p>
          <a:p>
            <a:endParaRPr lang="da-DK" sz="1000" dirty="0" smtClean="0"/>
          </a:p>
          <a:p>
            <a:r>
              <a:rPr lang="da-DK" sz="2800" dirty="0" smtClean="0"/>
              <a:t>Hvis </a:t>
            </a:r>
            <a:r>
              <a:rPr lang="da-DK" sz="2800" b="1" dirty="0" smtClean="0"/>
              <a:t>levering endnu ikke har fundet sted</a:t>
            </a:r>
            <a:r>
              <a:rPr lang="da-DK" sz="2800" dirty="0" smtClean="0"/>
              <a:t>, kan køber vælge: </a:t>
            </a:r>
          </a:p>
          <a:p>
            <a:pPr marL="457200" indent="-457200">
              <a:buFont typeface="Arial" pitchFamily="34" charset="0"/>
              <a:buChar char="•"/>
            </a:pPr>
            <a:r>
              <a:rPr lang="da-DK" sz="2800" dirty="0" smtClean="0"/>
              <a:t>At hæve købet/annullere og kræve erstatning</a:t>
            </a:r>
          </a:p>
          <a:p>
            <a:pPr marL="457200" indent="-457200">
              <a:buFont typeface="Arial" pitchFamily="34" charset="0"/>
              <a:buChar char="•"/>
            </a:pPr>
            <a:r>
              <a:rPr lang="da-DK" sz="2800" dirty="0" smtClean="0"/>
              <a:t>At fastholde købet og give sælger en yderligere frist for levering</a:t>
            </a:r>
          </a:p>
          <a:p>
            <a:pPr marL="914400" lvl="1" indent="-457200">
              <a:buFont typeface="Arial" pitchFamily="34" charset="0"/>
              <a:buChar char="•"/>
            </a:pPr>
            <a:r>
              <a:rPr lang="da-DK" sz="2800" dirty="0" smtClean="0"/>
              <a:t>evt. tage forbehold for at hæve købet og forlange erstatning, hvis den nye frist heller ikke overholdes.</a:t>
            </a:r>
          </a:p>
          <a:p>
            <a:pPr marL="457200" indent="-457200"/>
            <a:endParaRPr lang="da-DK" sz="1000" dirty="0" smtClean="0"/>
          </a:p>
          <a:p>
            <a:pPr marL="457200" indent="-457200"/>
            <a:r>
              <a:rPr lang="da-DK" sz="2800" dirty="0" smtClean="0"/>
              <a:t>Hvis </a:t>
            </a:r>
            <a:r>
              <a:rPr lang="da-DK" sz="2800" b="1" dirty="0" smtClean="0"/>
              <a:t>levering har fundet sted, men for sent</a:t>
            </a:r>
            <a:r>
              <a:rPr lang="da-DK" sz="2800" dirty="0" smtClean="0"/>
              <a:t>, og køber vil hæve, skal køber reklamere inden rimelig tid</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a:t>
            </a:r>
          </a:p>
          <a:p>
            <a:pPr algn="ctr"/>
            <a:r>
              <a:rPr lang="da-DK" sz="3600" b="1" dirty="0" smtClean="0">
                <a:solidFill>
                  <a:srgbClr val="7030A0"/>
                </a:solidFill>
                <a:latin typeface="+mj-lt"/>
                <a:cs typeface="Arial" pitchFamily="34" charset="0"/>
              </a:rPr>
              <a:t>Mangler</a:t>
            </a:r>
          </a:p>
        </p:txBody>
      </p:sp>
      <p:sp>
        <p:nvSpPr>
          <p:cNvPr id="3" name="Tekstboks 2"/>
          <p:cNvSpPr txBox="1"/>
          <p:nvPr/>
        </p:nvSpPr>
        <p:spPr>
          <a:xfrm>
            <a:off x="541270" y="1196752"/>
            <a:ext cx="8602730" cy="5509200"/>
          </a:xfrm>
          <a:prstGeom prst="rect">
            <a:avLst/>
          </a:prstGeom>
          <a:noFill/>
        </p:spPr>
        <p:txBody>
          <a:bodyPr wrap="square" rtlCol="0">
            <a:spAutoFit/>
          </a:bodyPr>
          <a:lstStyle/>
          <a:p>
            <a:pPr marL="457200" indent="-457200">
              <a:buFont typeface="Arial" pitchFamily="34" charset="0"/>
              <a:buChar char="•"/>
            </a:pPr>
            <a:r>
              <a:rPr lang="da-DK" sz="3200" dirty="0" smtClean="0"/>
              <a:t>Bedømmelsen af om en vare lider af en mangel, skal foretages på tidspunktet for risikoens overgang. </a:t>
            </a:r>
          </a:p>
          <a:p>
            <a:pPr marL="457200" indent="-457200">
              <a:buFont typeface="Arial" pitchFamily="34" charset="0"/>
              <a:buChar char="•"/>
            </a:pPr>
            <a:r>
              <a:rPr lang="da-DK" sz="3200" dirty="0" smtClean="0"/>
              <a:t>Sælger er ansvarlig for mangler, der findes på det tidspunkt, da risikoen overgår til køber, og det gælder også selv om manglen først viser sig senere, jf. art. 36, stk. 1. </a:t>
            </a:r>
          </a:p>
          <a:p>
            <a:pPr marL="457200" indent="-457200"/>
            <a:endParaRPr lang="da-DK" sz="3200" dirty="0" smtClean="0"/>
          </a:p>
          <a:p>
            <a:pPr marL="457200" indent="-457200"/>
            <a:r>
              <a:rPr lang="da-DK" sz="3200" dirty="0" smtClean="0"/>
              <a:t>Hvad er en ”</a:t>
            </a:r>
            <a:r>
              <a:rPr lang="da-DK" sz="3200" dirty="0" err="1" smtClean="0"/>
              <a:t>mangelfri</a:t>
            </a:r>
            <a:r>
              <a:rPr lang="da-DK" sz="3200" dirty="0" smtClean="0"/>
              <a:t>” vare? – se art. 35</a:t>
            </a:r>
          </a:p>
          <a:p>
            <a:pPr marL="457200" indent="-457200"/>
            <a:endParaRPr lang="da-DK" sz="3200" dirty="0" smtClean="0"/>
          </a:p>
          <a:p>
            <a:pPr marL="457200" indent="-457200"/>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 – mangler</a:t>
            </a:r>
          </a:p>
          <a:p>
            <a:pPr algn="ctr"/>
            <a:r>
              <a:rPr lang="da-DK" sz="3600" b="1" dirty="0" smtClean="0">
                <a:solidFill>
                  <a:srgbClr val="7030A0"/>
                </a:solidFill>
                <a:latin typeface="+mj-lt"/>
                <a:cs typeface="Arial" pitchFamily="34" charset="0"/>
              </a:rPr>
              <a:t>Købers misligholdelsesbeføjelser</a:t>
            </a:r>
          </a:p>
        </p:txBody>
      </p:sp>
      <p:sp>
        <p:nvSpPr>
          <p:cNvPr id="3" name="Tekstboks 2"/>
          <p:cNvSpPr txBox="1"/>
          <p:nvPr/>
        </p:nvSpPr>
        <p:spPr>
          <a:xfrm>
            <a:off x="541270" y="1196752"/>
            <a:ext cx="8602730" cy="4524315"/>
          </a:xfrm>
          <a:prstGeom prst="rect">
            <a:avLst/>
          </a:prstGeom>
          <a:noFill/>
        </p:spPr>
        <p:txBody>
          <a:bodyPr wrap="square" rtlCol="0">
            <a:spAutoFit/>
          </a:bodyPr>
          <a:lstStyle/>
          <a:p>
            <a:pPr marL="457200" indent="-457200"/>
            <a:r>
              <a:rPr lang="da-DK" sz="3200" b="1" dirty="0" smtClean="0"/>
              <a:t>Køber kan:</a:t>
            </a:r>
          </a:p>
          <a:p>
            <a:pPr marL="457200" indent="-457200">
              <a:buFont typeface="Arial" pitchFamily="34" charset="0"/>
              <a:buChar char="•"/>
            </a:pPr>
            <a:r>
              <a:rPr lang="da-DK" sz="3200" dirty="0" smtClean="0"/>
              <a:t>Fastholde købet og vælge at</a:t>
            </a:r>
          </a:p>
          <a:p>
            <a:pPr marL="914400" lvl="1" indent="-457200">
              <a:buFont typeface="Arial" pitchFamily="34" charset="0"/>
              <a:buChar char="•"/>
            </a:pPr>
            <a:r>
              <a:rPr lang="da-DK" sz="3200" dirty="0" smtClean="0"/>
              <a:t>Kræve forholdsmæssigt afslag</a:t>
            </a:r>
          </a:p>
          <a:p>
            <a:pPr marL="914400" lvl="1" indent="-457200">
              <a:buFont typeface="Arial" pitchFamily="34" charset="0"/>
              <a:buChar char="•"/>
            </a:pPr>
            <a:r>
              <a:rPr lang="da-DK" sz="3200" dirty="0" smtClean="0"/>
              <a:t>Forlange omlevering, hvis manglen er væsentlig</a:t>
            </a:r>
          </a:p>
          <a:p>
            <a:pPr marL="914400" lvl="1" indent="-457200">
              <a:buFont typeface="Arial" pitchFamily="34" charset="0"/>
              <a:buChar char="•"/>
            </a:pPr>
            <a:r>
              <a:rPr lang="da-DK" sz="3200" dirty="0" smtClean="0"/>
              <a:t>Forlange at sælger afhjælper manglen</a:t>
            </a:r>
          </a:p>
          <a:p>
            <a:pPr marL="457200" indent="-457200">
              <a:buFont typeface="Arial" pitchFamily="34" charset="0"/>
              <a:buChar char="•"/>
            </a:pPr>
            <a:r>
              <a:rPr lang="da-DK" sz="3200" dirty="0" smtClean="0"/>
              <a:t>Ophæve/annullere købet</a:t>
            </a:r>
          </a:p>
          <a:p>
            <a:pPr marL="457200" indent="-457200">
              <a:buFont typeface="Arial" pitchFamily="34" charset="0"/>
              <a:buChar char="•"/>
            </a:pPr>
            <a:r>
              <a:rPr lang="da-DK" sz="3200" dirty="0" smtClean="0"/>
              <a:t>Forlange erstatning</a:t>
            </a:r>
          </a:p>
          <a:p>
            <a:pPr marL="457200" indent="-457200"/>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Internationale køb</a:t>
            </a:r>
          </a:p>
        </p:txBody>
      </p:sp>
      <p:sp>
        <p:nvSpPr>
          <p:cNvPr id="3" name="Tekstboks 2"/>
          <p:cNvSpPr txBox="1"/>
          <p:nvPr/>
        </p:nvSpPr>
        <p:spPr>
          <a:xfrm>
            <a:off x="541270" y="1196752"/>
            <a:ext cx="8602730" cy="3108543"/>
          </a:xfrm>
          <a:prstGeom prst="rect">
            <a:avLst/>
          </a:prstGeom>
          <a:noFill/>
        </p:spPr>
        <p:txBody>
          <a:bodyPr wrap="square" rtlCol="0">
            <a:spAutoFit/>
          </a:bodyPr>
          <a:lstStyle/>
          <a:p>
            <a:r>
              <a:rPr lang="da-DK" sz="2800" b="1" dirty="0" smtClean="0">
                <a:cs typeface="Arial" pitchFamily="34" charset="0"/>
              </a:rPr>
              <a:t>I kapitel 8 gennemgås:</a:t>
            </a:r>
            <a:endParaRPr lang="da-DK" sz="2400" dirty="0" smtClean="0"/>
          </a:p>
          <a:p>
            <a:pPr marL="457200" indent="-457200">
              <a:buAutoNum type="arabicPeriod"/>
            </a:pPr>
            <a:r>
              <a:rPr lang="da-DK" sz="2400" dirty="0" smtClean="0"/>
              <a:t>CISG – anvendelse og begreber</a:t>
            </a:r>
          </a:p>
          <a:p>
            <a:pPr marL="457200" indent="-457200">
              <a:buAutoNum type="arabicPeriod" startAt="2"/>
            </a:pPr>
            <a:r>
              <a:rPr lang="da-DK" sz="2400" dirty="0" smtClean="0"/>
              <a:t>Sælgers forpligtelser</a:t>
            </a:r>
          </a:p>
          <a:p>
            <a:pPr marL="457200" indent="-457200">
              <a:buAutoNum type="arabicPeriod" startAt="2"/>
            </a:pPr>
            <a:r>
              <a:rPr lang="da-DK" sz="2400" dirty="0" smtClean="0"/>
              <a:t>Sælgers misligholdelse</a:t>
            </a:r>
          </a:p>
          <a:p>
            <a:pPr marL="914400" lvl="1" indent="-457200"/>
            <a:r>
              <a:rPr lang="da-DK" sz="2400" dirty="0" smtClean="0"/>
              <a:t>	Købers misligholdelsesbeføjelser</a:t>
            </a:r>
          </a:p>
          <a:p>
            <a:pPr marL="457200" indent="-457200">
              <a:buAutoNum type="arabicPeriod" startAt="2"/>
            </a:pPr>
            <a:r>
              <a:rPr lang="da-DK" sz="2400" dirty="0" smtClean="0"/>
              <a:t>Købers forpligtelser</a:t>
            </a:r>
          </a:p>
          <a:p>
            <a:pPr marL="457200" indent="-457200">
              <a:buAutoNum type="arabicPeriod" startAt="2"/>
            </a:pPr>
            <a:r>
              <a:rPr lang="da-DK" sz="2400" dirty="0" smtClean="0"/>
              <a:t>Købers misligholdelse</a:t>
            </a:r>
          </a:p>
          <a:p>
            <a:pPr marL="457200" indent="-457200"/>
            <a:r>
              <a:rPr lang="da-DK" sz="2400" dirty="0" smtClean="0"/>
              <a:t>		Sælgers misligholdelsesbeføjelser</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 - mangler</a:t>
            </a:r>
          </a:p>
          <a:p>
            <a:pPr algn="ctr"/>
            <a:r>
              <a:rPr lang="da-DK" sz="3600" b="1" dirty="0" smtClean="0">
                <a:solidFill>
                  <a:srgbClr val="7030A0"/>
                </a:solidFill>
                <a:latin typeface="+mj-lt"/>
                <a:cs typeface="Arial" pitchFamily="34" charset="0"/>
              </a:rPr>
              <a:t>Forholdsmæssigt afslag</a:t>
            </a:r>
          </a:p>
        </p:txBody>
      </p:sp>
      <p:sp>
        <p:nvSpPr>
          <p:cNvPr id="3" name="Tekstboks 2"/>
          <p:cNvSpPr txBox="1"/>
          <p:nvPr/>
        </p:nvSpPr>
        <p:spPr>
          <a:xfrm>
            <a:off x="541270" y="1196752"/>
            <a:ext cx="8602730" cy="6217087"/>
          </a:xfrm>
          <a:prstGeom prst="rect">
            <a:avLst/>
          </a:prstGeom>
          <a:noFill/>
        </p:spPr>
        <p:txBody>
          <a:bodyPr wrap="square" rtlCol="0">
            <a:spAutoFit/>
          </a:bodyPr>
          <a:lstStyle/>
          <a:p>
            <a:pPr marL="457200" indent="-457200"/>
            <a:r>
              <a:rPr lang="da-DK" sz="3000" b="1" dirty="0" smtClean="0"/>
              <a:t>Køber kan forlange forholdsmæssigt afslag, art 50</a:t>
            </a:r>
            <a:r>
              <a:rPr lang="da-DK" sz="2800" dirty="0" smtClean="0"/>
              <a:t>:</a:t>
            </a:r>
          </a:p>
          <a:p>
            <a:r>
              <a:rPr lang="da-DK" sz="2800" dirty="0" smtClean="0"/>
              <a:t>Manglen behøver ikke at være væsentlig.</a:t>
            </a:r>
          </a:p>
          <a:p>
            <a:endParaRPr lang="da-DK" sz="1000" b="1" dirty="0" smtClean="0"/>
          </a:p>
          <a:p>
            <a:r>
              <a:rPr lang="da-DK" sz="2800" b="1" dirty="0" smtClean="0"/>
              <a:t>Afslag udregnes</a:t>
            </a:r>
            <a:r>
              <a:rPr lang="da-DK" sz="2800" dirty="0" smtClean="0"/>
              <a:t> efter værdien af den faktisk leverede vare på leveringstidspunktet og den værdi, som en tilsvarende </a:t>
            </a:r>
            <a:r>
              <a:rPr lang="da-DK" sz="2800" dirty="0" err="1" smtClean="0"/>
              <a:t>mangelfri</a:t>
            </a:r>
            <a:r>
              <a:rPr lang="da-DK" sz="2800" dirty="0" smtClean="0"/>
              <a:t> vare ville have haft på dette tidspunkt. </a:t>
            </a:r>
          </a:p>
          <a:p>
            <a:endParaRPr lang="da-DK" sz="1000" dirty="0" smtClean="0"/>
          </a:p>
          <a:p>
            <a:r>
              <a:rPr lang="da-DK" sz="2800" dirty="0" smtClean="0"/>
              <a:t>Køber har </a:t>
            </a:r>
            <a:r>
              <a:rPr lang="da-DK" sz="2800" b="1" dirty="0" smtClean="0"/>
              <a:t>ikke ret til forholdsmæssigt</a:t>
            </a:r>
            <a:r>
              <a:rPr lang="da-DK" sz="2800" dirty="0" smtClean="0"/>
              <a:t> </a:t>
            </a:r>
            <a:r>
              <a:rPr lang="da-DK" sz="2800" b="1" dirty="0" smtClean="0"/>
              <a:t>afslag</a:t>
            </a:r>
            <a:r>
              <a:rPr lang="da-DK" sz="2800" dirty="0" smtClean="0"/>
              <a:t>, hvis:</a:t>
            </a:r>
          </a:p>
          <a:p>
            <a:pPr marL="361950" lvl="0" indent="-361950">
              <a:buFont typeface="Arial" pitchFamily="34" charset="0"/>
              <a:buChar char="•"/>
            </a:pPr>
            <a:r>
              <a:rPr lang="da-DK" sz="2800" dirty="0" smtClean="0"/>
              <a:t>Sælger har ret til at afhjælpe manglen, jf. art. 37 og 48.</a:t>
            </a:r>
          </a:p>
          <a:p>
            <a:pPr marL="361950" lvl="0" indent="-361950">
              <a:buFont typeface="Arial" pitchFamily="34" charset="0"/>
              <a:buChar char="•"/>
            </a:pPr>
            <a:r>
              <a:rPr lang="da-DK" sz="2800" dirty="0" smtClean="0"/>
              <a:t>Køber afslår at tage imod sælgers tilbud om at afhjælpe manglen.</a:t>
            </a:r>
          </a:p>
          <a:p>
            <a:pPr marL="361950" lvl="0" indent="-361950">
              <a:buFont typeface="Arial" pitchFamily="34" charset="0"/>
              <a:buChar char="•"/>
            </a:pPr>
            <a:r>
              <a:rPr lang="da-DK" sz="2800" dirty="0" smtClean="0"/>
              <a:t>Det lykkedes sælger at afhjælpe manglen.</a:t>
            </a:r>
          </a:p>
          <a:p>
            <a:pPr marL="457200" indent="-457200"/>
            <a:endParaRPr lang="da-DK" sz="3200" dirty="0" smtClean="0"/>
          </a:p>
          <a:p>
            <a:pPr marL="457200" indent="-457200"/>
            <a:endParaRPr lang="da-DK" sz="3200" dirty="0" smtClean="0"/>
          </a:p>
          <a:p>
            <a:pPr marL="457200" indent="-457200"/>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 - mangler</a:t>
            </a:r>
          </a:p>
          <a:p>
            <a:pPr algn="ctr"/>
            <a:r>
              <a:rPr lang="da-DK" sz="3600" b="1" dirty="0" smtClean="0">
                <a:solidFill>
                  <a:srgbClr val="7030A0"/>
                </a:solidFill>
                <a:latin typeface="+mj-lt"/>
                <a:cs typeface="Arial" pitchFamily="34" charset="0"/>
              </a:rPr>
              <a:t>Omlevering eller afhjælpning</a:t>
            </a:r>
          </a:p>
        </p:txBody>
      </p:sp>
      <p:sp>
        <p:nvSpPr>
          <p:cNvPr id="3" name="Tekstboks 2"/>
          <p:cNvSpPr txBox="1"/>
          <p:nvPr/>
        </p:nvSpPr>
        <p:spPr>
          <a:xfrm>
            <a:off x="541270" y="1196752"/>
            <a:ext cx="8602730" cy="5693866"/>
          </a:xfrm>
          <a:prstGeom prst="rect">
            <a:avLst/>
          </a:prstGeom>
          <a:noFill/>
        </p:spPr>
        <p:txBody>
          <a:bodyPr wrap="square" rtlCol="0">
            <a:spAutoFit/>
          </a:bodyPr>
          <a:lstStyle/>
          <a:p>
            <a:pPr marL="457200" indent="-457200"/>
            <a:r>
              <a:rPr lang="da-DK" sz="2700" b="1" dirty="0" smtClean="0"/>
              <a:t>Omlevering, art. 46, stk. 2:</a:t>
            </a:r>
          </a:p>
          <a:p>
            <a:pPr marL="457200" indent="-457200">
              <a:buFont typeface="Arial" pitchFamily="34" charset="0"/>
              <a:buChar char="•"/>
            </a:pPr>
            <a:r>
              <a:rPr lang="da-DK" sz="2700" dirty="0" smtClean="0"/>
              <a:t>Manglen skal være væsentlig</a:t>
            </a:r>
          </a:p>
          <a:p>
            <a:pPr marL="457200" indent="-457200">
              <a:buFont typeface="Arial" pitchFamily="34" charset="0"/>
              <a:buChar char="•"/>
            </a:pPr>
            <a:r>
              <a:rPr lang="da-DK" sz="2700" dirty="0" smtClean="0"/>
              <a:t>Køber skal reklamere inden rimelig tid fra køber har opdaget manglen eller burde have opdaget manglen.</a:t>
            </a:r>
          </a:p>
          <a:p>
            <a:pPr marL="457200" indent="-457200"/>
            <a:r>
              <a:rPr lang="da-DK" sz="2700" b="1" dirty="0" smtClean="0"/>
              <a:t>Afhjælpning, art. 46, stk. 3:</a:t>
            </a:r>
          </a:p>
          <a:p>
            <a:pPr marL="457200" indent="-457200">
              <a:buFont typeface="Arial" pitchFamily="34" charset="0"/>
              <a:buChar char="•"/>
            </a:pPr>
            <a:r>
              <a:rPr lang="da-DK" sz="2700" dirty="0" smtClean="0"/>
              <a:t>Sælger skal afhjælpe hvis det kan ske uden, at det vurderes som urimeligt, fx hvis afhjælpning koster uforholdsmæssigt meget i forhold til varens værdi, eller det er økonomisk mere fornuftigt for sælger at foretage omlevering. </a:t>
            </a:r>
          </a:p>
          <a:p>
            <a:pPr marL="457200" indent="-457200">
              <a:buFont typeface="Arial" pitchFamily="34" charset="0"/>
              <a:buChar char="•"/>
            </a:pPr>
            <a:r>
              <a:rPr lang="da-DK" sz="2700" dirty="0" smtClean="0"/>
              <a:t>Køber skal reklamere/forlange afhjælpning overfor sælger inden rimelig tid, fra køber har opdaget manglen eller burde have opdaget manglen.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 – mangler</a:t>
            </a:r>
          </a:p>
          <a:p>
            <a:pPr algn="ctr"/>
            <a:r>
              <a:rPr lang="da-DK" sz="3600" b="1" dirty="0" smtClean="0">
                <a:solidFill>
                  <a:srgbClr val="7030A0"/>
                </a:solidFill>
                <a:latin typeface="+mj-lt"/>
                <a:cs typeface="Arial" pitchFamily="34" charset="0"/>
              </a:rPr>
              <a:t>Ophæve/annullere købet </a:t>
            </a:r>
          </a:p>
        </p:txBody>
      </p:sp>
      <p:sp>
        <p:nvSpPr>
          <p:cNvPr id="3" name="Tekstboks 2"/>
          <p:cNvSpPr txBox="1"/>
          <p:nvPr/>
        </p:nvSpPr>
        <p:spPr>
          <a:xfrm>
            <a:off x="541270" y="1196752"/>
            <a:ext cx="8602730" cy="5247590"/>
          </a:xfrm>
          <a:prstGeom prst="rect">
            <a:avLst/>
          </a:prstGeom>
          <a:noFill/>
        </p:spPr>
        <p:txBody>
          <a:bodyPr wrap="square" rtlCol="0">
            <a:spAutoFit/>
          </a:bodyPr>
          <a:lstStyle/>
          <a:p>
            <a:pPr fontAlgn="base"/>
            <a:r>
              <a:rPr lang="da-DK" sz="2800" b="1" dirty="0" smtClean="0"/>
              <a:t>Køber kan ifølge art. 49 hæve købet</a:t>
            </a:r>
            <a:r>
              <a:rPr lang="da-DK" sz="2800" dirty="0" smtClean="0"/>
              <a:t>: </a:t>
            </a:r>
          </a:p>
          <a:p>
            <a:pPr marL="360363" lvl="0" indent="-360363">
              <a:buFont typeface="Arial" pitchFamily="34" charset="0"/>
              <a:buChar char="•"/>
            </a:pPr>
            <a:r>
              <a:rPr lang="da-DK" sz="2800" dirty="0" smtClean="0"/>
              <a:t>Hvis sælgerens manglende opfyldelse af sine forpligtelser er en </a:t>
            </a:r>
            <a:r>
              <a:rPr lang="da-DK" sz="2800" b="1" dirty="0" smtClean="0"/>
              <a:t>væsentlig misligholdelse</a:t>
            </a:r>
            <a:r>
              <a:rPr lang="da-DK" sz="2800" dirty="0" smtClean="0"/>
              <a:t>, eller</a:t>
            </a:r>
          </a:p>
          <a:p>
            <a:pPr marL="360363" indent="-360363">
              <a:buFont typeface="Arial" pitchFamily="34" charset="0"/>
              <a:buChar char="•"/>
            </a:pPr>
            <a:r>
              <a:rPr lang="da-DK" sz="2800" dirty="0" smtClean="0"/>
              <a:t>Hvis der er tale om manglende levering, og sælger ikke leverer varen inden den </a:t>
            </a:r>
            <a:r>
              <a:rPr lang="da-DK" sz="2800" b="1" dirty="0" smtClean="0"/>
              <a:t>yderligere frist</a:t>
            </a:r>
            <a:r>
              <a:rPr lang="da-DK" sz="2800" dirty="0" smtClean="0"/>
              <a:t>, eller </a:t>
            </a:r>
          </a:p>
          <a:p>
            <a:pPr marL="360363" indent="-360363">
              <a:buFont typeface="Arial" pitchFamily="34" charset="0"/>
              <a:buChar char="•"/>
            </a:pPr>
            <a:r>
              <a:rPr lang="da-DK" sz="2800" dirty="0" smtClean="0"/>
              <a:t>Hvis sælger meddeler, at han ikke vil levere varen inden for den fastsatte tidsfrist, som er givet af køber.</a:t>
            </a:r>
          </a:p>
          <a:p>
            <a:r>
              <a:rPr lang="da-DK" sz="2800" dirty="0" smtClean="0"/>
              <a:t> </a:t>
            </a:r>
          </a:p>
          <a:p>
            <a:r>
              <a:rPr lang="da-DK" sz="2800" b="1" dirty="0" smtClean="0"/>
              <a:t>Køber skal meddele sælger</a:t>
            </a:r>
            <a:r>
              <a:rPr lang="da-DK" sz="2800" dirty="0" smtClean="0"/>
              <a:t>, at han vil hæve købet inden rimelig tid efter, han er blevet bekendt med eller burde være blevet bekendt med misligholdelsen.</a:t>
            </a:r>
          </a:p>
          <a:p>
            <a:pPr marL="457200" indent="-457200"/>
            <a:endParaRPr lang="da-DK" sz="27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 – mangler</a:t>
            </a:r>
          </a:p>
          <a:p>
            <a:pPr algn="ctr"/>
            <a:r>
              <a:rPr lang="da-DK" sz="3600" b="1" dirty="0" smtClean="0">
                <a:solidFill>
                  <a:srgbClr val="7030A0"/>
                </a:solidFill>
                <a:latin typeface="+mj-lt"/>
                <a:cs typeface="Arial" pitchFamily="34" charset="0"/>
              </a:rPr>
              <a:t>Erstatning</a:t>
            </a:r>
          </a:p>
        </p:txBody>
      </p:sp>
      <p:sp>
        <p:nvSpPr>
          <p:cNvPr id="3" name="Tekstboks 2"/>
          <p:cNvSpPr txBox="1"/>
          <p:nvPr/>
        </p:nvSpPr>
        <p:spPr>
          <a:xfrm>
            <a:off x="541270" y="1196752"/>
            <a:ext cx="8602730" cy="7017306"/>
          </a:xfrm>
          <a:prstGeom prst="rect">
            <a:avLst/>
          </a:prstGeom>
          <a:noFill/>
        </p:spPr>
        <p:txBody>
          <a:bodyPr wrap="square" rtlCol="0">
            <a:spAutoFit/>
          </a:bodyPr>
          <a:lstStyle/>
          <a:p>
            <a:r>
              <a:rPr lang="da-DK" sz="2700" b="1" dirty="0" smtClean="0"/>
              <a:t>Køber kan forlange erstatning, </a:t>
            </a:r>
            <a:r>
              <a:rPr lang="da-DK" sz="2700" dirty="0" smtClean="0"/>
              <a:t>uanset om han fastholder eller ophæver købet:</a:t>
            </a:r>
          </a:p>
          <a:p>
            <a:pPr marL="360363" indent="-360363">
              <a:buFont typeface="Arial" pitchFamily="34" charset="0"/>
              <a:buChar char="•"/>
            </a:pPr>
            <a:r>
              <a:rPr lang="da-DK" sz="2600" dirty="0" smtClean="0"/>
              <a:t>Erstatningsbetingelserne skal være opfyldt</a:t>
            </a:r>
          </a:p>
          <a:p>
            <a:pPr marL="360363" indent="-360363">
              <a:buFont typeface="Arial" pitchFamily="34" charset="0"/>
              <a:buChar char="•"/>
            </a:pPr>
            <a:r>
              <a:rPr lang="da-DK" sz="2600" dirty="0" smtClean="0"/>
              <a:t>Hvis køber fastholder købet, skal køber stilles økonomisk, som om aftalen var blevet gennemført og opfyldt korrekt </a:t>
            </a:r>
            <a:r>
              <a:rPr lang="da-DK" sz="2600" b="1" dirty="0" smtClean="0"/>
              <a:t>(positiv opfyldelsesinteresse).</a:t>
            </a:r>
            <a:endParaRPr lang="da-DK" sz="2600" dirty="0" smtClean="0"/>
          </a:p>
          <a:p>
            <a:pPr marL="360363" indent="-360363">
              <a:buFont typeface="Arial" pitchFamily="34" charset="0"/>
              <a:buChar char="•"/>
            </a:pPr>
            <a:r>
              <a:rPr lang="da-DK" sz="2600" dirty="0" smtClean="0"/>
              <a:t>Hvis køber ophæver købet, skal køber stilles økonomisk, som om aftalen ikke var indgået </a:t>
            </a:r>
            <a:r>
              <a:rPr lang="da-DK" sz="2600" b="1" dirty="0" smtClean="0"/>
              <a:t>(negativ </a:t>
            </a:r>
            <a:r>
              <a:rPr lang="da-DK" sz="2600" b="1" dirty="0" err="1" smtClean="0"/>
              <a:t>kontraktsinteresse</a:t>
            </a:r>
            <a:r>
              <a:rPr lang="da-DK" sz="2600" b="1" dirty="0" smtClean="0"/>
              <a:t>).</a:t>
            </a:r>
          </a:p>
          <a:p>
            <a:pPr marL="361950" indent="-361950" fontAlgn="base">
              <a:buFont typeface="Arial" pitchFamily="34" charset="0"/>
              <a:buChar char="•"/>
            </a:pPr>
            <a:r>
              <a:rPr lang="da-DK" sz="2600" dirty="0" smtClean="0"/>
              <a:t>Erstatning for </a:t>
            </a:r>
            <a:r>
              <a:rPr lang="da-DK" sz="2600" dirty="0" err="1" smtClean="0"/>
              <a:t>dækningskøb</a:t>
            </a:r>
            <a:r>
              <a:rPr lang="da-DK" sz="2600" dirty="0" smtClean="0"/>
              <a:t>, art. 75</a:t>
            </a:r>
          </a:p>
          <a:p>
            <a:pPr marL="361950" indent="-361950" fontAlgn="base">
              <a:buFont typeface="Arial" pitchFamily="34" charset="0"/>
              <a:buChar char="•"/>
            </a:pPr>
            <a:r>
              <a:rPr lang="da-DK" sz="2600" dirty="0" smtClean="0"/>
              <a:t>Erstatning når der ikke er foretaget </a:t>
            </a:r>
            <a:r>
              <a:rPr lang="da-DK" sz="2600" dirty="0" err="1" smtClean="0"/>
              <a:t>dækningskøb</a:t>
            </a:r>
            <a:r>
              <a:rPr lang="da-DK" sz="2600" dirty="0" smtClean="0"/>
              <a:t>, art. 76</a:t>
            </a:r>
          </a:p>
          <a:p>
            <a:pPr marL="361950" indent="-361950">
              <a:buFont typeface="Arial" pitchFamily="34" charset="0"/>
              <a:buChar char="•"/>
            </a:pPr>
            <a:r>
              <a:rPr lang="da-DK" sz="2600" dirty="0" err="1" smtClean="0"/>
              <a:t>Tabsbegrænsningspligt</a:t>
            </a:r>
            <a:r>
              <a:rPr lang="da-DK" sz="2600" dirty="0" smtClean="0"/>
              <a:t>, art. 77</a:t>
            </a:r>
          </a:p>
          <a:p>
            <a:pPr marL="361950" indent="-361950">
              <a:buFont typeface="Arial" pitchFamily="34" charset="0"/>
              <a:buChar char="•"/>
            </a:pPr>
            <a:r>
              <a:rPr lang="da-DK" sz="2600" dirty="0" smtClean="0"/>
              <a:t>Ansvarsfritagelse ved force majeure – </a:t>
            </a:r>
            <a:r>
              <a:rPr lang="da-DK" sz="2600" dirty="0" err="1" smtClean="0"/>
              <a:t>act</a:t>
            </a:r>
            <a:r>
              <a:rPr lang="da-DK" sz="2600" dirty="0" smtClean="0"/>
              <a:t> of God</a:t>
            </a:r>
          </a:p>
          <a:p>
            <a:pPr marL="361950" indent="-361950">
              <a:buFont typeface="Arial" pitchFamily="34" charset="0"/>
              <a:buChar char="•"/>
            </a:pPr>
            <a:endParaRPr lang="da-DK" sz="2800" dirty="0" smtClean="0"/>
          </a:p>
          <a:p>
            <a:pPr marL="360363" indent="-360363">
              <a:buFont typeface="Arial" pitchFamily="34" charset="0"/>
              <a:buChar char="•"/>
            </a:pPr>
            <a:endParaRPr lang="da-DK" sz="2800" b="1" dirty="0" smtClean="0"/>
          </a:p>
          <a:p>
            <a:pPr marL="457200" indent="-457200"/>
            <a:endParaRPr lang="da-DK" sz="2700" dirty="0" smtClean="0"/>
          </a:p>
          <a:p>
            <a:pPr marL="457200" indent="-457200"/>
            <a:endParaRPr lang="da-DK" sz="2700" b="1"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3. Sælgers misligholdelse</a:t>
            </a:r>
          </a:p>
          <a:p>
            <a:pPr algn="ctr"/>
            <a:r>
              <a:rPr lang="da-DK" sz="3600" b="1" dirty="0" smtClean="0">
                <a:solidFill>
                  <a:srgbClr val="7030A0"/>
                </a:solidFill>
                <a:latin typeface="+mj-lt"/>
                <a:cs typeface="Arial" pitchFamily="34" charset="0"/>
              </a:rPr>
              <a:t>Vanhjemmel, art. 41</a:t>
            </a:r>
          </a:p>
        </p:txBody>
      </p:sp>
      <p:sp>
        <p:nvSpPr>
          <p:cNvPr id="3" name="Tekstboks 2"/>
          <p:cNvSpPr txBox="1"/>
          <p:nvPr/>
        </p:nvSpPr>
        <p:spPr>
          <a:xfrm>
            <a:off x="541270" y="1196752"/>
            <a:ext cx="8602730" cy="5509200"/>
          </a:xfrm>
          <a:prstGeom prst="rect">
            <a:avLst/>
          </a:prstGeom>
          <a:noFill/>
        </p:spPr>
        <p:txBody>
          <a:bodyPr wrap="square" rtlCol="0">
            <a:spAutoFit/>
          </a:bodyPr>
          <a:lstStyle/>
          <a:p>
            <a:pPr marL="457200" indent="-457200"/>
            <a:endParaRPr lang="da-DK" sz="3200" dirty="0" smtClean="0"/>
          </a:p>
          <a:p>
            <a:r>
              <a:rPr lang="da-DK" sz="3200" b="1" dirty="0" smtClean="0"/>
              <a:t>Vanhjemmel:</a:t>
            </a:r>
            <a:r>
              <a:rPr lang="da-DK" sz="3200" dirty="0" smtClean="0"/>
              <a:t> </a:t>
            </a:r>
          </a:p>
          <a:p>
            <a:pPr marL="361950" indent="-361950">
              <a:buFont typeface="Arial" pitchFamily="34" charset="0"/>
              <a:buChar char="•"/>
            </a:pPr>
            <a:r>
              <a:rPr lang="da-DK" sz="3200" dirty="0" smtClean="0"/>
              <a:t>Sælger er forpligtet til at levere en vare, som er fri for tredjemands ret eller krav.</a:t>
            </a:r>
          </a:p>
          <a:p>
            <a:pPr marL="361950" indent="-361950">
              <a:buFont typeface="Arial" pitchFamily="34" charset="0"/>
              <a:buChar char="•"/>
            </a:pPr>
            <a:r>
              <a:rPr lang="da-DK" sz="3200" dirty="0" smtClean="0"/>
              <a:t>Køber har en berettiget forventning om at opnå ejendomsret til den vare han køber.</a:t>
            </a:r>
          </a:p>
          <a:p>
            <a:pPr marL="361950" indent="-361950">
              <a:buFont typeface="Arial" pitchFamily="34" charset="0"/>
              <a:buChar char="•"/>
            </a:pPr>
            <a:r>
              <a:rPr lang="da-DK" sz="3200" dirty="0" smtClean="0"/>
              <a:t>Det solgte må ikke være pantsat, lejet, stjålet eller på anden måde tilhøre en anden.</a:t>
            </a:r>
          </a:p>
          <a:p>
            <a:pPr marL="457200" indent="-457200"/>
            <a:endParaRPr lang="da-DK" sz="3200" dirty="0" smtClean="0"/>
          </a:p>
          <a:p>
            <a:pPr marL="457200" indent="-457200"/>
            <a:endParaRPr lang="da-DK" sz="3200" dirty="0" smtClean="0"/>
          </a:p>
          <a:p>
            <a:pPr marL="457200" indent="-457200"/>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Købers undersøgelsespligt og reklamation</a:t>
            </a:r>
          </a:p>
        </p:txBody>
      </p:sp>
      <p:sp>
        <p:nvSpPr>
          <p:cNvPr id="3" name="Tekstboks 2"/>
          <p:cNvSpPr txBox="1"/>
          <p:nvPr/>
        </p:nvSpPr>
        <p:spPr>
          <a:xfrm>
            <a:off x="541270" y="1196752"/>
            <a:ext cx="8602730" cy="4893647"/>
          </a:xfrm>
          <a:prstGeom prst="rect">
            <a:avLst/>
          </a:prstGeom>
          <a:noFill/>
        </p:spPr>
        <p:txBody>
          <a:bodyPr wrap="square" rtlCol="0">
            <a:spAutoFit/>
          </a:bodyPr>
          <a:lstStyle/>
          <a:p>
            <a:pPr marL="361950" indent="-361950"/>
            <a:r>
              <a:rPr lang="da-DK" sz="2600" b="1" dirty="0" smtClean="0"/>
              <a:t>Reklamation:</a:t>
            </a:r>
          </a:p>
          <a:p>
            <a:pPr marL="361950" indent="-361950">
              <a:buFont typeface="Arial" pitchFamily="34" charset="0"/>
              <a:buChar char="•"/>
            </a:pPr>
            <a:r>
              <a:rPr lang="da-DK" sz="2600" dirty="0" smtClean="0"/>
              <a:t>Sælgers forsinkelse: Køber skal reklamere inden rimelig tid</a:t>
            </a:r>
          </a:p>
          <a:p>
            <a:pPr marL="361950" indent="-361950">
              <a:buFont typeface="Arial" pitchFamily="34" charset="0"/>
              <a:buChar char="•"/>
            </a:pPr>
            <a:r>
              <a:rPr lang="da-DK" sz="2600" dirty="0" smtClean="0"/>
              <a:t>Mangler: Den absolutte reklamationsfrist er </a:t>
            </a:r>
            <a:r>
              <a:rPr lang="da-DK" sz="2600" b="1" dirty="0" smtClean="0"/>
              <a:t>2 år</a:t>
            </a:r>
            <a:r>
              <a:rPr lang="da-DK" sz="2600" dirty="0" smtClean="0"/>
              <a:t> fra den dag, varen blev overgivet i købers besiddelse, jf. art. 39, stk. 2. Mangler der opstår efter udløbet af de 2 år, kan køber ikke reklamere over, medmindre sælger har givet en </a:t>
            </a:r>
            <a:r>
              <a:rPr lang="da-DK" sz="2600" b="1" dirty="0" smtClean="0"/>
              <a:t>garanti</a:t>
            </a:r>
            <a:r>
              <a:rPr lang="da-DK" sz="2600" dirty="0" smtClean="0"/>
              <a:t>, der går ud over de 2 år.</a:t>
            </a:r>
          </a:p>
          <a:p>
            <a:pPr marL="361950" indent="-361950">
              <a:buFont typeface="Arial" pitchFamily="34" charset="0"/>
              <a:buChar char="•"/>
            </a:pPr>
            <a:r>
              <a:rPr lang="da-DK" sz="2600" dirty="0" smtClean="0"/>
              <a:t>Ved vanhjemmel: Køber skal reklamere inden rimelig tid</a:t>
            </a:r>
          </a:p>
          <a:p>
            <a:pPr marL="361950" indent="-361950"/>
            <a:r>
              <a:rPr lang="da-DK" sz="2600" b="1" dirty="0" smtClean="0"/>
              <a:t>Købers undersøgelsespligt:</a:t>
            </a:r>
          </a:p>
          <a:p>
            <a:pPr marL="361950" indent="-361950">
              <a:buFont typeface="Arial" pitchFamily="34" charset="0"/>
              <a:buChar char="•"/>
            </a:pPr>
            <a:r>
              <a:rPr lang="da-DK" sz="2600" b="1" dirty="0" smtClean="0"/>
              <a:t> </a:t>
            </a:r>
            <a:r>
              <a:rPr lang="da-DK" sz="2600" dirty="0" smtClean="0"/>
              <a:t>Køber har pligt til at </a:t>
            </a:r>
            <a:r>
              <a:rPr lang="da-DK" sz="2600" b="1" dirty="0" smtClean="0"/>
              <a:t>undersøge varen</a:t>
            </a:r>
            <a:r>
              <a:rPr lang="da-DK" sz="2600" dirty="0" smtClean="0"/>
              <a:t> så hurtigt, som det efter omstændighederne er muligt, jf. art. 38.  - ellers mister køber sin mulighed for at påberåbe sig manglen.</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4. Købers forpligtelser, art 53</a:t>
            </a:r>
          </a:p>
        </p:txBody>
      </p:sp>
      <p:sp>
        <p:nvSpPr>
          <p:cNvPr id="3" name="Tekstboks 2"/>
          <p:cNvSpPr txBox="1"/>
          <p:nvPr/>
        </p:nvSpPr>
        <p:spPr>
          <a:xfrm>
            <a:off x="541270" y="1196752"/>
            <a:ext cx="8602730" cy="3046988"/>
          </a:xfrm>
          <a:prstGeom prst="rect">
            <a:avLst/>
          </a:prstGeom>
          <a:noFill/>
        </p:spPr>
        <p:txBody>
          <a:bodyPr wrap="square" rtlCol="0">
            <a:spAutoFit/>
          </a:bodyPr>
          <a:lstStyle/>
          <a:p>
            <a:endParaRPr lang="da-DK" sz="3200" b="1" dirty="0" smtClean="0"/>
          </a:p>
          <a:p>
            <a:r>
              <a:rPr lang="da-DK" sz="3200" b="1" dirty="0" smtClean="0"/>
              <a:t>Køber er forpligtet </a:t>
            </a:r>
            <a:r>
              <a:rPr lang="da-DK" sz="3200" dirty="0" smtClean="0"/>
              <a:t>til at:</a:t>
            </a:r>
          </a:p>
          <a:p>
            <a:pPr marL="361950" indent="-361950">
              <a:buFont typeface="Arial" pitchFamily="34" charset="0"/>
              <a:buChar char="•"/>
            </a:pPr>
            <a:r>
              <a:rPr lang="da-DK" sz="3200" dirty="0" smtClean="0"/>
              <a:t>Betale købesummen for varen (art. 54-59)</a:t>
            </a:r>
          </a:p>
          <a:p>
            <a:pPr marL="361950" indent="-361950">
              <a:buFont typeface="Arial" pitchFamily="34" charset="0"/>
              <a:buChar char="•"/>
            </a:pPr>
            <a:r>
              <a:rPr lang="da-DK" sz="3200" dirty="0" smtClean="0"/>
              <a:t>Tage imod levering (art. 60)</a:t>
            </a:r>
          </a:p>
          <a:p>
            <a:r>
              <a:rPr lang="da-DK" sz="3200" dirty="0" smtClean="0"/>
              <a:t> </a:t>
            </a:r>
          </a:p>
          <a:p>
            <a:pPr marL="457200" indent="-457200"/>
            <a:endParaRPr lang="da-DK" sz="3200" dirty="0" smtClean="0"/>
          </a:p>
        </p:txBody>
      </p:sp>
    </p:spTree>
    <p:extLst>
      <p:ext uri="{BB962C8B-B14F-4D97-AF65-F5344CB8AC3E}">
        <p14:creationId xmlns:p14="http://schemas.microsoft.com/office/powerpoint/2010/main" val="148607376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Købers forpligtelser</a:t>
            </a:r>
          </a:p>
          <a:p>
            <a:pPr algn="ctr"/>
            <a:r>
              <a:rPr lang="da-DK" sz="3600" b="1" dirty="0" smtClean="0">
                <a:solidFill>
                  <a:srgbClr val="7030A0"/>
                </a:solidFill>
                <a:latin typeface="+mj-lt"/>
                <a:cs typeface="Arial" pitchFamily="34" charset="0"/>
              </a:rPr>
              <a:t>Købesummens betaling, art 54-59</a:t>
            </a:r>
          </a:p>
        </p:txBody>
      </p:sp>
      <p:sp>
        <p:nvSpPr>
          <p:cNvPr id="3" name="Tekstboks 2"/>
          <p:cNvSpPr txBox="1"/>
          <p:nvPr/>
        </p:nvSpPr>
        <p:spPr>
          <a:xfrm>
            <a:off x="541270" y="1196752"/>
            <a:ext cx="8602730" cy="4708981"/>
          </a:xfrm>
          <a:prstGeom prst="rect">
            <a:avLst/>
          </a:prstGeom>
          <a:noFill/>
        </p:spPr>
        <p:txBody>
          <a:bodyPr wrap="square" rtlCol="0">
            <a:spAutoFit/>
          </a:bodyPr>
          <a:lstStyle/>
          <a:p>
            <a:pPr marL="457200" indent="-457200">
              <a:buFont typeface="Arial" pitchFamily="34" charset="0"/>
              <a:buChar char="•"/>
            </a:pPr>
            <a:r>
              <a:rPr lang="da-DK" sz="3000" b="1" dirty="0" smtClean="0"/>
              <a:t>Iværksætte betaling</a:t>
            </a:r>
            <a:r>
              <a:rPr lang="da-DK" sz="3000" dirty="0" smtClean="0"/>
              <a:t>: fx åbne for remburs, art. 54 </a:t>
            </a:r>
          </a:p>
          <a:p>
            <a:pPr marL="457200" indent="-457200">
              <a:buFont typeface="Arial" pitchFamily="34" charset="0"/>
              <a:buChar char="•"/>
            </a:pPr>
            <a:r>
              <a:rPr lang="da-DK" sz="3000" b="1" dirty="0" smtClean="0"/>
              <a:t>Pris</a:t>
            </a:r>
            <a:r>
              <a:rPr lang="da-DK" sz="3000" dirty="0" smtClean="0"/>
              <a:t>: Betale den pris der er aftalt – hvis pris ikke aftalt, da betale markedsprisen, jf. art. 55</a:t>
            </a:r>
          </a:p>
          <a:p>
            <a:pPr marL="457200" indent="-457200">
              <a:buFont typeface="Arial" pitchFamily="34" charset="0"/>
              <a:buChar char="•"/>
            </a:pPr>
            <a:r>
              <a:rPr lang="da-DK" sz="3000" b="1" dirty="0" smtClean="0"/>
              <a:t>Betalingssted</a:t>
            </a:r>
            <a:r>
              <a:rPr lang="da-DK" sz="3000" dirty="0" smtClean="0"/>
              <a:t>: Hvis intet andet er aftalt, da sælgers forretningssted, jf. art. 57</a:t>
            </a:r>
          </a:p>
          <a:p>
            <a:pPr marL="457200" indent="-457200">
              <a:buFont typeface="Arial" pitchFamily="34" charset="0"/>
              <a:buChar char="•"/>
            </a:pPr>
            <a:r>
              <a:rPr lang="da-DK" sz="3000" b="1" dirty="0" smtClean="0"/>
              <a:t>Betalingstid</a:t>
            </a:r>
            <a:r>
              <a:rPr lang="da-DK" sz="3000" dirty="0" smtClean="0"/>
              <a:t>: Det aftalte tidspunkt, jf. art. 59</a:t>
            </a:r>
          </a:p>
          <a:p>
            <a:pPr marL="533400" indent="-533400"/>
            <a:r>
              <a:rPr lang="da-DK" sz="3000" dirty="0" smtClean="0"/>
              <a:t>	Hvis betalingstidspunkt ikke er aftalt – køber betaler når varen stiles til rådighed eller når dokumenter vedr. varen er overgivet til køber (ejendomsretten til varen)</a:t>
            </a:r>
          </a:p>
        </p:txBody>
      </p:sp>
    </p:spTree>
    <p:extLst>
      <p:ext uri="{BB962C8B-B14F-4D97-AF65-F5344CB8AC3E}">
        <p14:creationId xmlns:p14="http://schemas.microsoft.com/office/powerpoint/2010/main" val="415794151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Købers forpligtelser</a:t>
            </a:r>
          </a:p>
          <a:p>
            <a:pPr algn="ctr"/>
            <a:r>
              <a:rPr lang="da-DK" sz="3600" b="1" dirty="0" smtClean="0">
                <a:solidFill>
                  <a:srgbClr val="7030A0"/>
                </a:solidFill>
                <a:latin typeface="+mj-lt"/>
                <a:cs typeface="Arial" pitchFamily="34" charset="0"/>
              </a:rPr>
              <a:t>Modtagelse af levering, art 60</a:t>
            </a:r>
          </a:p>
        </p:txBody>
      </p:sp>
      <p:sp>
        <p:nvSpPr>
          <p:cNvPr id="3" name="Tekstboks 2"/>
          <p:cNvSpPr txBox="1"/>
          <p:nvPr/>
        </p:nvSpPr>
        <p:spPr>
          <a:xfrm>
            <a:off x="541270" y="1196752"/>
            <a:ext cx="8602730" cy="3600986"/>
          </a:xfrm>
          <a:prstGeom prst="rect">
            <a:avLst/>
          </a:prstGeom>
          <a:noFill/>
        </p:spPr>
        <p:txBody>
          <a:bodyPr wrap="square" rtlCol="0">
            <a:spAutoFit/>
          </a:bodyPr>
          <a:lstStyle/>
          <a:p>
            <a:r>
              <a:rPr lang="da-DK" sz="2800" b="1" dirty="0" smtClean="0"/>
              <a:t>Køber skal:</a:t>
            </a:r>
          </a:p>
          <a:p>
            <a:pPr marL="457200" indent="-457200">
              <a:buFont typeface="Arial" pitchFamily="34" charset="0"/>
              <a:buChar char="•"/>
            </a:pPr>
            <a:r>
              <a:rPr lang="da-DK" sz="2800" dirty="0" smtClean="0"/>
              <a:t>Foretage de handlinger som med rimelighed kan forventes af ham, for at sætte sælger i stand til at levere.</a:t>
            </a:r>
          </a:p>
          <a:p>
            <a:pPr marL="457200" indent="-457200">
              <a:buFont typeface="Arial" pitchFamily="34" charset="0"/>
              <a:buChar char="•"/>
            </a:pPr>
            <a:r>
              <a:rPr lang="da-DK" sz="2800" dirty="0" smtClean="0"/>
              <a:t>Modtage varen.</a:t>
            </a:r>
          </a:p>
          <a:p>
            <a:pPr marL="457200" indent="-457200"/>
            <a:endParaRPr lang="da-DK" sz="2800" dirty="0" smtClean="0"/>
          </a:p>
          <a:p>
            <a:pPr marL="457200" indent="-457200"/>
            <a:endParaRPr lang="da-DK" sz="2800" dirty="0" smtClean="0"/>
          </a:p>
          <a:p>
            <a:pPr marL="457200" indent="-457200"/>
            <a:endParaRPr lang="da-DK" sz="3200" dirty="0"/>
          </a:p>
        </p:txBody>
      </p:sp>
    </p:spTree>
    <p:extLst>
      <p:ext uri="{BB962C8B-B14F-4D97-AF65-F5344CB8AC3E}">
        <p14:creationId xmlns:p14="http://schemas.microsoft.com/office/powerpoint/2010/main" val="406111764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Internationale køb</a:t>
            </a:r>
          </a:p>
          <a:p>
            <a:pPr algn="ctr"/>
            <a:r>
              <a:rPr lang="da-DK" sz="3600" b="1" dirty="0" smtClean="0">
                <a:solidFill>
                  <a:srgbClr val="7030A0"/>
                </a:solidFill>
                <a:latin typeface="+mj-lt"/>
                <a:cs typeface="Arial" pitchFamily="34" charset="0"/>
              </a:rPr>
              <a:t>Sælgers misligholdelsesbeføjelser</a:t>
            </a:r>
          </a:p>
        </p:txBody>
      </p:sp>
      <p:sp>
        <p:nvSpPr>
          <p:cNvPr id="3" name="Tekstboks 2"/>
          <p:cNvSpPr txBox="1"/>
          <p:nvPr/>
        </p:nvSpPr>
        <p:spPr>
          <a:xfrm>
            <a:off x="541270" y="1196752"/>
            <a:ext cx="8602730" cy="3662541"/>
          </a:xfrm>
          <a:prstGeom prst="rect">
            <a:avLst/>
          </a:prstGeom>
          <a:noFill/>
        </p:spPr>
        <p:txBody>
          <a:bodyPr wrap="square" rtlCol="0">
            <a:spAutoFit/>
          </a:bodyPr>
          <a:lstStyle/>
          <a:p>
            <a:endParaRPr lang="da-DK" sz="3600" b="1" dirty="0" smtClean="0"/>
          </a:p>
          <a:p>
            <a:r>
              <a:rPr lang="da-DK" sz="3600" b="1" dirty="0" smtClean="0"/>
              <a:t>Ved købers misligholdelse, kan sælger:</a:t>
            </a:r>
          </a:p>
          <a:p>
            <a:pPr marL="457200" indent="-457200"/>
            <a:r>
              <a:rPr lang="da-DK" sz="3200" dirty="0" smtClean="0"/>
              <a:t>Fastholde købet, art. 62</a:t>
            </a:r>
          </a:p>
          <a:p>
            <a:pPr marL="457200" indent="-457200"/>
            <a:r>
              <a:rPr lang="da-DK" sz="3200" dirty="0" smtClean="0"/>
              <a:t>Hæve købet, art. 64 </a:t>
            </a:r>
          </a:p>
          <a:p>
            <a:pPr marL="457200" indent="-457200"/>
            <a:r>
              <a:rPr lang="da-DK" sz="3200" dirty="0" smtClean="0"/>
              <a:t>Kræve erstatning for tab – art. 74-77</a:t>
            </a:r>
          </a:p>
          <a:p>
            <a:pPr marL="457200" indent="-457200"/>
            <a:r>
              <a:rPr lang="da-DK" sz="3200" dirty="0" smtClean="0"/>
              <a:t>Kræve morarenter , art. 78</a:t>
            </a:r>
          </a:p>
          <a:p>
            <a:pPr marL="457200" indent="-457200"/>
            <a:endParaRPr lang="da-DK" sz="3200" dirty="0"/>
          </a:p>
        </p:txBody>
      </p:sp>
    </p:spTree>
    <p:extLst>
      <p:ext uri="{BB962C8B-B14F-4D97-AF65-F5344CB8AC3E}">
        <p14:creationId xmlns:p14="http://schemas.microsoft.com/office/powerpoint/2010/main" val="40611176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Internationale køb</a:t>
            </a:r>
          </a:p>
        </p:txBody>
      </p:sp>
      <p:sp>
        <p:nvSpPr>
          <p:cNvPr id="3" name="Tekstboks 2"/>
          <p:cNvSpPr txBox="1"/>
          <p:nvPr/>
        </p:nvSpPr>
        <p:spPr>
          <a:xfrm>
            <a:off x="541270" y="1196752"/>
            <a:ext cx="8602730" cy="4462760"/>
          </a:xfrm>
          <a:prstGeom prst="rect">
            <a:avLst/>
          </a:prstGeom>
          <a:noFill/>
        </p:spPr>
        <p:txBody>
          <a:bodyPr wrap="square" rtlCol="0">
            <a:spAutoFit/>
          </a:bodyPr>
          <a:lstStyle/>
          <a:p>
            <a:r>
              <a:rPr lang="da-DK" sz="2600" b="1" dirty="0" smtClean="0">
                <a:cs typeface="Arial" pitchFamily="34" charset="0"/>
              </a:rPr>
              <a:t>I p</a:t>
            </a:r>
            <a:r>
              <a:rPr lang="da-DK" sz="2600" b="1" dirty="0" smtClean="0"/>
              <a:t>ræamblen</a:t>
            </a:r>
            <a:r>
              <a:rPr lang="da-DK" sz="2600" dirty="0" smtClean="0"/>
              <a:t> til CISG, er det anført, at de stater, som tilslutter sig CISG, anser:</a:t>
            </a:r>
          </a:p>
          <a:p>
            <a:pPr marL="533400" lvl="0" indent="-533400">
              <a:buFont typeface="Arial" pitchFamily="34" charset="0"/>
              <a:buChar char="•"/>
            </a:pPr>
            <a:r>
              <a:rPr lang="da-DK" sz="2600" dirty="0" smtClean="0"/>
              <a:t>At en udvikling af den internationale handel på grundlag af lighed og gensidige fordele, er en vigtig faktor for fremme af venskabelige forbindelser mellem stater.</a:t>
            </a:r>
          </a:p>
          <a:p>
            <a:pPr marL="533400" lvl="0" indent="-533400">
              <a:buFont typeface="Arial" pitchFamily="34" charset="0"/>
              <a:buChar char="•"/>
            </a:pPr>
            <a:r>
              <a:rPr lang="da-DK" sz="2600" dirty="0" smtClean="0"/>
              <a:t>At vedtagelsen af ensartede regler, som regulerer aftaler om internationale </a:t>
            </a:r>
            <a:r>
              <a:rPr lang="da-DK" sz="2600" dirty="0" err="1" smtClean="0"/>
              <a:t>løsørekøb</a:t>
            </a:r>
            <a:r>
              <a:rPr lang="da-DK" sz="2600" dirty="0" smtClean="0"/>
              <a:t>, og som tager hensyn til forskellige sociale, økonomiske og retlige systemer, vil bidrage til fjernelsen af retlige hindringer i den internationale handel og fremme dennes udvikling.</a:t>
            </a:r>
          </a:p>
          <a:p>
            <a:pPr marL="895350" indent="-895350"/>
            <a:endParaRPr lang="da-DK" sz="24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misligholdelsesbeføjelser</a:t>
            </a:r>
          </a:p>
          <a:p>
            <a:pPr algn="ctr"/>
            <a:r>
              <a:rPr lang="da-DK" sz="3600" b="1" dirty="0" smtClean="0">
                <a:solidFill>
                  <a:srgbClr val="7030A0"/>
                </a:solidFill>
                <a:latin typeface="+mj-lt"/>
                <a:cs typeface="Arial" pitchFamily="34" charset="0"/>
              </a:rPr>
              <a:t>Køber betaler ikke</a:t>
            </a:r>
          </a:p>
        </p:txBody>
      </p:sp>
      <p:sp>
        <p:nvSpPr>
          <p:cNvPr id="3" name="Tekstboks 2"/>
          <p:cNvSpPr txBox="1"/>
          <p:nvPr/>
        </p:nvSpPr>
        <p:spPr>
          <a:xfrm>
            <a:off x="541270" y="1196752"/>
            <a:ext cx="8602730" cy="4708981"/>
          </a:xfrm>
          <a:prstGeom prst="rect">
            <a:avLst/>
          </a:prstGeom>
          <a:noFill/>
        </p:spPr>
        <p:txBody>
          <a:bodyPr wrap="square" rtlCol="0">
            <a:spAutoFit/>
          </a:bodyPr>
          <a:lstStyle/>
          <a:p>
            <a:r>
              <a:rPr lang="da-DK" sz="3000" b="1" dirty="0" smtClean="0"/>
              <a:t>Sælger kan vælge at:</a:t>
            </a:r>
            <a:endParaRPr lang="da-DK" sz="3000" dirty="0" smtClean="0"/>
          </a:p>
          <a:p>
            <a:pPr marL="360363" indent="-360363">
              <a:buFont typeface="Arial" pitchFamily="34" charset="0"/>
              <a:buChar char="•"/>
            </a:pPr>
            <a:r>
              <a:rPr lang="da-DK" sz="3000" dirty="0" smtClean="0"/>
              <a:t>Fastholde/forlange betaling, evt. vælge at give køber en </a:t>
            </a:r>
            <a:r>
              <a:rPr lang="da-DK" sz="3000" b="1" dirty="0" smtClean="0"/>
              <a:t>yderligere frist</a:t>
            </a:r>
            <a:r>
              <a:rPr lang="da-DK" sz="3000" dirty="0" smtClean="0"/>
              <a:t>, jf. art. 63.</a:t>
            </a:r>
          </a:p>
          <a:p>
            <a:pPr marL="360363" indent="-360363">
              <a:buFont typeface="Arial" pitchFamily="34" charset="0"/>
              <a:buChar char="•"/>
            </a:pPr>
            <a:r>
              <a:rPr lang="da-DK" sz="3000" dirty="0" smtClean="0"/>
              <a:t>Hæve købet hvis:</a:t>
            </a:r>
          </a:p>
          <a:p>
            <a:pPr marL="817563" lvl="1" indent="-360363">
              <a:buFont typeface="Arial" pitchFamily="34" charset="0"/>
              <a:buChar char="•"/>
            </a:pPr>
            <a:r>
              <a:rPr lang="da-DK" sz="3000" dirty="0" smtClean="0"/>
              <a:t>Købers manglende opfyldelse af sine forpligtelser er en væsentlig misligholdelse, </a:t>
            </a:r>
            <a:r>
              <a:rPr lang="da-DK" sz="3000" dirty="0" err="1" smtClean="0"/>
              <a:t>jf</a:t>
            </a:r>
            <a:r>
              <a:rPr lang="da-DK" sz="3000" dirty="0" smtClean="0"/>
              <a:t> art 25</a:t>
            </a:r>
          </a:p>
          <a:p>
            <a:pPr marL="817563" lvl="1" indent="-360363" fontAlgn="base">
              <a:buFont typeface="Arial" pitchFamily="34" charset="0"/>
              <a:buChar char="•"/>
            </a:pPr>
            <a:r>
              <a:rPr lang="da-DK" sz="3000" dirty="0" smtClean="0"/>
              <a:t>Sælger har fastsat en frist efter art. 63 for, og køber fortsat ikke betaler, eller </a:t>
            </a:r>
          </a:p>
          <a:p>
            <a:pPr marL="817563" lvl="1" indent="-360363" fontAlgn="base">
              <a:buFont typeface="Arial" pitchFamily="34" charset="0"/>
              <a:buChar char="•"/>
            </a:pPr>
            <a:r>
              <a:rPr lang="da-DK" sz="3000" dirty="0" smtClean="0"/>
              <a:t>Køber meddeler sælger, at han ikke vil gøre det.</a:t>
            </a:r>
          </a:p>
          <a:p>
            <a:pPr marL="360363" indent="-360363" fontAlgn="base">
              <a:buFont typeface="Arial" pitchFamily="34" charset="0"/>
              <a:buChar char="•"/>
            </a:pPr>
            <a:r>
              <a:rPr lang="da-DK" sz="3000" dirty="0" smtClean="0"/>
              <a:t>Forlange erstatning for tab</a:t>
            </a:r>
          </a:p>
        </p:txBody>
      </p:sp>
    </p:spTree>
    <p:extLst>
      <p:ext uri="{BB962C8B-B14F-4D97-AF65-F5344CB8AC3E}">
        <p14:creationId xmlns:p14="http://schemas.microsoft.com/office/powerpoint/2010/main" val="40611176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misligholdelsesbeføjelser</a:t>
            </a:r>
          </a:p>
          <a:p>
            <a:pPr algn="ctr"/>
            <a:r>
              <a:rPr lang="da-DK" sz="3600" b="1" dirty="0" smtClean="0">
                <a:solidFill>
                  <a:srgbClr val="7030A0"/>
                </a:solidFill>
                <a:latin typeface="+mj-lt"/>
                <a:cs typeface="Arial" pitchFamily="34" charset="0"/>
              </a:rPr>
              <a:t>Erstatning, art 74-77</a:t>
            </a:r>
          </a:p>
        </p:txBody>
      </p:sp>
      <p:sp>
        <p:nvSpPr>
          <p:cNvPr id="3" name="Tekstboks 2"/>
          <p:cNvSpPr txBox="1"/>
          <p:nvPr/>
        </p:nvSpPr>
        <p:spPr>
          <a:xfrm>
            <a:off x="541270" y="1196752"/>
            <a:ext cx="8602730" cy="5262979"/>
          </a:xfrm>
          <a:prstGeom prst="rect">
            <a:avLst/>
          </a:prstGeom>
          <a:noFill/>
        </p:spPr>
        <p:txBody>
          <a:bodyPr wrap="square" rtlCol="0">
            <a:spAutoFit/>
          </a:bodyPr>
          <a:lstStyle/>
          <a:p>
            <a:pPr marL="360363" indent="-360363">
              <a:buFont typeface="Arial" pitchFamily="34" charset="0"/>
              <a:buChar char="•"/>
            </a:pPr>
            <a:r>
              <a:rPr lang="da-DK" sz="2800" dirty="0" smtClean="0"/>
              <a:t>Erstatningsbetingelserne skal være opfyldt</a:t>
            </a:r>
          </a:p>
          <a:p>
            <a:pPr marL="360363" indent="-360363">
              <a:buFont typeface="Arial" pitchFamily="34" charset="0"/>
              <a:buChar char="•"/>
            </a:pPr>
            <a:r>
              <a:rPr lang="da-DK" sz="2800" dirty="0" smtClean="0"/>
              <a:t>Hvis køber fastholder købet, skal køber stilles økonomisk, som om aftalen var blevet gennemført og opfyldt korrekt </a:t>
            </a:r>
            <a:r>
              <a:rPr lang="da-DK" sz="2800" b="1" dirty="0" smtClean="0"/>
              <a:t>(positiv opfyldelsesinteresse).</a:t>
            </a:r>
            <a:endParaRPr lang="da-DK" sz="2800" dirty="0" smtClean="0"/>
          </a:p>
          <a:p>
            <a:pPr marL="360363" indent="-360363">
              <a:buFont typeface="Arial" pitchFamily="34" charset="0"/>
              <a:buChar char="•"/>
            </a:pPr>
            <a:r>
              <a:rPr lang="da-DK" sz="2800" dirty="0" smtClean="0"/>
              <a:t>Hvis køber ophæver købet, skal køber stilles økonomisk, som om aftalen ikke var indgået </a:t>
            </a:r>
            <a:r>
              <a:rPr lang="da-DK" sz="2800" b="1" dirty="0" smtClean="0"/>
              <a:t>(negativ </a:t>
            </a:r>
            <a:r>
              <a:rPr lang="da-DK" sz="2800" b="1" dirty="0" err="1" smtClean="0"/>
              <a:t>kontraktsinteresse</a:t>
            </a:r>
            <a:r>
              <a:rPr lang="da-DK" sz="2800" b="1" dirty="0" smtClean="0"/>
              <a:t>).</a:t>
            </a:r>
          </a:p>
          <a:p>
            <a:pPr marL="361950" indent="-361950" fontAlgn="base">
              <a:buFont typeface="Arial" pitchFamily="34" charset="0"/>
              <a:buChar char="•"/>
            </a:pPr>
            <a:r>
              <a:rPr lang="da-DK" sz="2800" dirty="0" smtClean="0"/>
              <a:t>Erstatning for </a:t>
            </a:r>
            <a:r>
              <a:rPr lang="da-DK" sz="2800" dirty="0" err="1" smtClean="0"/>
              <a:t>dækningskøb</a:t>
            </a:r>
            <a:r>
              <a:rPr lang="da-DK" sz="2800" dirty="0" smtClean="0"/>
              <a:t>, art. 75</a:t>
            </a:r>
          </a:p>
          <a:p>
            <a:pPr marL="361950" indent="-361950" fontAlgn="base">
              <a:buFont typeface="Arial" pitchFamily="34" charset="0"/>
              <a:buChar char="•"/>
            </a:pPr>
            <a:r>
              <a:rPr lang="da-DK" sz="2800" dirty="0" smtClean="0"/>
              <a:t>Erstatning når der ikke er foretaget </a:t>
            </a:r>
            <a:r>
              <a:rPr lang="da-DK" sz="2800" dirty="0" err="1" smtClean="0"/>
              <a:t>dækningskøb</a:t>
            </a:r>
            <a:r>
              <a:rPr lang="da-DK" sz="2800" dirty="0" smtClean="0"/>
              <a:t>, art. 76</a:t>
            </a:r>
          </a:p>
          <a:p>
            <a:pPr marL="361950" indent="-361950">
              <a:buFont typeface="Arial" pitchFamily="34" charset="0"/>
              <a:buChar char="•"/>
            </a:pPr>
            <a:r>
              <a:rPr lang="da-DK" sz="2800" dirty="0" err="1" smtClean="0"/>
              <a:t>Tabsbegrænsningspligt</a:t>
            </a:r>
            <a:r>
              <a:rPr lang="da-DK" sz="2800" dirty="0" smtClean="0"/>
              <a:t>, art. 77</a:t>
            </a:r>
          </a:p>
          <a:p>
            <a:pPr marL="361950" indent="-361950">
              <a:buFont typeface="Arial" pitchFamily="34" charset="0"/>
              <a:buChar char="•"/>
            </a:pPr>
            <a:r>
              <a:rPr lang="da-DK" sz="2800" dirty="0" smtClean="0"/>
              <a:t>Ansvarsfritagelse ved force majeure – </a:t>
            </a:r>
            <a:r>
              <a:rPr lang="da-DK" sz="2800" dirty="0" err="1" smtClean="0"/>
              <a:t>act</a:t>
            </a:r>
            <a:r>
              <a:rPr lang="da-DK" sz="2800" dirty="0" smtClean="0"/>
              <a:t> of God</a:t>
            </a:r>
          </a:p>
        </p:txBody>
      </p:sp>
    </p:spTree>
    <p:extLst>
      <p:ext uri="{BB962C8B-B14F-4D97-AF65-F5344CB8AC3E}">
        <p14:creationId xmlns:p14="http://schemas.microsoft.com/office/powerpoint/2010/main" val="406111764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138773"/>
          </a:xfrm>
          <a:prstGeom prst="rect">
            <a:avLst/>
          </a:prstGeom>
          <a:noFill/>
        </p:spPr>
        <p:txBody>
          <a:bodyPr wrap="square" rtlCol="0">
            <a:spAutoFit/>
          </a:bodyPr>
          <a:lstStyle/>
          <a:p>
            <a:pPr algn="ctr"/>
            <a:r>
              <a:rPr lang="da-DK" sz="3400" b="1" dirty="0" smtClean="0">
                <a:solidFill>
                  <a:srgbClr val="7030A0"/>
                </a:solidFill>
                <a:latin typeface="+mj-lt"/>
                <a:cs typeface="Arial" pitchFamily="34" charset="0"/>
              </a:rPr>
              <a:t>Sælgers misligholdelsesbeføjelser</a:t>
            </a:r>
          </a:p>
          <a:p>
            <a:pPr algn="ctr"/>
            <a:r>
              <a:rPr lang="da-DK" sz="3400" b="1" dirty="0" smtClean="0">
                <a:solidFill>
                  <a:srgbClr val="7030A0"/>
                </a:solidFill>
                <a:latin typeface="+mj-lt"/>
                <a:cs typeface="Arial" pitchFamily="34" charset="0"/>
              </a:rPr>
              <a:t>Køber undlader modtagelse eller afhentning</a:t>
            </a:r>
          </a:p>
        </p:txBody>
      </p:sp>
      <p:sp>
        <p:nvSpPr>
          <p:cNvPr id="3" name="Tekstboks 2"/>
          <p:cNvSpPr txBox="1"/>
          <p:nvPr/>
        </p:nvSpPr>
        <p:spPr>
          <a:xfrm>
            <a:off x="541270" y="1196752"/>
            <a:ext cx="8602730" cy="6771084"/>
          </a:xfrm>
          <a:prstGeom prst="rect">
            <a:avLst/>
          </a:prstGeom>
          <a:noFill/>
        </p:spPr>
        <p:txBody>
          <a:bodyPr wrap="square" rtlCol="0">
            <a:spAutoFit/>
          </a:bodyPr>
          <a:lstStyle/>
          <a:p>
            <a:r>
              <a:rPr lang="da-DK" sz="2800" b="1" dirty="0" smtClean="0"/>
              <a:t>Fordringshavermora: </a:t>
            </a:r>
          </a:p>
          <a:p>
            <a:pPr marL="361950" indent="-361950">
              <a:buFont typeface="Arial" pitchFamily="34" charset="0"/>
              <a:buChar char="•"/>
            </a:pPr>
            <a:r>
              <a:rPr lang="da-DK" sz="2800" dirty="0" smtClean="0"/>
              <a:t>Køber undlader at modtage varen eller</a:t>
            </a:r>
          </a:p>
          <a:p>
            <a:pPr marL="361950" indent="-361950">
              <a:buFont typeface="Arial" pitchFamily="34" charset="0"/>
              <a:buChar char="•"/>
            </a:pPr>
            <a:r>
              <a:rPr lang="da-DK" sz="2800" dirty="0" smtClean="0"/>
              <a:t>Køber foretager ikke de handlinger, som med rimelighed må kunne forventes af køber, for at sætte sælger i stand til at levere.</a:t>
            </a:r>
          </a:p>
          <a:p>
            <a:endParaRPr lang="da-DK" sz="1000" b="1" dirty="0" smtClean="0"/>
          </a:p>
          <a:p>
            <a:r>
              <a:rPr lang="da-DK" sz="2800" b="1" dirty="0" smtClean="0"/>
              <a:t>Sælgers pligt og ret:</a:t>
            </a:r>
          </a:p>
          <a:p>
            <a:pPr marL="360363" indent="-360363">
              <a:buFont typeface="Arial" pitchFamily="34" charset="0"/>
              <a:buChar char="•"/>
            </a:pPr>
            <a:r>
              <a:rPr lang="da-DK" sz="2800" dirty="0" smtClean="0"/>
              <a:t>Sælgers har </a:t>
            </a:r>
            <a:r>
              <a:rPr lang="da-DK" sz="2800" b="1" dirty="0" smtClean="0"/>
              <a:t>omsorgspligt </a:t>
            </a:r>
            <a:r>
              <a:rPr lang="da-DK" sz="2800" dirty="0" smtClean="0"/>
              <a:t>for købers regning, </a:t>
            </a:r>
            <a:r>
              <a:rPr lang="da-DK" sz="2800" dirty="0" err="1" smtClean="0"/>
              <a:t>jf</a:t>
            </a:r>
            <a:r>
              <a:rPr lang="da-DK" sz="2800" dirty="0" smtClean="0"/>
              <a:t> art 85</a:t>
            </a:r>
          </a:p>
          <a:p>
            <a:pPr marL="360363" indent="-360363">
              <a:buFont typeface="Arial" pitchFamily="34" charset="0"/>
              <a:buChar char="•"/>
            </a:pPr>
            <a:r>
              <a:rPr lang="da-DK" sz="2800" dirty="0" smtClean="0"/>
              <a:t>Sælger har ret til at </a:t>
            </a:r>
            <a:r>
              <a:rPr lang="da-DK" sz="2800" b="1" dirty="0" smtClean="0"/>
              <a:t>tilbageholde varen</a:t>
            </a:r>
            <a:r>
              <a:rPr lang="da-DK" sz="2800" dirty="0" smtClean="0"/>
              <a:t>, indtil køber har betalt hans udgifter.</a:t>
            </a:r>
          </a:p>
          <a:p>
            <a:pPr marL="360363" indent="-360363">
              <a:buFont typeface="Arial" pitchFamily="34" charset="0"/>
              <a:buChar char="•"/>
            </a:pPr>
            <a:r>
              <a:rPr lang="da-DK" sz="2800" dirty="0" smtClean="0"/>
              <a:t> </a:t>
            </a:r>
            <a:r>
              <a:rPr lang="da-DK" sz="2800" b="1" dirty="0" err="1" smtClean="0"/>
              <a:t>Salgsret</a:t>
            </a:r>
            <a:r>
              <a:rPr lang="da-DK" sz="2800" b="1" dirty="0" smtClean="0"/>
              <a:t> </a:t>
            </a:r>
            <a:r>
              <a:rPr lang="da-DK" sz="2800" dirty="0" smtClean="0"/>
              <a:t>- sælge varen til anden side, jf. art. 88. </a:t>
            </a:r>
          </a:p>
          <a:p>
            <a:pPr marL="360363" indent="-360363">
              <a:buFont typeface="Arial" pitchFamily="34" charset="0"/>
              <a:buChar char="•"/>
            </a:pPr>
            <a:r>
              <a:rPr lang="da-DK" sz="2800" b="1" dirty="0" smtClean="0"/>
              <a:t>Salgspligt </a:t>
            </a:r>
            <a:r>
              <a:rPr lang="da-DK" sz="2800" dirty="0" smtClean="0"/>
              <a:t>ved varens begrænsede holdbarhed </a:t>
            </a:r>
          </a:p>
          <a:p>
            <a:pPr marL="361950" indent="-361950"/>
            <a:endParaRPr lang="da-DK" sz="2800" dirty="0" smtClean="0"/>
          </a:p>
          <a:p>
            <a:pPr marL="361950" indent="-361950"/>
            <a:endParaRPr lang="da-DK" sz="2800" dirty="0" smtClean="0"/>
          </a:p>
          <a:p>
            <a:pPr marL="361950" indent="-361950">
              <a:buFont typeface="Arial" pitchFamily="34" charset="0"/>
              <a:buChar char="•"/>
            </a:pPr>
            <a:endParaRPr lang="da-DK" sz="2800" dirty="0" smtClean="0"/>
          </a:p>
          <a:p>
            <a:pPr marL="457200" indent="-457200"/>
            <a:endParaRPr lang="da-DK" sz="3200" dirty="0"/>
          </a:p>
        </p:txBody>
      </p:sp>
    </p:spTree>
    <p:extLst>
      <p:ext uri="{BB962C8B-B14F-4D97-AF65-F5344CB8AC3E}">
        <p14:creationId xmlns:p14="http://schemas.microsoft.com/office/powerpoint/2010/main" val="40611176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Internationale køb</a:t>
            </a:r>
          </a:p>
        </p:txBody>
      </p:sp>
      <p:sp>
        <p:nvSpPr>
          <p:cNvPr id="3" name="Tekstboks 2"/>
          <p:cNvSpPr txBox="1"/>
          <p:nvPr/>
        </p:nvSpPr>
        <p:spPr>
          <a:xfrm>
            <a:off x="541270" y="1268760"/>
            <a:ext cx="8602730" cy="5016758"/>
          </a:xfrm>
          <a:prstGeom prst="rect">
            <a:avLst/>
          </a:prstGeom>
          <a:noFill/>
        </p:spPr>
        <p:txBody>
          <a:bodyPr wrap="square" rtlCol="0">
            <a:spAutoFit/>
          </a:bodyPr>
          <a:lstStyle/>
          <a:p>
            <a:r>
              <a:rPr lang="da-DK" sz="3200" dirty="0" smtClean="0"/>
              <a:t>CISG består af </a:t>
            </a:r>
            <a:r>
              <a:rPr lang="da-DK" sz="3200" b="1" dirty="0" smtClean="0"/>
              <a:t>4 dele:</a:t>
            </a:r>
          </a:p>
          <a:p>
            <a:pPr marL="457200" lvl="0" indent="-457200">
              <a:buFont typeface="Arial" pitchFamily="34" charset="0"/>
              <a:buChar char="•"/>
            </a:pPr>
            <a:r>
              <a:rPr lang="da-DK" sz="3200" b="1" dirty="0" smtClean="0"/>
              <a:t>DEL I</a:t>
            </a:r>
            <a:r>
              <a:rPr lang="da-DK" sz="3200" dirty="0" smtClean="0"/>
              <a:t>: Indeholder bestemmelser om konventionens anvendelsesområde.</a:t>
            </a:r>
          </a:p>
          <a:p>
            <a:pPr marL="457200" lvl="0" indent="-457200">
              <a:buFont typeface="Arial" pitchFamily="34" charset="0"/>
              <a:buChar char="•"/>
            </a:pPr>
            <a:r>
              <a:rPr lang="da-DK" sz="3200" b="1" dirty="0" smtClean="0"/>
              <a:t>DEL II</a:t>
            </a:r>
            <a:r>
              <a:rPr lang="da-DK" sz="3200" dirty="0" smtClean="0"/>
              <a:t>: Regulerer købsaftalens indgåelse (gennemgået kort i kapitel 3, afsnit 4).</a:t>
            </a:r>
          </a:p>
          <a:p>
            <a:pPr marL="457200" lvl="0" indent="-457200">
              <a:buFont typeface="Arial" pitchFamily="34" charset="0"/>
              <a:buChar char="•"/>
            </a:pPr>
            <a:r>
              <a:rPr lang="da-DK" sz="3200" b="1" dirty="0" smtClean="0"/>
              <a:t>DEL III</a:t>
            </a:r>
            <a:r>
              <a:rPr lang="da-DK" sz="3200" dirty="0" smtClean="0"/>
              <a:t>: Handler om sælgers og købers pligter og rettigheder ved kontraktbrud/misligholdelse.</a:t>
            </a:r>
          </a:p>
          <a:p>
            <a:pPr marL="457200" lvl="0" indent="-457200">
              <a:buFont typeface="Arial" pitchFamily="34" charset="0"/>
              <a:buChar char="•"/>
            </a:pPr>
            <a:r>
              <a:rPr lang="da-DK" sz="3200" b="1" dirty="0" smtClean="0"/>
              <a:t>DEL IV</a:t>
            </a:r>
            <a:r>
              <a:rPr lang="da-DK" sz="3200" dirty="0" smtClean="0"/>
              <a:t>: Indeholder bestemmelser om ratifikation og ikrafttræden.</a:t>
            </a:r>
          </a:p>
          <a:p>
            <a:pPr marL="457200" indent="-457200">
              <a:buAutoNum type="arabicPeriod"/>
            </a:pPr>
            <a:endParaRPr lang="da-DK" sz="3200" dirty="0" smtClean="0"/>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Internationale køb</a:t>
            </a:r>
          </a:p>
        </p:txBody>
      </p:sp>
      <p:sp>
        <p:nvSpPr>
          <p:cNvPr id="3" name="Tekstboks 2"/>
          <p:cNvSpPr txBox="1"/>
          <p:nvPr/>
        </p:nvSpPr>
        <p:spPr>
          <a:xfrm>
            <a:off x="541270" y="1196752"/>
            <a:ext cx="8602730" cy="5016758"/>
          </a:xfrm>
          <a:prstGeom prst="rect">
            <a:avLst/>
          </a:prstGeom>
          <a:noFill/>
        </p:spPr>
        <p:txBody>
          <a:bodyPr wrap="square" rtlCol="0">
            <a:spAutoFit/>
          </a:bodyPr>
          <a:lstStyle/>
          <a:p>
            <a:pPr marL="361950" indent="-361950">
              <a:buFont typeface="Arial" pitchFamily="34" charset="0"/>
              <a:buChar char="•"/>
            </a:pPr>
            <a:r>
              <a:rPr lang="da-DK" sz="3200" dirty="0" smtClean="0"/>
              <a:t>CISG gælder i </a:t>
            </a:r>
            <a:r>
              <a:rPr lang="da-DK" sz="3200" b="1" dirty="0" smtClean="0"/>
              <a:t>handelskøb</a:t>
            </a:r>
            <a:r>
              <a:rPr lang="da-DK" sz="3200" dirty="0" smtClean="0"/>
              <a:t> og </a:t>
            </a:r>
            <a:r>
              <a:rPr lang="da-DK" sz="3200" b="1" dirty="0" err="1" smtClean="0"/>
              <a:t>løsørekøb</a:t>
            </a:r>
            <a:r>
              <a:rPr lang="da-DK" sz="3200" b="1" dirty="0" smtClean="0"/>
              <a:t>, </a:t>
            </a:r>
          </a:p>
          <a:p>
            <a:pPr marL="361950" indent="-361950">
              <a:buFont typeface="Arial" pitchFamily="34" charset="0"/>
              <a:buChar char="•"/>
            </a:pPr>
            <a:r>
              <a:rPr lang="da-DK" sz="3200" dirty="0" smtClean="0"/>
              <a:t>CISG finder ifølge, jf. art. 1, stk. 1 anvendelse:</a:t>
            </a:r>
          </a:p>
          <a:p>
            <a:pPr marL="895350" lvl="1" indent="-438150">
              <a:buFont typeface="Arial" pitchFamily="34" charset="0"/>
              <a:buChar char="•"/>
            </a:pPr>
            <a:r>
              <a:rPr lang="da-DK" sz="3200" dirty="0" smtClean="0"/>
              <a:t>Når begge parter kommer fra lande, som har ratificeret CISG, eller </a:t>
            </a:r>
          </a:p>
          <a:p>
            <a:pPr marL="895350" lvl="1" indent="-438150">
              <a:buFont typeface="Arial" pitchFamily="34" charset="0"/>
              <a:buChar char="•"/>
            </a:pPr>
            <a:r>
              <a:rPr lang="da-DK" sz="3200" dirty="0" smtClean="0"/>
              <a:t>Når internationale privatretlige regler peger på anvendelse af CISG (se kap. 2, afsnit 2)</a:t>
            </a:r>
          </a:p>
          <a:p>
            <a:pPr marL="438150" indent="-438150">
              <a:buFont typeface="Arial" pitchFamily="34" charset="0"/>
              <a:buChar char="•"/>
            </a:pPr>
            <a:r>
              <a:rPr lang="da-DK" sz="3200" dirty="0" smtClean="0"/>
              <a:t>Selvom betingelserne for anvendelse af CISG er opfyldt i et internationalt køb, kan parterne aftale, at CISG ikke skal gælde, da </a:t>
            </a:r>
            <a:r>
              <a:rPr lang="da-DK" sz="3200" b="1" dirty="0" smtClean="0"/>
              <a:t>CISG er deklaratorisk</a:t>
            </a:r>
            <a:r>
              <a:rPr lang="da-DK" sz="3200" dirty="0" smtClean="0"/>
              <a:t>, jf. art. 6. </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Arial" pitchFamily="34" charset="0"/>
              <a:cs typeface="Arial" pitchFamily="34" charset="0"/>
            </a:endParaRPr>
          </a:p>
          <a:p>
            <a:pPr algn="ctr"/>
            <a:r>
              <a:rPr lang="da-DK" sz="3600" b="1" dirty="0" smtClean="0">
                <a:solidFill>
                  <a:srgbClr val="7030A0"/>
                </a:solidFill>
                <a:latin typeface="+mj-lt"/>
                <a:cs typeface="Arial" pitchFamily="34" charset="0"/>
              </a:rPr>
              <a:t>Internationale køb</a:t>
            </a:r>
          </a:p>
        </p:txBody>
      </p:sp>
      <p:sp>
        <p:nvSpPr>
          <p:cNvPr id="3" name="Tekstboks 2"/>
          <p:cNvSpPr txBox="1"/>
          <p:nvPr/>
        </p:nvSpPr>
        <p:spPr>
          <a:xfrm>
            <a:off x="541270" y="1196752"/>
            <a:ext cx="8602730" cy="5262979"/>
          </a:xfrm>
          <a:prstGeom prst="rect">
            <a:avLst/>
          </a:prstGeom>
          <a:noFill/>
        </p:spPr>
        <p:txBody>
          <a:bodyPr wrap="square" rtlCol="0">
            <a:spAutoFit/>
          </a:bodyPr>
          <a:lstStyle/>
          <a:p>
            <a:r>
              <a:rPr lang="da-DK" sz="2800" b="1" dirty="0" smtClean="0"/>
              <a:t>Artikel 92 forbehold</a:t>
            </a:r>
            <a:r>
              <a:rPr lang="da-DK" sz="2800" dirty="0" smtClean="0"/>
              <a:t>: Danmark er ikke er omfattet af CISG afsnit II om aftaleindgåelse. I sager om aftaleindgåelse anvendes den danske aftalelovs regler om aftaleindgåelse, hvis dansk ret efter lovvalgsreglerne finder anvendelse (se kap. 2, afsnit 2). </a:t>
            </a:r>
            <a:r>
              <a:rPr lang="da-DK" sz="2800" i="1" dirty="0" smtClean="0"/>
              <a:t>!NB Lovændring på vej !</a:t>
            </a:r>
          </a:p>
          <a:p>
            <a:r>
              <a:rPr lang="da-DK" sz="2800" b="1" dirty="0" smtClean="0"/>
              <a:t>Nabolandsforbehold, art. 94:</a:t>
            </a:r>
            <a:r>
              <a:rPr lang="da-DK" sz="2800" dirty="0" smtClean="0"/>
              <a:t> CISG er ikke gældende ved køb mellem de nordiske lande, Danmark, Finland, Norge, Island og Sverige. Parterne kan dog aftale, at CISG skal finde anvendelse.</a:t>
            </a:r>
          </a:p>
          <a:p>
            <a:r>
              <a:rPr lang="da-DK" sz="2800" b="1" dirty="0" smtClean="0"/>
              <a:t>Genuskøb og specieskøb: </a:t>
            </a:r>
            <a:r>
              <a:rPr lang="da-DK" sz="2800" dirty="0" smtClean="0"/>
              <a:t>CISG sondrer ikke mellem genuskøb og specieskøb på samme måde som i den danske købelov.</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endParaRPr lang="da-DK" sz="3600" b="1" dirty="0" smtClean="0">
              <a:solidFill>
                <a:srgbClr val="7030A0"/>
              </a:solidFill>
              <a:latin typeface="+mj-lt"/>
              <a:cs typeface="Arial" pitchFamily="34" charset="0"/>
            </a:endParaRPr>
          </a:p>
          <a:p>
            <a:pPr algn="ctr"/>
            <a:r>
              <a:rPr lang="da-DK" sz="3600" b="1" dirty="0" smtClean="0">
                <a:solidFill>
                  <a:srgbClr val="7030A0"/>
                </a:solidFill>
                <a:latin typeface="+mj-lt"/>
                <a:cs typeface="Arial" pitchFamily="34" charset="0"/>
              </a:rPr>
              <a:t>Sælgers forpligtelser, art. 30-44</a:t>
            </a:r>
          </a:p>
        </p:txBody>
      </p:sp>
      <p:sp>
        <p:nvSpPr>
          <p:cNvPr id="3" name="Tekstboks 2"/>
          <p:cNvSpPr txBox="1"/>
          <p:nvPr/>
        </p:nvSpPr>
        <p:spPr>
          <a:xfrm>
            <a:off x="541270" y="1196752"/>
            <a:ext cx="8602730" cy="4524315"/>
          </a:xfrm>
          <a:prstGeom prst="rect">
            <a:avLst/>
          </a:prstGeom>
          <a:noFill/>
        </p:spPr>
        <p:txBody>
          <a:bodyPr wrap="square" rtlCol="0">
            <a:spAutoFit/>
          </a:bodyPr>
          <a:lstStyle/>
          <a:p>
            <a:pPr marL="457200" indent="-457200"/>
            <a:r>
              <a:rPr lang="da-DK" sz="3200" b="1" dirty="0" smtClean="0"/>
              <a:t>Sælger er forpligtet til at</a:t>
            </a:r>
            <a:r>
              <a:rPr lang="da-DK" sz="3200" dirty="0" smtClean="0"/>
              <a:t>:</a:t>
            </a:r>
          </a:p>
          <a:p>
            <a:pPr marL="457200" indent="-457200">
              <a:buFont typeface="Arial" pitchFamily="34" charset="0"/>
              <a:buChar char="•"/>
            </a:pPr>
            <a:r>
              <a:rPr lang="da-DK" sz="3200" dirty="0" smtClean="0"/>
              <a:t>Levere varen</a:t>
            </a:r>
          </a:p>
          <a:p>
            <a:pPr marL="457200" indent="-457200">
              <a:buFont typeface="Arial" pitchFamily="34" charset="0"/>
              <a:buChar char="•"/>
            </a:pPr>
            <a:r>
              <a:rPr lang="da-DK" sz="3200" dirty="0" smtClean="0"/>
              <a:t>Overgive de dokumenter, der vedrører varen, og</a:t>
            </a:r>
          </a:p>
          <a:p>
            <a:pPr marL="457200" indent="-457200">
              <a:buFont typeface="Arial" pitchFamily="34" charset="0"/>
              <a:buChar char="•"/>
            </a:pPr>
            <a:r>
              <a:rPr lang="da-DK" sz="3200" dirty="0" smtClean="0"/>
              <a:t>Overdrage ejendomsretten til varen, således som det er fastsat i aftalen og i CISG, jf. art. 30.</a:t>
            </a:r>
          </a:p>
          <a:p>
            <a:pPr marL="457200" indent="-457200"/>
            <a:endParaRPr lang="da-DK" sz="3200" dirty="0" smtClean="0"/>
          </a:p>
          <a:p>
            <a:pPr marL="457200" indent="-457200">
              <a:buFont typeface="Arial" pitchFamily="34" charset="0"/>
              <a:buChar char="•"/>
            </a:pPr>
            <a:r>
              <a:rPr lang="da-DK" sz="3200" dirty="0" smtClean="0"/>
              <a:t>Derudover er sælger forpligtet til at levere varen i rette stand, dvs. uden fejl og mangler, jf. art. 35.</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forpligtelser</a:t>
            </a:r>
          </a:p>
          <a:p>
            <a:pPr algn="ctr"/>
            <a:r>
              <a:rPr lang="da-DK" sz="3600" b="1" dirty="0" smtClean="0">
                <a:solidFill>
                  <a:srgbClr val="7030A0"/>
                </a:solidFill>
                <a:latin typeface="+mj-lt"/>
                <a:cs typeface="Arial" pitchFamily="34" charset="0"/>
              </a:rPr>
              <a:t>Leveringstid og sted</a:t>
            </a:r>
          </a:p>
        </p:txBody>
      </p:sp>
      <p:sp>
        <p:nvSpPr>
          <p:cNvPr id="3" name="Tekstboks 2"/>
          <p:cNvSpPr txBox="1"/>
          <p:nvPr/>
        </p:nvSpPr>
        <p:spPr>
          <a:xfrm>
            <a:off x="541270" y="1196752"/>
            <a:ext cx="8602730" cy="5293757"/>
          </a:xfrm>
          <a:prstGeom prst="rect">
            <a:avLst/>
          </a:prstGeom>
          <a:noFill/>
        </p:spPr>
        <p:txBody>
          <a:bodyPr wrap="square" rtlCol="0">
            <a:spAutoFit/>
          </a:bodyPr>
          <a:lstStyle/>
          <a:p>
            <a:pPr marL="361950" indent="-361950">
              <a:buFont typeface="Arial" pitchFamily="34" charset="0"/>
              <a:buChar char="•"/>
            </a:pPr>
            <a:r>
              <a:rPr lang="da-DK" sz="2600" b="1" dirty="0" smtClean="0"/>
              <a:t>Leveringstid</a:t>
            </a:r>
            <a:r>
              <a:rPr lang="da-DK" sz="2600" dirty="0" smtClean="0"/>
              <a:t>: Levering skal ske inden rimelig tid efter aftalens indgåelse, jf. CISG art. 33, litra c. </a:t>
            </a:r>
          </a:p>
          <a:p>
            <a:pPr marL="819150" lvl="1" indent="-361950">
              <a:buFont typeface="Arial" pitchFamily="34" charset="0"/>
              <a:buChar char="•"/>
            </a:pPr>
            <a:r>
              <a:rPr lang="da-DK" sz="2600" dirty="0" smtClean="0"/>
              <a:t>Hvis aftalt en dato for levering, skal levering ske på det tidspunkt som er aftalt, ellers gør sælger sig skyldig i kontraktbrud.</a:t>
            </a:r>
          </a:p>
          <a:p>
            <a:pPr marL="819150" lvl="1" indent="-361950">
              <a:buFont typeface="Arial" pitchFamily="34" charset="0"/>
              <a:buChar char="•"/>
            </a:pPr>
            <a:r>
              <a:rPr lang="da-DK" sz="2600" dirty="0" smtClean="0"/>
              <a:t>Hvis aftalt tidsrum, fx uge 46, skal levering ske i dette tidsrum og inden udløb af uge 46.</a:t>
            </a:r>
          </a:p>
          <a:p>
            <a:pPr marL="361950" indent="-361950">
              <a:buFont typeface="Arial" pitchFamily="34" charset="0"/>
              <a:buChar char="•"/>
            </a:pPr>
            <a:r>
              <a:rPr lang="da-DK" sz="2600" dirty="0" smtClean="0"/>
              <a:t>Hvis </a:t>
            </a:r>
            <a:r>
              <a:rPr lang="da-DK" sz="2600" b="1" dirty="0" smtClean="0"/>
              <a:t>leveringsstedet</a:t>
            </a:r>
            <a:r>
              <a:rPr lang="da-DK" sz="2600" dirty="0" smtClean="0"/>
              <a:t> ikke er aftalt, kan sælger ifølge art. 31 opfylde sin leveringspligt ved:</a:t>
            </a:r>
          </a:p>
          <a:p>
            <a:pPr marL="819150" lvl="1" indent="-361950">
              <a:buFont typeface="Arial" pitchFamily="34" charset="0"/>
              <a:buChar char="•"/>
            </a:pPr>
            <a:r>
              <a:rPr lang="da-DK" sz="2600" b="1" dirty="0" err="1" smtClean="0"/>
              <a:t>Forsendelseskøb</a:t>
            </a:r>
            <a:r>
              <a:rPr lang="da-DK" sz="2600" dirty="0" smtClean="0"/>
              <a:t>: At overgive varen til den første transportør, jf. art. 31, stk. 1, litra a – </a:t>
            </a:r>
          </a:p>
          <a:p>
            <a:pPr marL="819150" lvl="1" indent="-361950">
              <a:buFont typeface="Arial" pitchFamily="34" charset="0"/>
              <a:buChar char="•"/>
            </a:pPr>
            <a:r>
              <a:rPr lang="da-DK" sz="2600" b="1" dirty="0" err="1" smtClean="0"/>
              <a:t>Afhentningskøb</a:t>
            </a:r>
            <a:r>
              <a:rPr lang="da-DK" sz="2600" dirty="0" smtClean="0"/>
              <a:t>: at stille varen til købers rådighed på sælgers forretningssted, jf. art. 31, stk. 1, litra c.</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rot="16200000">
            <a:off x="-3248025" y="3248025"/>
            <a:ext cx="6858000"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5" name="Picture 1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1951" y="6445509"/>
            <a:ext cx="2627784" cy="397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6" name="Picture 1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062162" y="6552781"/>
            <a:ext cx="1008112" cy="260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ekstboks 1"/>
          <p:cNvSpPr txBox="1"/>
          <p:nvPr/>
        </p:nvSpPr>
        <p:spPr>
          <a:xfrm>
            <a:off x="361951" y="0"/>
            <a:ext cx="8782049" cy="1200329"/>
          </a:xfrm>
          <a:prstGeom prst="rect">
            <a:avLst/>
          </a:prstGeom>
          <a:noFill/>
        </p:spPr>
        <p:txBody>
          <a:bodyPr wrap="square" rtlCol="0">
            <a:spAutoFit/>
          </a:bodyPr>
          <a:lstStyle/>
          <a:p>
            <a:pPr algn="ctr"/>
            <a:r>
              <a:rPr lang="da-DK" sz="3600" b="1" dirty="0" smtClean="0">
                <a:solidFill>
                  <a:srgbClr val="7030A0"/>
                </a:solidFill>
                <a:latin typeface="+mj-lt"/>
                <a:cs typeface="Arial" pitchFamily="34" charset="0"/>
              </a:rPr>
              <a:t>Sælgers forpligtelser</a:t>
            </a:r>
          </a:p>
          <a:p>
            <a:pPr algn="ctr"/>
            <a:r>
              <a:rPr lang="da-DK" sz="3600" b="1" dirty="0" smtClean="0">
                <a:solidFill>
                  <a:srgbClr val="7030A0"/>
                </a:solidFill>
                <a:latin typeface="+mj-lt"/>
                <a:cs typeface="Arial" pitchFamily="34" charset="0"/>
              </a:rPr>
              <a:t>Overgive dokumenter</a:t>
            </a:r>
          </a:p>
        </p:txBody>
      </p:sp>
      <p:sp>
        <p:nvSpPr>
          <p:cNvPr id="3" name="Tekstboks 2"/>
          <p:cNvSpPr txBox="1"/>
          <p:nvPr/>
        </p:nvSpPr>
        <p:spPr>
          <a:xfrm>
            <a:off x="541270" y="1196752"/>
            <a:ext cx="8602730" cy="3046988"/>
          </a:xfrm>
          <a:prstGeom prst="rect">
            <a:avLst/>
          </a:prstGeom>
          <a:noFill/>
        </p:spPr>
        <p:txBody>
          <a:bodyPr wrap="square" rtlCol="0">
            <a:spAutoFit/>
          </a:bodyPr>
          <a:lstStyle/>
          <a:p>
            <a:pPr marL="457200" indent="-457200"/>
            <a:endParaRPr lang="da-DK" sz="3200" dirty="0" smtClean="0"/>
          </a:p>
          <a:p>
            <a:pPr marL="457200" indent="-457200"/>
            <a:r>
              <a:rPr lang="da-DK" sz="3200" dirty="0" smtClean="0"/>
              <a:t>Sælger skal </a:t>
            </a:r>
            <a:r>
              <a:rPr lang="da-DK" sz="3200" b="1" dirty="0" smtClean="0"/>
              <a:t>overgive dokumenter </a:t>
            </a:r>
            <a:r>
              <a:rPr lang="da-DK" sz="3200" dirty="0" smtClean="0"/>
              <a:t>vedrørende varen, fx fragtbrev, konnossement, certifikater, forsikringspolice og lignende dokumenter, på det tidspunkt, på det sted og i den form aftalen fastsætter, jf. art. 34.</a:t>
            </a:r>
          </a:p>
        </p:txBody>
      </p:sp>
    </p:spTree>
    <p:extLst>
      <p:ext uri="{BB962C8B-B14F-4D97-AF65-F5344CB8AC3E}">
        <p14:creationId xmlns:p14="http://schemas.microsoft.com/office/powerpoint/2010/main" val="4078943014"/>
      </p:ext>
    </p:extLst>
  </p:cSld>
  <p:clrMapOvr>
    <a:masterClrMapping/>
  </p:clrMapOvr>
  <p:timing>
    <p:tnLst>
      <p:par>
        <p:cTn id="1" dur="indefinite" restart="never" nodeType="tmRoot"/>
      </p:par>
    </p:tnLst>
  </p:timing>
</p:sld>
</file>

<file path=ppt/theme/theme1.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ontortema">
  <a:themeElements>
    <a:clrScheme name="Kont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ont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2386</TotalTime>
  <Words>2157</Words>
  <Application>Microsoft Office PowerPoint</Application>
  <PresentationFormat>Skærmshow (4:3)</PresentationFormat>
  <Paragraphs>251</Paragraphs>
  <Slides>32</Slides>
  <Notes>32</Notes>
  <HiddenSlides>0</HiddenSlides>
  <MMClips>0</MMClips>
  <ScaleCrop>false</ScaleCrop>
  <HeadingPairs>
    <vt:vector size="4" baseType="variant">
      <vt:variant>
        <vt:lpstr>Tema</vt:lpstr>
      </vt:variant>
      <vt:variant>
        <vt:i4>1</vt:i4>
      </vt:variant>
      <vt:variant>
        <vt:lpstr>Diastitler</vt:lpstr>
      </vt:variant>
      <vt:variant>
        <vt:i4>32</vt:i4>
      </vt:variant>
    </vt:vector>
  </HeadingPairs>
  <TitlesOfParts>
    <vt:vector size="33" baseType="lpstr">
      <vt:lpstr>Kontortema</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Dorte</dc:creator>
  <cp:lastModifiedBy> </cp:lastModifiedBy>
  <cp:revision>64</cp:revision>
  <dcterms:created xsi:type="dcterms:W3CDTF">2011-03-28T11:51:52Z</dcterms:created>
  <dcterms:modified xsi:type="dcterms:W3CDTF">2012-03-01T16:07:12Z</dcterms:modified>
</cp:coreProperties>
</file>