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60" r:id="rId3"/>
    <p:sldId id="262" r:id="rId4"/>
    <p:sldId id="263" r:id="rId5"/>
    <p:sldId id="264" r:id="rId6"/>
    <p:sldId id="261" r:id="rId7"/>
    <p:sldId id="268" r:id="rId8"/>
    <p:sldId id="272" r:id="rId9"/>
    <p:sldId id="271" r:id="rId10"/>
    <p:sldId id="273" r:id="rId11"/>
    <p:sldId id="269" r:id="rId12"/>
    <p:sldId id="270" r:id="rId13"/>
    <p:sldId id="265" r:id="rId14"/>
    <p:sldId id="274" r:id="rId15"/>
    <p:sldId id="266" r:id="rId16"/>
    <p:sldId id="267" r:id="rId17"/>
    <p:sldId id="275" r:id="rId18"/>
    <p:sldId id="276" r:id="rId19"/>
    <p:sldId id="277" r:id="rId20"/>
    <p:sldId id="278" r:id="rId21"/>
    <p:sldId id="279" r:id="rId22"/>
    <p:sldId id="280" r:id="rId23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5" d="100"/>
          <a:sy n="75" d="100"/>
        </p:scale>
        <p:origin x="-1734" y="-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=""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22-08-2011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="" xmlns:p14="http://schemas.microsoft.com/office/powerpoint/2010/main" val="3261635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22-08-2011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="" xmlns:p14="http://schemas.microsoft.com/office/powerpoint/2010/main" val="4009419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22-08-2011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="" xmlns:p14="http://schemas.microsoft.com/office/powerpoint/2010/main" val="29691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22-08-2011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="" xmlns:p14="http://schemas.microsoft.com/office/powerpoint/2010/main" val="258085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22-08-2011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="" xmlns:p14="http://schemas.microsoft.com/office/powerpoint/2010/main" val="3747768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22-08-2011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="" xmlns:p14="http://schemas.microsoft.com/office/powerpoint/2010/main" val="527593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22-08-2011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="" xmlns:p14="http://schemas.microsoft.com/office/powerpoint/2010/main" val="277800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22-08-2011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="" xmlns:p14="http://schemas.microsoft.com/office/powerpoint/2010/main" val="1480581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22-08-2011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="" xmlns:p14="http://schemas.microsoft.com/office/powerpoint/2010/main" val="3932454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22-08-2011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="" xmlns:p14="http://schemas.microsoft.com/office/powerpoint/2010/main" val="435643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22-08-2011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="" xmlns:p14="http://schemas.microsoft.com/office/powerpoint/2010/main" val="2532350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pPr/>
              <a:t>22-08-2011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=""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kstboks 4"/>
          <p:cNvSpPr txBox="1"/>
          <p:nvPr/>
        </p:nvSpPr>
        <p:spPr>
          <a:xfrm>
            <a:off x="1062972" y="2228670"/>
            <a:ext cx="73448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Kapitel 1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Retskilder og domstolene</a:t>
            </a:r>
            <a:endParaRPr lang="da-DK" dirty="0"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7592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Retskilder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1.1 Lovgivning og forarbejder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 smtClean="0">
                <a:cs typeface="Arial" pitchFamily="34" charset="0"/>
              </a:rPr>
              <a:t>Lovens forarbejder: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3200" dirty="0" smtClean="0">
                <a:cs typeface="Arial" pitchFamily="34" charset="0"/>
              </a:rPr>
              <a:t>Al det materiale som har været inddraget under det </a:t>
            </a:r>
            <a:r>
              <a:rPr lang="da-DK" sz="3200" dirty="0" err="1" smtClean="0">
                <a:cs typeface="Arial" pitchFamily="34" charset="0"/>
              </a:rPr>
              <a:t>lovforberedende</a:t>
            </a:r>
            <a:r>
              <a:rPr lang="da-DK" sz="3200" dirty="0" smtClean="0">
                <a:cs typeface="Arial" pitchFamily="34" charset="0"/>
              </a:rPr>
              <a:t> arbejde </a:t>
            </a:r>
            <a:r>
              <a:rPr lang="da-DK" sz="3200" dirty="0" smtClean="0">
                <a:cs typeface="Arial" pitchFamily="34" charset="0"/>
              </a:rPr>
              <a:t>inden lovens </a:t>
            </a:r>
            <a:r>
              <a:rPr lang="da-DK" sz="3200" dirty="0" smtClean="0">
                <a:cs typeface="Arial" pitchFamily="34" charset="0"/>
              </a:rPr>
              <a:t>endelige vedtagelse </a:t>
            </a:r>
            <a:r>
              <a:rPr lang="da-DK" sz="3200" dirty="0" smtClean="0">
                <a:cs typeface="Arial" pitchFamily="34" charset="0"/>
              </a:rPr>
              <a:t>fx:</a:t>
            </a:r>
          </a:p>
          <a:p>
            <a:pPr marL="723900" lvl="1" indent="-266700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Betænkninger, bemærkninger til lovforslaget, referater fra folketingets forhandlinger, udvalgsbehandlinger, bilagsmateriale fra interesseorganisationer mv.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3200" dirty="0" err="1" smtClean="0">
                <a:cs typeface="Arial" pitchFamily="34" charset="0"/>
              </a:rPr>
              <a:t>Lovforarbejder</a:t>
            </a:r>
            <a:r>
              <a:rPr lang="da-DK" sz="3200" dirty="0" smtClean="0">
                <a:cs typeface="Arial" pitchFamily="34" charset="0"/>
              </a:rPr>
              <a:t> anvendes til tider som </a:t>
            </a:r>
            <a:r>
              <a:rPr lang="da-DK" sz="3200" dirty="0" err="1" smtClean="0">
                <a:cs typeface="Arial" pitchFamily="34" charset="0"/>
              </a:rPr>
              <a:t>fortolk-ningsbidrag</a:t>
            </a:r>
            <a:r>
              <a:rPr lang="da-DK" sz="3200" dirty="0" smtClean="0">
                <a:cs typeface="Arial" pitchFamily="34" charset="0"/>
              </a:rPr>
              <a:t> i retssager – se U2010.796H De ulovlige hobbyknive, s. 21.</a:t>
            </a:r>
          </a:p>
        </p:txBody>
      </p:sp>
    </p:spTree>
    <p:extLst>
      <p:ext uri="{BB962C8B-B14F-4D97-AF65-F5344CB8AC3E}">
        <p14:creationId xmlns=""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Retskilder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1.2 Domme som retskilder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Ved siden af lovgivning, er afsagte domme en vigtig retskilde.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En dom kan skabe </a:t>
            </a:r>
            <a:r>
              <a:rPr lang="da-DK" sz="2800" b="1" dirty="0" smtClean="0">
                <a:cs typeface="Arial" pitchFamily="34" charset="0"/>
              </a:rPr>
              <a:t>præcedens</a:t>
            </a:r>
            <a:r>
              <a:rPr lang="da-DK" sz="2800" dirty="0" smtClean="0">
                <a:cs typeface="Arial" pitchFamily="34" charset="0"/>
              </a:rPr>
              <a:t>, hvis den har betydning for afgørelsen af fremtidige sager.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Domme afsagt af Højesteret, vægter tungere end domme afsagt af Landsretten, ligesom domme afsagt af Landsretten vægter tungere end domme afsagt af Byretten.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Nyere domme vægter tungere end ældre domme</a:t>
            </a:r>
          </a:p>
          <a:p>
            <a:pPr marL="266700" indent="-266700">
              <a:buFont typeface="Arial" pitchFamily="34" charset="0"/>
              <a:buChar char="•"/>
            </a:pPr>
            <a:endParaRPr lang="da-DK" sz="2800" dirty="0" smtClean="0">
              <a:cs typeface="Arial" pitchFamily="34" charset="0"/>
            </a:endParaRPr>
          </a:p>
          <a:p>
            <a:endParaRPr lang="da-DK" sz="3600" b="1" dirty="0" smtClean="0">
              <a:cs typeface="Arial" pitchFamily="34" charset="0"/>
            </a:endParaRPr>
          </a:p>
          <a:p>
            <a:endParaRPr lang="da-DK" sz="3600" b="1" dirty="0" smtClean="0">
              <a:cs typeface="Arial" pitchFamily="34" charset="0"/>
            </a:endParaRPr>
          </a:p>
          <a:p>
            <a:endParaRPr lang="da-DK" sz="3600" b="1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Retskilder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1.3 Sædvane og forholdets natur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>
              <a:buFont typeface="Arial" pitchFamily="34" charset="0"/>
              <a:buChar char="•"/>
            </a:pPr>
            <a:r>
              <a:rPr lang="da-DK" sz="3200" dirty="0" smtClean="0">
                <a:cs typeface="Arial" pitchFamily="34" charset="0"/>
              </a:rPr>
              <a:t>En </a:t>
            </a:r>
            <a:r>
              <a:rPr lang="da-DK" sz="3200" b="1" dirty="0" smtClean="0">
                <a:cs typeface="Arial" pitchFamily="34" charset="0"/>
              </a:rPr>
              <a:t>sædvane</a:t>
            </a:r>
            <a:r>
              <a:rPr lang="da-DK" sz="3200" dirty="0" smtClean="0">
                <a:cs typeface="Arial" pitchFamily="34" charset="0"/>
              </a:rPr>
              <a:t> eller </a:t>
            </a:r>
            <a:r>
              <a:rPr lang="da-DK" sz="3200" dirty="0" err="1" smtClean="0">
                <a:cs typeface="Arial" pitchFamily="34" charset="0"/>
              </a:rPr>
              <a:t>retssædvane</a:t>
            </a:r>
            <a:r>
              <a:rPr lang="da-DK" sz="3200" dirty="0" smtClean="0">
                <a:cs typeface="Arial" pitchFamily="34" charset="0"/>
              </a:rPr>
              <a:t> opstår, når en handlemåde er blevet fulgt og accepteret over en længere periode – U1984.525H Den ufrugtbare orne, s. 22.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3200" dirty="0" smtClean="0">
                <a:cs typeface="Arial" pitchFamily="34" charset="0"/>
              </a:rPr>
              <a:t>En afgørelse efter </a:t>
            </a:r>
            <a:r>
              <a:rPr lang="da-DK" sz="3200" b="1" dirty="0" smtClean="0">
                <a:cs typeface="Arial" pitchFamily="34" charset="0"/>
              </a:rPr>
              <a:t>forholdets natur</a:t>
            </a:r>
            <a:r>
              <a:rPr lang="da-DK" sz="3200" dirty="0" smtClean="0">
                <a:cs typeface="Arial" pitchFamily="34" charset="0"/>
              </a:rPr>
              <a:t>, er motiveret af nogle friere overvejelser om retlige hensyn og almindelige retsprincipper – </a:t>
            </a:r>
            <a:r>
              <a:rPr lang="da-DK" sz="3200" dirty="0" smtClean="0">
                <a:cs typeface="Arial" pitchFamily="34" charset="0"/>
              </a:rPr>
              <a:t>”sidste livline”, </a:t>
            </a:r>
            <a:r>
              <a:rPr lang="da-DK" sz="3200" dirty="0" smtClean="0">
                <a:cs typeface="Arial" pitchFamily="34" charset="0"/>
              </a:rPr>
              <a:t>når svaret ikke kan findes i andre </a:t>
            </a:r>
            <a:r>
              <a:rPr lang="da-DK" sz="3200" dirty="0" smtClean="0">
                <a:cs typeface="Arial" pitchFamily="34" charset="0"/>
              </a:rPr>
              <a:t>retskilder – juridisk mavefornemmelse.</a:t>
            </a:r>
            <a:endParaRPr lang="da-DK" sz="3200" dirty="0" smtClean="0">
              <a:cs typeface="Arial" pitchFamily="34" charset="0"/>
            </a:endParaRPr>
          </a:p>
          <a:p>
            <a:endParaRPr lang="da-DK" sz="3600" b="1" dirty="0" smtClean="0">
              <a:cs typeface="Arial" pitchFamily="34" charset="0"/>
            </a:endParaRPr>
          </a:p>
          <a:p>
            <a:endParaRPr lang="da-DK" sz="3600" b="1" dirty="0" smtClean="0">
              <a:cs typeface="Arial" pitchFamily="34" charset="0"/>
            </a:endParaRPr>
          </a:p>
          <a:p>
            <a:endParaRPr lang="da-DK" sz="3600" b="1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2. Internationale retskilder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smtClean="0">
                <a:cs typeface="Arial" pitchFamily="34" charset="0"/>
              </a:rPr>
              <a:t>Internationale konventioner </a:t>
            </a:r>
            <a:r>
              <a:rPr lang="da-DK" sz="2800" dirty="0" smtClean="0">
                <a:cs typeface="Arial" pitchFamily="34" charset="0"/>
              </a:rPr>
              <a:t>ratificeret af Danmark er en del af dansk ret, fx 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CISG (International købelov), 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EMRK (Den Europæiske Menneskerettighedskonvention) – inddrages ind imellem som retskilde ved domstolene – se Christiania-sagen, s. 18.</a:t>
            </a:r>
          </a:p>
          <a:p>
            <a:pPr marL="266700" indent="-266700"/>
            <a:r>
              <a:rPr lang="da-DK" sz="2800" b="1" dirty="0" smtClean="0">
                <a:cs typeface="Arial" pitchFamily="34" charset="0"/>
              </a:rPr>
              <a:t>Internationale handelskutymer, fx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2800" dirty="0" err="1" smtClean="0">
                <a:cs typeface="Arial" pitchFamily="34" charset="0"/>
              </a:rPr>
              <a:t>Incoterms</a:t>
            </a:r>
            <a:r>
              <a:rPr lang="da-DK" sz="2800" dirty="0" smtClean="0">
                <a:cs typeface="Arial" pitchFamily="34" charset="0"/>
              </a:rPr>
              <a:t> 2010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ICC Reklamekodeks</a:t>
            </a:r>
          </a:p>
        </p:txBody>
      </p:sp>
    </p:spTree>
    <p:extLst>
      <p:ext uri="{BB962C8B-B14F-4D97-AF65-F5344CB8AC3E}">
        <p14:creationId xmlns=""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Internationale retskilder – EU </a:t>
            </a:r>
            <a:r>
              <a:rPr lang="da-DK" sz="20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(se fig. 1.3)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b="1" dirty="0" err="1" smtClean="0">
                <a:cs typeface="Arial" pitchFamily="34" charset="0"/>
              </a:rPr>
              <a:t>EU-Traktater</a:t>
            </a:r>
            <a:r>
              <a:rPr lang="da-DK" sz="2400" b="1" dirty="0" smtClean="0">
                <a:cs typeface="Arial" pitchFamily="34" charset="0"/>
              </a:rPr>
              <a:t>: </a:t>
            </a:r>
            <a:r>
              <a:rPr lang="da-DK" sz="2400" dirty="0" err="1" smtClean="0">
                <a:cs typeface="Arial" pitchFamily="34" charset="0"/>
              </a:rPr>
              <a:t>EUs</a:t>
            </a:r>
            <a:r>
              <a:rPr lang="da-DK" sz="2400" dirty="0" smtClean="0">
                <a:cs typeface="Arial" pitchFamily="34" charset="0"/>
              </a:rPr>
              <a:t> ”grundlove” – bindende i de medlemsstater, som har tiltrådt traktaterne. </a:t>
            </a:r>
          </a:p>
          <a:p>
            <a:r>
              <a:rPr lang="da-DK" sz="2400" b="1" dirty="0" smtClean="0">
                <a:cs typeface="Arial" pitchFamily="34" charset="0"/>
              </a:rPr>
              <a:t>Forordninger</a:t>
            </a:r>
            <a:r>
              <a:rPr lang="da-DK" sz="2400" dirty="0" smtClean="0">
                <a:cs typeface="Arial" pitchFamily="34" charset="0"/>
              </a:rPr>
              <a:t> : Umiddelbart gældende i medlemsstaterne uden implementering.</a:t>
            </a:r>
          </a:p>
          <a:p>
            <a:r>
              <a:rPr lang="da-DK" sz="2400" b="1" dirty="0" smtClean="0">
                <a:cs typeface="Arial" pitchFamily="34" charset="0"/>
              </a:rPr>
              <a:t>Direktiver:</a:t>
            </a:r>
            <a:r>
              <a:rPr lang="da-DK" sz="2400" dirty="0" smtClean="0">
                <a:cs typeface="Arial" pitchFamily="34" charset="0"/>
              </a:rPr>
              <a:t> Bindende for medlemsstaterne, men kræver </a:t>
            </a:r>
            <a:r>
              <a:rPr lang="da-DK" sz="2400" dirty="0" err="1" smtClean="0">
                <a:cs typeface="Arial" pitchFamily="34" charset="0"/>
              </a:rPr>
              <a:t>implemen-tering</a:t>
            </a:r>
            <a:r>
              <a:rPr lang="da-DK" sz="2400" dirty="0" smtClean="0">
                <a:cs typeface="Arial" pitchFamily="34" charset="0"/>
              </a:rPr>
              <a:t>, </a:t>
            </a:r>
            <a:r>
              <a:rPr lang="da-DK" sz="2400" dirty="0" err="1" smtClean="0">
                <a:cs typeface="Arial" pitchFamily="34" charset="0"/>
              </a:rPr>
              <a:t>dvs</a:t>
            </a:r>
            <a:r>
              <a:rPr lang="da-DK" sz="2400" dirty="0" smtClean="0">
                <a:cs typeface="Arial" pitchFamily="34" charset="0"/>
              </a:rPr>
              <a:t> skal gøres til national lovgivning inden en hvis  frist.</a:t>
            </a:r>
          </a:p>
          <a:p>
            <a:r>
              <a:rPr lang="da-DK" sz="2400" b="1" dirty="0" smtClean="0">
                <a:cs typeface="Arial" pitchFamily="34" charset="0"/>
              </a:rPr>
              <a:t>Beslutninger:</a:t>
            </a:r>
            <a:r>
              <a:rPr lang="da-DK" sz="2400" dirty="0" smtClean="0">
                <a:cs typeface="Arial" pitchFamily="34" charset="0"/>
              </a:rPr>
              <a:t> Bindende for de medlemsstater beslutningen henvender sig til.</a:t>
            </a:r>
          </a:p>
          <a:p>
            <a:r>
              <a:rPr lang="da-DK" sz="2400" b="1" dirty="0" smtClean="0">
                <a:cs typeface="Arial" pitchFamily="34" charset="0"/>
              </a:rPr>
              <a:t>Henstillinger og udtalelser</a:t>
            </a:r>
            <a:r>
              <a:rPr lang="da-DK" sz="2400" dirty="0" smtClean="0">
                <a:cs typeface="Arial" pitchFamily="34" charset="0"/>
              </a:rPr>
              <a:t>: Ikke bindende – alene tale om </a:t>
            </a:r>
            <a:r>
              <a:rPr lang="da-DK" sz="2400" dirty="0" smtClean="0">
                <a:cs typeface="Arial" pitchFamily="34" charset="0"/>
              </a:rPr>
              <a:t>vejledning</a:t>
            </a:r>
            <a:r>
              <a:rPr lang="da-DK" sz="2400" dirty="0" smtClean="0">
                <a:cs typeface="Arial" pitchFamily="34" charset="0"/>
              </a:rPr>
              <a:t>.</a:t>
            </a:r>
          </a:p>
          <a:p>
            <a:endParaRPr lang="da-DK" sz="1200" dirty="0" smtClean="0">
              <a:cs typeface="Arial" pitchFamily="34" charset="0"/>
            </a:endParaRPr>
          </a:p>
          <a:p>
            <a:r>
              <a:rPr lang="da-DK" sz="2800" dirty="0" smtClean="0">
                <a:cs typeface="Arial" pitchFamily="34" charset="0"/>
              </a:rPr>
              <a:t>!! De danske domstole er forpligtet til at træffe afgørelser i overensstemmelse med EU-retten.</a:t>
            </a:r>
          </a:p>
        </p:txBody>
      </p:sp>
    </p:spTree>
    <p:extLst>
      <p:ext uri="{BB962C8B-B14F-4D97-AF65-F5344CB8AC3E}">
        <p14:creationId xmlns=""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3. Domstolene </a:t>
            </a:r>
            <a:r>
              <a:rPr lang="da-DK" sz="20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(se fig. 1.4)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smtClean="0">
                <a:cs typeface="Arial" pitchFamily="34" charset="0"/>
              </a:rPr>
              <a:t>Højesteret (København)</a:t>
            </a:r>
          </a:p>
          <a:p>
            <a:r>
              <a:rPr lang="da-DK" sz="2800" b="1" dirty="0" smtClean="0">
                <a:cs typeface="Arial" pitchFamily="34" charset="0"/>
              </a:rPr>
              <a:t>Landsret (Østre og Vestre Landsret)</a:t>
            </a:r>
          </a:p>
          <a:p>
            <a:r>
              <a:rPr lang="da-DK" sz="2800" b="1" dirty="0" smtClean="0">
                <a:cs typeface="Arial" pitchFamily="34" charset="0"/>
              </a:rPr>
              <a:t>Byret (24 retskredse i Danmark)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Byrettens afdelinger: Civilretten, Kriminalretten, Fogedretten, Skifteretten, Boligretten.</a:t>
            </a:r>
          </a:p>
          <a:p>
            <a:endParaRPr lang="da-DK" sz="2800" b="1" dirty="0" smtClean="0">
              <a:cs typeface="Arial" pitchFamily="34" charset="0"/>
            </a:endParaRPr>
          </a:p>
          <a:p>
            <a:r>
              <a:rPr lang="da-DK" sz="2600" b="1" dirty="0" err="1" smtClean="0">
                <a:cs typeface="Arial" pitchFamily="34" charset="0"/>
              </a:rPr>
              <a:t>Sø-</a:t>
            </a:r>
            <a:r>
              <a:rPr lang="da-DK" sz="2600" b="1" dirty="0" smtClean="0">
                <a:cs typeface="Arial" pitchFamily="34" charset="0"/>
              </a:rPr>
              <a:t> og Handelsretten</a:t>
            </a:r>
            <a:r>
              <a:rPr lang="da-DK" sz="2600" dirty="0" smtClean="0">
                <a:cs typeface="Arial" pitchFamily="34" charset="0"/>
              </a:rPr>
              <a:t>: Behandler særligt sager om immaterialret, markedsføringsret, søret og internationale erhvervsforhold. Sager anlagt ved S&amp;H kan ankes til Højesteret.</a:t>
            </a:r>
          </a:p>
          <a:p>
            <a:r>
              <a:rPr lang="da-DK" sz="2600" b="1" dirty="0" smtClean="0">
                <a:cs typeface="Arial" pitchFamily="34" charset="0"/>
              </a:rPr>
              <a:t>Specialdomstole</a:t>
            </a:r>
            <a:r>
              <a:rPr lang="da-DK" sz="2600" dirty="0" smtClean="0">
                <a:cs typeface="Arial" pitchFamily="34" charset="0"/>
              </a:rPr>
              <a:t>: </a:t>
            </a:r>
            <a:r>
              <a:rPr lang="da-DK" sz="2600" dirty="0" err="1" smtClean="0">
                <a:cs typeface="Arial" pitchFamily="34" charset="0"/>
              </a:rPr>
              <a:t>Tinglysningsretten</a:t>
            </a:r>
            <a:r>
              <a:rPr lang="da-DK" sz="2600" dirty="0" smtClean="0">
                <a:cs typeface="Arial" pitchFamily="34" charset="0"/>
              </a:rPr>
              <a:t>, Arbejdsretten, den særlige klageret, Rigsretten.</a:t>
            </a:r>
          </a:p>
          <a:p>
            <a:endParaRPr lang="da-DK" sz="2400" dirty="0" smtClean="0">
              <a:cs typeface="Arial" pitchFamily="34" charset="0"/>
            </a:endParaRPr>
          </a:p>
          <a:p>
            <a:endParaRPr lang="da-DK" sz="3600" b="1" dirty="0" smtClean="0">
              <a:cs typeface="Arial" pitchFamily="34" charset="0"/>
            </a:endParaRPr>
          </a:p>
          <a:p>
            <a:endParaRPr lang="da-DK" sz="36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Domstolene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600" b="1" dirty="0" smtClean="0">
                <a:cs typeface="Arial" pitchFamily="34" charset="0"/>
              </a:rPr>
              <a:t>2-instansprincippet: </a:t>
            </a:r>
            <a:r>
              <a:rPr lang="da-DK" sz="2600" dirty="0" smtClean="0">
                <a:cs typeface="Arial" pitchFamily="34" charset="0"/>
              </a:rPr>
              <a:t>En retssag kan som udgangspunkt bedømmes ved 2 instanser. </a:t>
            </a:r>
          </a:p>
          <a:p>
            <a:pPr marL="266700" indent="-266700"/>
            <a:r>
              <a:rPr lang="da-DK" sz="2600" b="1" dirty="0" smtClean="0">
                <a:cs typeface="Arial" pitchFamily="34" charset="0"/>
              </a:rPr>
              <a:t>	Hovedregel</a:t>
            </a:r>
            <a:r>
              <a:rPr lang="da-DK" sz="2600" dirty="0" smtClean="0">
                <a:cs typeface="Arial" pitchFamily="34" charset="0"/>
              </a:rPr>
              <a:t>: Civile retssager starter i Byretten, og kan ankes til Landsretten.</a:t>
            </a:r>
          </a:p>
          <a:p>
            <a:pPr marL="723900" lvl="1" indent="-266700">
              <a:buFont typeface="Arial" pitchFamily="34" charset="0"/>
              <a:buChar char="•"/>
            </a:pPr>
            <a:r>
              <a:rPr lang="da-DK" sz="2600" b="1" dirty="0" smtClean="0">
                <a:cs typeface="Arial" pitchFamily="34" charset="0"/>
              </a:rPr>
              <a:t>Undtagelse</a:t>
            </a:r>
            <a:r>
              <a:rPr lang="da-DK" sz="2600" dirty="0" smtClean="0">
                <a:cs typeface="Arial" pitchFamily="34" charset="0"/>
              </a:rPr>
              <a:t>: Sager med påstandsbeløb under 10.000 kr. kan ikke ankes til Landsretten, medmindre </a:t>
            </a:r>
            <a:r>
              <a:rPr lang="da-DK" sz="2600" dirty="0" err="1" smtClean="0">
                <a:cs typeface="Arial" pitchFamily="34" charset="0"/>
              </a:rPr>
              <a:t>Procesbe-villingsnævnet</a:t>
            </a:r>
            <a:r>
              <a:rPr lang="da-DK" sz="2600" dirty="0" smtClean="0">
                <a:cs typeface="Arial" pitchFamily="34" charset="0"/>
              </a:rPr>
              <a:t> giver tilladelse.</a:t>
            </a:r>
          </a:p>
          <a:p>
            <a:pPr marL="266700" indent="-266700"/>
            <a:r>
              <a:rPr lang="da-DK" sz="2600" b="1" dirty="0" smtClean="0">
                <a:cs typeface="Arial" pitchFamily="34" charset="0"/>
              </a:rPr>
              <a:t>Tredjeinstansbevilling: </a:t>
            </a:r>
            <a:r>
              <a:rPr lang="da-DK" sz="2600" dirty="0" smtClean="0">
                <a:cs typeface="Arial" pitchFamily="34" charset="0"/>
              </a:rPr>
              <a:t>Procesbevillingsnævnet kan efter ansøgning, give tilladelse til at en sag kan bedømmes af Højesteret, selvom sagen har været behandlet i 2 under-instanser -  se U2010.796H De ulovlige hobbyknive.</a:t>
            </a:r>
          </a:p>
          <a:p>
            <a:pPr marL="723900" lvl="1" indent="-266700">
              <a:buFont typeface="Arial" pitchFamily="34" charset="0"/>
              <a:buChar char="•"/>
            </a:pPr>
            <a:r>
              <a:rPr lang="da-DK" sz="2600" b="1" dirty="0" smtClean="0">
                <a:cs typeface="Arial" pitchFamily="34" charset="0"/>
              </a:rPr>
              <a:t>Betingelse</a:t>
            </a:r>
            <a:r>
              <a:rPr lang="da-DK" sz="2600" dirty="0" smtClean="0">
                <a:cs typeface="Arial" pitchFamily="34" charset="0"/>
              </a:rPr>
              <a:t>: Sagen skal have principiel karakter.</a:t>
            </a:r>
          </a:p>
        </p:txBody>
      </p:sp>
    </p:spTree>
    <p:extLst>
      <p:ext uri="{BB962C8B-B14F-4D97-AF65-F5344CB8AC3E}">
        <p14:creationId xmlns=""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3.1 Internationale domstole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600" b="1" dirty="0" smtClean="0">
                <a:cs typeface="Arial" pitchFamily="34" charset="0"/>
              </a:rPr>
              <a:t>EF-domstolen/ nu kaldet Den Europæiske Unions Domstol: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2600" dirty="0" smtClean="0">
                <a:cs typeface="Arial" pitchFamily="34" charset="0"/>
              </a:rPr>
              <a:t>Sager kan anlægges af medlemsstater, </a:t>
            </a:r>
            <a:r>
              <a:rPr lang="da-DK" sz="2600" dirty="0" err="1" smtClean="0">
                <a:cs typeface="Arial" pitchFamily="34" charset="0"/>
              </a:rPr>
              <a:t>EUs</a:t>
            </a:r>
            <a:r>
              <a:rPr lang="da-DK" sz="2600" dirty="0" smtClean="0">
                <a:cs typeface="Arial" pitchFamily="34" charset="0"/>
              </a:rPr>
              <a:t> institutioner, EU-borgere, virksomheder og andre juridiske personer fra medlemsstaterne.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2600" dirty="0" smtClean="0">
                <a:cs typeface="Arial" pitchFamily="34" charset="0"/>
              </a:rPr>
              <a:t>De afsagte domme er bindende i medlemsstaterne, og kan give anledning til ændring af national lovgivning.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2600" b="1" dirty="0" smtClean="0">
                <a:cs typeface="Arial" pitchFamily="34" charset="0"/>
              </a:rPr>
              <a:t>Præjudicielle spørgsmål</a:t>
            </a:r>
            <a:r>
              <a:rPr lang="da-DK" sz="2600" dirty="0" smtClean="0">
                <a:cs typeface="Arial" pitchFamily="34" charset="0"/>
              </a:rPr>
              <a:t>: Hvis en dansk domstol under en retssag, er i tvivl om fortolkningen af EU-retten kan </a:t>
            </a:r>
            <a:r>
              <a:rPr lang="da-DK" sz="2600" dirty="0" err="1" smtClean="0">
                <a:cs typeface="Arial" pitchFamily="34" charset="0"/>
              </a:rPr>
              <a:t>spørgs-målet</a:t>
            </a:r>
            <a:r>
              <a:rPr lang="da-DK" sz="2600" dirty="0" smtClean="0">
                <a:cs typeface="Arial" pitchFamily="34" charset="0"/>
              </a:rPr>
              <a:t> blive besvaret af Den Europæiske Unions Domstol – se U2002.2435/3H Den gravide vikar, s. 28.</a:t>
            </a:r>
          </a:p>
          <a:p>
            <a:pPr marL="266700" indent="-266700"/>
            <a:r>
              <a:rPr lang="da-DK" sz="2600" b="1" dirty="0" smtClean="0">
                <a:cs typeface="Arial" pitchFamily="34" charset="0"/>
              </a:rPr>
              <a:t>Menneskerettighedsdomstolen:</a:t>
            </a:r>
            <a:r>
              <a:rPr lang="da-DK" sz="2600" dirty="0" smtClean="0">
                <a:cs typeface="Arial" pitchFamily="34" charset="0"/>
              </a:rPr>
              <a:t> Behandler sager om </a:t>
            </a:r>
            <a:r>
              <a:rPr lang="da-DK" sz="2600" dirty="0" err="1" smtClean="0">
                <a:cs typeface="Arial" pitchFamily="34" charset="0"/>
              </a:rPr>
              <a:t>overtræ-delse</a:t>
            </a:r>
            <a:r>
              <a:rPr lang="da-DK" sz="2600" dirty="0" smtClean="0">
                <a:cs typeface="Arial" pitchFamily="34" charset="0"/>
              </a:rPr>
              <a:t> af EMRK – Menneskerettighedskonventionen.</a:t>
            </a:r>
          </a:p>
        </p:txBody>
      </p:sp>
    </p:spTree>
    <p:extLst>
      <p:ext uri="{BB962C8B-B14F-4D97-AF65-F5344CB8AC3E}">
        <p14:creationId xmlns=""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4. Civile retssager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600" b="1" dirty="0" smtClean="0">
                <a:cs typeface="Arial" pitchFamily="34" charset="0"/>
              </a:rPr>
              <a:t>Saglig kompetence: </a:t>
            </a:r>
            <a:r>
              <a:rPr lang="da-DK" sz="2600" dirty="0" smtClean="0">
                <a:cs typeface="Arial" pitchFamily="34" charset="0"/>
              </a:rPr>
              <a:t>Hvilken ret/domstol skal behandle sagen?</a:t>
            </a:r>
          </a:p>
          <a:p>
            <a:r>
              <a:rPr lang="da-DK" sz="2600" b="1" dirty="0" smtClean="0">
                <a:cs typeface="Arial" pitchFamily="34" charset="0"/>
              </a:rPr>
              <a:t>Stedlig kompetence: </a:t>
            </a:r>
            <a:r>
              <a:rPr lang="da-DK" sz="2600" dirty="0" smtClean="0">
                <a:cs typeface="Arial" pitchFamily="34" charset="0"/>
              </a:rPr>
              <a:t>Værneting – Hvor i landet skal sagen anlægges?</a:t>
            </a:r>
          </a:p>
          <a:p>
            <a:r>
              <a:rPr lang="da-DK" sz="2600" dirty="0" smtClean="0">
                <a:cs typeface="Arial" pitchFamily="34" charset="0"/>
              </a:rPr>
              <a:t>Hvis der ikke er lavet en værnetingsaftale mellem de stridende parter, skal en retssag som </a:t>
            </a:r>
            <a:r>
              <a:rPr lang="da-DK" sz="2600" b="1" dirty="0" smtClean="0">
                <a:cs typeface="Arial" pitchFamily="34" charset="0"/>
              </a:rPr>
              <a:t>hovedregel </a:t>
            </a:r>
            <a:r>
              <a:rPr lang="da-DK" sz="2600" dirty="0" smtClean="0">
                <a:cs typeface="Arial" pitchFamily="34" charset="0"/>
              </a:rPr>
              <a:t>anlægges ved sagsøgtes hjemting (bopæl/kendt opholdssted)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2400" b="1" dirty="0" smtClean="0">
                <a:cs typeface="Arial" pitchFamily="34" charset="0"/>
              </a:rPr>
              <a:t>Supplerende værneting, fx:</a:t>
            </a:r>
          </a:p>
          <a:p>
            <a:pPr marL="723900" lvl="1" indent="-266700">
              <a:buFont typeface="Arial" pitchFamily="34" charset="0"/>
              <a:buChar char="•"/>
            </a:pPr>
            <a:r>
              <a:rPr lang="da-DK" sz="2400" dirty="0" smtClean="0">
                <a:cs typeface="Arial" pitchFamily="34" charset="0"/>
              </a:rPr>
              <a:t>Virksomhedsværneting</a:t>
            </a:r>
          </a:p>
          <a:p>
            <a:pPr marL="723900" lvl="1" indent="-266700">
              <a:buFont typeface="Arial" pitchFamily="34" charset="0"/>
              <a:buChar char="•"/>
            </a:pPr>
            <a:r>
              <a:rPr lang="da-DK" sz="2400" dirty="0" smtClean="0">
                <a:cs typeface="Arial" pitchFamily="34" charset="0"/>
              </a:rPr>
              <a:t>Ejendomsværneting</a:t>
            </a:r>
          </a:p>
          <a:p>
            <a:pPr marL="723900" lvl="1" indent="-266700">
              <a:buFont typeface="Arial" pitchFamily="34" charset="0"/>
              <a:buChar char="•"/>
            </a:pPr>
            <a:r>
              <a:rPr lang="da-DK" sz="2400" dirty="0" smtClean="0">
                <a:cs typeface="Arial" pitchFamily="34" charset="0"/>
              </a:rPr>
              <a:t>Opfyldelsesværneting</a:t>
            </a:r>
          </a:p>
          <a:p>
            <a:pPr marL="723900" lvl="1" indent="-266700">
              <a:buFont typeface="Arial" pitchFamily="34" charset="0"/>
              <a:buChar char="•"/>
            </a:pPr>
            <a:r>
              <a:rPr lang="da-DK" sz="2400" dirty="0" smtClean="0">
                <a:cs typeface="Arial" pitchFamily="34" charset="0"/>
              </a:rPr>
              <a:t>Forbrugerværneting</a:t>
            </a:r>
          </a:p>
          <a:p>
            <a:pPr marL="723900" lvl="1" indent="-266700">
              <a:buFont typeface="Arial" pitchFamily="34" charset="0"/>
              <a:buChar char="•"/>
            </a:pPr>
            <a:r>
              <a:rPr lang="da-DK" sz="2400" dirty="0" err="1" smtClean="0">
                <a:cs typeface="Arial" pitchFamily="34" charset="0"/>
              </a:rPr>
              <a:t>Deliktsværneting</a:t>
            </a:r>
            <a:endParaRPr lang="da-DK" sz="2400" dirty="0" smtClean="0">
              <a:cs typeface="Arial" pitchFamily="34" charset="0"/>
            </a:endParaRPr>
          </a:p>
          <a:p>
            <a:endParaRPr lang="da-DK" sz="26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4.2 Procesretlige grundbegreber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>
              <a:buFont typeface="Arial" pitchFamily="34" charset="0"/>
              <a:buChar char="•"/>
            </a:pPr>
            <a:r>
              <a:rPr lang="da-DK" sz="3000" b="1" dirty="0" smtClean="0"/>
              <a:t>Forhandlingsprincippet</a:t>
            </a:r>
            <a:r>
              <a:rPr lang="da-DK" sz="3000" dirty="0" smtClean="0"/>
              <a:t>: Sagsøger og sagsøgte har selv ansvaret for sagens bevisførelse. Retten kan opfordre parterne til at føre et bestemt bevis, men parterne er ikke forpligtet til at følge rettens opfordring. </a:t>
            </a:r>
            <a:endParaRPr lang="da-DK" sz="3000" dirty="0" smtClean="0">
              <a:cs typeface="Arial" pitchFamily="34" charset="0"/>
            </a:endParaRPr>
          </a:p>
          <a:p>
            <a:pPr marL="266700" indent="-266700">
              <a:buFont typeface="Arial" pitchFamily="34" charset="0"/>
              <a:buChar char="•"/>
            </a:pPr>
            <a:r>
              <a:rPr lang="da-DK" sz="3000" b="1" dirty="0" smtClean="0"/>
              <a:t>Bevisumiddelbarhedsprincippet</a:t>
            </a:r>
            <a:r>
              <a:rPr lang="da-DK" sz="3000" dirty="0" smtClean="0"/>
              <a:t>: Beviser skal føres umiddelbart foran dommeren. </a:t>
            </a:r>
            <a:endParaRPr lang="da-DK" sz="3000" i="1" dirty="0" smtClean="0"/>
          </a:p>
          <a:p>
            <a:pPr marL="266700" indent="-266700">
              <a:buFont typeface="Arial" pitchFamily="34" charset="0"/>
              <a:buChar char="•"/>
            </a:pPr>
            <a:r>
              <a:rPr lang="da-DK" sz="3000" b="1" dirty="0" smtClean="0"/>
              <a:t>Den frie bevisbedømmelse</a:t>
            </a:r>
            <a:r>
              <a:rPr lang="da-DK" sz="3000" dirty="0" smtClean="0"/>
              <a:t>: Retten har frihed til på objektivt grundlag, at vurdere og afgøre, hvad der findes bevist under sagen, og hvilke beviser der vægter tungere end andre.</a:t>
            </a:r>
            <a:endParaRPr lang="da-DK" sz="30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Retskilder og domstolene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600" b="1" dirty="0" smtClean="0">
                <a:cs typeface="Arial" pitchFamily="34" charset="0"/>
              </a:rPr>
              <a:t>I kapitel 1 gennemgås: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3600" dirty="0" smtClean="0">
                <a:cs typeface="Arial" pitchFamily="34" charset="0"/>
              </a:rPr>
              <a:t>Danske retskilder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3600" dirty="0" smtClean="0">
                <a:cs typeface="Arial" pitchFamily="34" charset="0"/>
              </a:rPr>
              <a:t>Internationale </a:t>
            </a:r>
            <a:r>
              <a:rPr lang="da-DK" sz="3600" dirty="0" smtClean="0">
                <a:cs typeface="Arial" pitchFamily="34" charset="0"/>
              </a:rPr>
              <a:t>retskilder</a:t>
            </a:r>
            <a:endParaRPr lang="da-DK" sz="3600" dirty="0" smtClean="0">
              <a:cs typeface="Arial" pitchFamily="34" charset="0"/>
            </a:endParaRPr>
          </a:p>
          <a:p>
            <a:pPr marL="263525" indent="-263525">
              <a:buFont typeface="Arial" pitchFamily="34" charset="0"/>
              <a:buChar char="•"/>
            </a:pPr>
            <a:r>
              <a:rPr lang="da-DK" sz="3600" dirty="0" smtClean="0">
                <a:cs typeface="Arial" pitchFamily="34" charset="0"/>
              </a:rPr>
              <a:t>Domstolene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3600" dirty="0" smtClean="0">
                <a:cs typeface="Arial" pitchFamily="34" charset="0"/>
              </a:rPr>
              <a:t>Civile retssager </a:t>
            </a:r>
          </a:p>
        </p:txBody>
      </p:sp>
    </p:spTree>
    <p:extLst>
      <p:ext uri="{BB962C8B-B14F-4D97-AF65-F5344CB8AC3E}">
        <p14:creationId xmlns=""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4.3 Retssagens forløb </a:t>
            </a:r>
            <a:r>
              <a:rPr lang="da-DK" sz="20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(se fig. 1.7)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/>
            <a:r>
              <a:rPr lang="da-DK" sz="2800" dirty="0" smtClean="0"/>
              <a:t>Parterne: Sagsøger og sagsøgte</a:t>
            </a:r>
          </a:p>
          <a:p>
            <a:pPr marL="266700" indent="-266700"/>
            <a:endParaRPr lang="da-DK" sz="1400" dirty="0" smtClean="0"/>
          </a:p>
          <a:p>
            <a:pPr marL="266700" indent="-266700"/>
            <a:r>
              <a:rPr lang="da-DK" sz="2800" b="1" dirty="0" smtClean="0"/>
              <a:t>Sagens forberedelse: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2800" dirty="0" smtClean="0"/>
              <a:t>Stævning og svarskrift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2800" dirty="0" smtClean="0"/>
              <a:t>Evt. forberedende retsmøde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2800" dirty="0" smtClean="0"/>
              <a:t>Evt. syn og skøn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2800" dirty="0" smtClean="0"/>
              <a:t>Replik og duplik</a:t>
            </a:r>
          </a:p>
          <a:p>
            <a:pPr marL="266700" indent="-266700"/>
            <a:r>
              <a:rPr lang="da-DK" sz="2800" b="1" dirty="0" smtClean="0"/>
              <a:t>Hovedforhandling</a:t>
            </a:r>
          </a:p>
          <a:p>
            <a:pPr marL="266700" indent="-266700"/>
            <a:endParaRPr lang="da-DK" sz="1400" b="1" dirty="0" smtClean="0">
              <a:cs typeface="Arial" pitchFamily="34" charset="0"/>
            </a:endParaRPr>
          </a:p>
          <a:p>
            <a:pPr marL="266700" indent="-266700"/>
            <a:r>
              <a:rPr lang="da-DK" sz="2800" b="1" dirty="0" err="1" smtClean="0">
                <a:cs typeface="Arial" pitchFamily="34" charset="0"/>
              </a:rPr>
              <a:t>Småsagsprocessen</a:t>
            </a:r>
            <a:r>
              <a:rPr lang="da-DK" sz="2800" b="1" dirty="0" smtClean="0">
                <a:cs typeface="Arial" pitchFamily="34" charset="0"/>
              </a:rPr>
              <a:t>:</a:t>
            </a:r>
          </a:p>
          <a:p>
            <a:pPr marL="266700" indent="-266700"/>
            <a:r>
              <a:rPr lang="da-DK" sz="2800" dirty="0" smtClean="0">
                <a:cs typeface="Arial" pitchFamily="34" charset="0"/>
              </a:rPr>
              <a:t>Sager under 50.000 kr</a:t>
            </a:r>
            <a:r>
              <a:rPr lang="da-DK" sz="2800" b="1" dirty="0" smtClean="0">
                <a:cs typeface="Arial" pitchFamily="34" charset="0"/>
              </a:rPr>
              <a:t>.</a:t>
            </a:r>
          </a:p>
          <a:p>
            <a:pPr marL="266700" indent="-266700"/>
            <a:r>
              <a:rPr lang="da-DK" sz="2800" dirty="0" smtClean="0">
                <a:cs typeface="Arial" pitchFamily="34" charset="0"/>
              </a:rPr>
              <a:t>Formål: Enklere, hurtigere og billigere</a:t>
            </a:r>
          </a:p>
        </p:txBody>
      </p:sp>
    </p:spTree>
    <p:extLst>
      <p:ext uri="{BB962C8B-B14F-4D97-AF65-F5344CB8AC3E}">
        <p14:creationId xmlns=""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4.3 Retssagens forløb</a:t>
            </a:r>
            <a:endParaRPr lang="da-DK" sz="20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/>
            <a:r>
              <a:rPr lang="da-DK" sz="3600" b="1" dirty="0" smtClean="0"/>
              <a:t>Omkostninger: </a:t>
            </a:r>
            <a:r>
              <a:rPr lang="da-DK" sz="3600" dirty="0" smtClean="0"/>
              <a:t>”Taberen” betaler vinderens omkostninger, men retten bestemmer hvor meget. 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3600" dirty="0" smtClean="0"/>
              <a:t>Retshjælpsdækning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3600" dirty="0" smtClean="0"/>
              <a:t>Fri proces</a:t>
            </a:r>
            <a:endParaRPr lang="da-DK" sz="2000" dirty="0" smtClean="0"/>
          </a:p>
        </p:txBody>
      </p:sp>
    </p:spTree>
    <p:extLst>
      <p:ext uri="{BB962C8B-B14F-4D97-AF65-F5344CB8AC3E}">
        <p14:creationId xmlns=""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4.4 Alternativ til domstolene</a:t>
            </a:r>
            <a:endParaRPr lang="da-DK" sz="20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/>
            <a:r>
              <a:rPr lang="da-DK" sz="3200" b="1" dirty="0" smtClean="0"/>
              <a:t>Klage- og ankenævn</a:t>
            </a:r>
          </a:p>
          <a:p>
            <a:pPr marL="266700" indent="-266700"/>
            <a:r>
              <a:rPr lang="da-DK" sz="3200" dirty="0" smtClean="0"/>
              <a:t>f</a:t>
            </a:r>
            <a:r>
              <a:rPr lang="da-DK" sz="3200" smtClean="0"/>
              <a:t>x </a:t>
            </a:r>
            <a:r>
              <a:rPr lang="da-DK" sz="3200" dirty="0" smtClean="0"/>
              <a:t>forbrugerklagenævn, pengeinstitutankenævnet</a:t>
            </a:r>
          </a:p>
          <a:p>
            <a:pPr marL="266700" indent="-266700"/>
            <a:r>
              <a:rPr lang="da-DK" sz="3200" b="1" dirty="0" err="1" smtClean="0"/>
              <a:t>Retsmægling</a:t>
            </a:r>
            <a:endParaRPr lang="da-DK" sz="3200" b="1" dirty="0" smtClean="0"/>
          </a:p>
          <a:p>
            <a:pPr marL="266700" indent="-266700"/>
            <a:r>
              <a:rPr lang="da-DK" sz="3200" b="1" dirty="0" smtClean="0"/>
              <a:t>Voldgift</a:t>
            </a:r>
            <a:r>
              <a:rPr lang="da-DK" sz="3200" dirty="0" smtClean="0"/>
              <a:t> 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3200" dirty="0" smtClean="0"/>
              <a:t>Voldgiftsloven – voldgiftsklausul i aftale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3200" dirty="0" smtClean="0"/>
              <a:t>Ofte hurtigere sagsbehandling end alm. domstole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3200" dirty="0" smtClean="0"/>
              <a:t>Dommere med særligt fagkundskab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3200" dirty="0" smtClean="0"/>
              <a:t>Sagen er ikke offentlig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3200" dirty="0" smtClean="0"/>
              <a:t>Ikke mulighed for anke til højere instans</a:t>
            </a:r>
          </a:p>
          <a:p>
            <a:pPr marL="266700" indent="-266700"/>
            <a:endParaRPr lang="da-DK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Retskilder og domstolene</a:t>
            </a:r>
          </a:p>
          <a:p>
            <a:pPr algn="ctr"/>
            <a:r>
              <a:rPr lang="da-DK" sz="3600" b="1" dirty="0" err="1" smtClean="0">
                <a:solidFill>
                  <a:srgbClr val="7030A0"/>
                </a:solidFill>
                <a:latin typeface="+mj-lt"/>
                <a:cs typeface="Arial" pitchFamily="34" charset="0"/>
              </a:rPr>
              <a:t>Magtsadskillelseslæren</a:t>
            </a:r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</a:t>
            </a:r>
            <a:r>
              <a:rPr lang="da-DK" sz="20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(se fig. 1.1)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600" b="1" dirty="0" smtClean="0">
                <a:cs typeface="Arial" pitchFamily="34" charset="0"/>
              </a:rPr>
              <a:t>Grundlovens § 3: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3600" dirty="0" smtClean="0">
                <a:cs typeface="Arial" pitchFamily="34" charset="0"/>
              </a:rPr>
              <a:t>Lovgivende magt: Folketinget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3600" dirty="0" smtClean="0">
                <a:cs typeface="Arial" pitchFamily="34" charset="0"/>
              </a:rPr>
              <a:t>Dømmende magt: Domstolene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3600" dirty="0" smtClean="0">
                <a:cs typeface="Arial" pitchFamily="34" charset="0"/>
              </a:rPr>
              <a:t>Udøvende magt: Regering/ministerier, forvaltningen, politiet m.fl.</a:t>
            </a:r>
          </a:p>
          <a:p>
            <a:pPr marL="263525" indent="-263525"/>
            <a:endParaRPr lang="da-DK" sz="3600" dirty="0" smtClean="0">
              <a:cs typeface="Arial" pitchFamily="34" charset="0"/>
            </a:endParaRPr>
          </a:p>
          <a:p>
            <a:pPr marL="263525" indent="-263525"/>
            <a:r>
              <a:rPr lang="da-DK" sz="3600" dirty="0" smtClean="0">
                <a:cs typeface="Arial" pitchFamily="34" charset="0"/>
              </a:rPr>
              <a:t>Gensidig kontrol</a:t>
            </a:r>
          </a:p>
          <a:p>
            <a:pPr marL="263525" indent="-263525"/>
            <a:r>
              <a:rPr lang="da-DK" sz="3600" dirty="0" smtClean="0">
                <a:cs typeface="Arial" pitchFamily="34" charset="0"/>
              </a:rPr>
              <a:t>Magtbalance</a:t>
            </a:r>
          </a:p>
        </p:txBody>
      </p:sp>
    </p:spTree>
    <p:extLst>
      <p:ext uri="{BB962C8B-B14F-4D97-AF65-F5344CB8AC3E}">
        <p14:creationId xmlns=""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Retskilder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 smtClean="0">
                <a:cs typeface="Arial" pitchFamily="34" charset="0"/>
              </a:rPr>
              <a:t>Gældende ret</a:t>
            </a:r>
            <a:r>
              <a:rPr lang="da-DK" sz="3200" dirty="0" smtClean="0">
                <a:cs typeface="Arial" pitchFamily="34" charset="0"/>
              </a:rPr>
              <a:t>: Retskilderne er de </a:t>
            </a:r>
            <a:r>
              <a:rPr lang="da-DK" sz="3200" dirty="0" smtClean="0">
                <a:cs typeface="Arial" pitchFamily="34" charset="0"/>
              </a:rPr>
              <a:t>fortolknings-bidrag </a:t>
            </a:r>
            <a:r>
              <a:rPr lang="da-DK" sz="3200" dirty="0" smtClean="0">
                <a:cs typeface="Arial" pitchFamily="34" charset="0"/>
              </a:rPr>
              <a:t>vi har til rådighed, når vi skal finde ud af, hvad der er gældende </a:t>
            </a:r>
            <a:r>
              <a:rPr lang="da-DK" sz="3200" dirty="0" smtClean="0">
                <a:cs typeface="Arial" pitchFamily="34" charset="0"/>
              </a:rPr>
              <a:t>ret.</a:t>
            </a:r>
            <a:endParaRPr lang="da-DK" sz="3200" dirty="0" smtClean="0">
              <a:cs typeface="Arial" pitchFamily="34" charset="0"/>
            </a:endParaRPr>
          </a:p>
          <a:p>
            <a:endParaRPr lang="da-DK" sz="3600" dirty="0" smtClean="0">
              <a:cs typeface="Arial" pitchFamily="34" charset="0"/>
            </a:endParaRPr>
          </a:p>
          <a:p>
            <a:pPr marL="263525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I retskilderne kan vi søge juridisk information om reglerne og retstilstanden på et område </a:t>
            </a:r>
            <a:r>
              <a:rPr lang="da-DK" sz="2800" dirty="0" smtClean="0">
                <a:cs typeface="Arial" pitchFamily="34" charset="0"/>
              </a:rPr>
              <a:t>– hvad gælder?</a:t>
            </a:r>
            <a:endParaRPr lang="da-DK" sz="2800" dirty="0" smtClean="0">
              <a:cs typeface="Arial" pitchFamily="34" charset="0"/>
            </a:endParaRPr>
          </a:p>
          <a:p>
            <a:pPr marL="263525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Domstole og offentlige myndigheder anvender retskilderne til at træffe deres </a:t>
            </a:r>
            <a:r>
              <a:rPr lang="da-DK" sz="2800" dirty="0" smtClean="0">
                <a:cs typeface="Arial" pitchFamily="34" charset="0"/>
              </a:rPr>
              <a:t>afgørelser.</a:t>
            </a:r>
            <a:endParaRPr lang="da-DK" sz="2800" dirty="0" smtClean="0">
              <a:cs typeface="Arial" pitchFamily="34" charset="0"/>
            </a:endParaRPr>
          </a:p>
          <a:p>
            <a:pPr marL="263525" indent="-263525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Advokater, banker, forsikringsselskaber mv. bruger retskilderne i deres rådgivning og i det daglige arbejde.</a:t>
            </a:r>
          </a:p>
          <a:p>
            <a:endParaRPr lang="da-DK" sz="36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Retskilder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525" indent="-263525">
              <a:buFont typeface="Arial" pitchFamily="34" charset="0"/>
              <a:buChar char="•"/>
            </a:pPr>
            <a:endParaRPr lang="da-DK" sz="3600" dirty="0" smtClean="0">
              <a:cs typeface="Arial" pitchFamily="34" charset="0"/>
            </a:endParaRPr>
          </a:p>
          <a:p>
            <a:pPr marL="263525" indent="-263525">
              <a:buFont typeface="Arial" pitchFamily="34" charset="0"/>
              <a:buChar char="•"/>
            </a:pPr>
            <a:r>
              <a:rPr lang="da-DK" sz="3600" dirty="0" smtClean="0">
                <a:cs typeface="Arial" pitchFamily="34" charset="0"/>
              </a:rPr>
              <a:t>Lovgivning og forarbejder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3600" dirty="0" smtClean="0">
                <a:cs typeface="Arial" pitchFamily="34" charset="0"/>
              </a:rPr>
              <a:t>Domme/retspraksis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3600" dirty="0" smtClean="0">
                <a:cs typeface="Arial" pitchFamily="34" charset="0"/>
              </a:rPr>
              <a:t>Sædvane og forholdets natur</a:t>
            </a:r>
          </a:p>
          <a:p>
            <a:r>
              <a:rPr lang="da-DK" sz="3600" dirty="0" smtClean="0"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Retskilder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1.1 Lovgivning og forarbejder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600" b="1" dirty="0" err="1" smtClean="0">
                <a:cs typeface="Arial" pitchFamily="34" charset="0"/>
              </a:rPr>
              <a:t>Lovhierarkiet</a:t>
            </a:r>
            <a:r>
              <a:rPr lang="da-DK" sz="3600" b="1" dirty="0" smtClean="0">
                <a:cs typeface="Arial" pitchFamily="34" charset="0"/>
              </a:rPr>
              <a:t>: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3600" dirty="0" smtClean="0">
                <a:cs typeface="Arial" pitchFamily="34" charset="0"/>
              </a:rPr>
              <a:t>Grundlov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3600" dirty="0" smtClean="0">
                <a:cs typeface="Arial" pitchFamily="34" charset="0"/>
              </a:rPr>
              <a:t>Lov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3600" dirty="0" smtClean="0">
                <a:cs typeface="Arial" pitchFamily="34" charset="0"/>
              </a:rPr>
              <a:t>Bekendtgørelse</a:t>
            </a:r>
          </a:p>
          <a:p>
            <a:pPr marL="263525" indent="-263525">
              <a:buFont typeface="Arial" pitchFamily="34" charset="0"/>
              <a:buChar char="•"/>
            </a:pPr>
            <a:r>
              <a:rPr lang="da-DK" sz="3600" dirty="0" smtClean="0">
                <a:cs typeface="Arial" pitchFamily="34" charset="0"/>
              </a:rPr>
              <a:t>Vejledning/cirkulære</a:t>
            </a:r>
          </a:p>
          <a:p>
            <a:pPr marL="263525" indent="-263525">
              <a:buFont typeface="Arial" pitchFamily="34" charset="0"/>
              <a:buChar char="•"/>
            </a:pPr>
            <a:endParaRPr lang="da-DK" sz="3600" dirty="0" smtClean="0">
              <a:cs typeface="Arial" pitchFamily="34" charset="0"/>
            </a:endParaRPr>
          </a:p>
          <a:p>
            <a:r>
              <a:rPr lang="da-DK" sz="3600" dirty="0" smtClean="0">
                <a:cs typeface="Arial" pitchFamily="34" charset="0"/>
              </a:rPr>
              <a:t>En lavere retskilde(regelsæt), skal have hjemmel i en højere retskilde - højere oppe i </a:t>
            </a:r>
            <a:r>
              <a:rPr lang="da-DK" sz="3600" dirty="0" err="1" smtClean="0">
                <a:cs typeface="Arial" pitchFamily="34" charset="0"/>
              </a:rPr>
              <a:t>lovhierarkiet</a:t>
            </a:r>
            <a:r>
              <a:rPr lang="da-DK" sz="3600" dirty="0" smtClean="0"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Retskilder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1.1 Lovgivning og forarbejder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 smtClean="0">
                <a:cs typeface="Arial" pitchFamily="34" charset="0"/>
              </a:rPr>
              <a:t>Grundloven </a:t>
            </a:r>
            <a:r>
              <a:rPr lang="da-DK" sz="3200" b="1" dirty="0" smtClean="0">
                <a:cs typeface="Arial" pitchFamily="34" charset="0"/>
              </a:rPr>
              <a:t>1849, med senere ændringer: </a:t>
            </a:r>
            <a:r>
              <a:rPr lang="da-DK" sz="2800" dirty="0" smtClean="0">
                <a:cs typeface="Arial" pitchFamily="34" charset="0"/>
              </a:rPr>
              <a:t>Lovgivning vedtaget i folketinget må ikke være i strid med Grundloven – Se  U1999.841H </a:t>
            </a:r>
            <a:r>
              <a:rPr lang="da-DK" sz="2800" dirty="0" smtClean="0">
                <a:cs typeface="Arial" pitchFamily="34" charset="0"/>
              </a:rPr>
              <a:t>Tvind-loven, s. 16. </a:t>
            </a:r>
          </a:p>
          <a:p>
            <a:endParaRPr lang="da-DK" sz="1400" b="1" dirty="0" smtClean="0">
              <a:cs typeface="Arial" pitchFamily="34" charset="0"/>
            </a:endParaRPr>
          </a:p>
          <a:p>
            <a:r>
              <a:rPr lang="da-DK" sz="2800" b="1" dirty="0" smtClean="0">
                <a:cs typeface="Arial" pitchFamily="34" charset="0"/>
              </a:rPr>
              <a:t>Grundloven </a:t>
            </a:r>
            <a:r>
              <a:rPr lang="da-DK" sz="2800" b="1" dirty="0" smtClean="0">
                <a:cs typeface="Arial" pitchFamily="34" charset="0"/>
              </a:rPr>
              <a:t>indeholder </a:t>
            </a:r>
            <a:r>
              <a:rPr lang="da-DK" sz="2800" dirty="0" smtClean="0">
                <a:cs typeface="Arial" pitchFamily="34" charset="0"/>
              </a:rPr>
              <a:t>bl.a. regler om: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Statsorganernes organisation og </a:t>
            </a:r>
            <a:r>
              <a:rPr lang="da-DK" sz="2800" dirty="0" smtClean="0">
                <a:cs typeface="Arial" pitchFamily="34" charset="0"/>
              </a:rPr>
              <a:t>folketingets virke</a:t>
            </a:r>
            <a:endParaRPr lang="da-DK" sz="2800" dirty="0" smtClean="0">
              <a:cs typeface="Arial" pitchFamily="34" charset="0"/>
            </a:endParaRPr>
          </a:p>
          <a:p>
            <a:pPr marL="266700" indent="-266700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Valgbarhed </a:t>
            </a:r>
            <a:r>
              <a:rPr lang="da-DK" sz="2800" dirty="0" smtClean="0">
                <a:cs typeface="Arial" pitchFamily="34" charset="0"/>
              </a:rPr>
              <a:t>til folketinget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Folkekirken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2800" dirty="0" smtClean="0">
                <a:cs typeface="Arial" pitchFamily="34" charset="0"/>
              </a:rPr>
              <a:t>Frihedsrettigheder, såsom ytringsfrihed, religionsfrihed, forenings- og forsamlingsfrihed, ejendomsrettens ukrænkelighed mv.</a:t>
            </a:r>
          </a:p>
          <a:p>
            <a:endParaRPr lang="da-DK" sz="36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Retskilder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1.1 Lovgivning og forarbejder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>
              <a:buFont typeface="Arial" pitchFamily="34" charset="0"/>
              <a:buChar char="•"/>
            </a:pPr>
            <a:r>
              <a:rPr lang="da-DK" sz="2700" b="1" dirty="0" smtClean="0">
                <a:cs typeface="Arial" pitchFamily="34" charset="0"/>
              </a:rPr>
              <a:t>Lovforslag</a:t>
            </a:r>
            <a:r>
              <a:rPr lang="da-DK" sz="2700" dirty="0" smtClean="0">
                <a:cs typeface="Arial" pitchFamily="34" charset="0"/>
              </a:rPr>
              <a:t> kan fremsættes af ethvert medlem af folke-tinget.</a:t>
            </a:r>
          </a:p>
          <a:p>
            <a:pPr marL="723900" lvl="1" indent="-266700">
              <a:buFont typeface="Arial" pitchFamily="34" charset="0"/>
              <a:buChar char="•"/>
            </a:pPr>
            <a:r>
              <a:rPr lang="da-DK" sz="2700" dirty="0" smtClean="0">
                <a:cs typeface="Arial" pitchFamily="34" charset="0"/>
              </a:rPr>
              <a:t>Lovforslag skal behandles 3 gange i folketingssalen og vedtages med almindelig flertal.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2700" b="1" dirty="0" smtClean="0">
                <a:cs typeface="Arial" pitchFamily="34" charset="0"/>
              </a:rPr>
              <a:t>Rammelovgivning</a:t>
            </a:r>
            <a:r>
              <a:rPr lang="da-DK" sz="2700" dirty="0" smtClean="0">
                <a:cs typeface="Arial" pitchFamily="34" charset="0"/>
              </a:rPr>
              <a:t>: Folketinget kan vedtage lovgivning, der fastsætter de overordnede regler/rammer på et område, hvorefter det fx overlades til en minister at fastsætte mere detaljerede regler – udstede bekendtgørelser.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2700" b="1" dirty="0" smtClean="0">
                <a:cs typeface="Arial" pitchFamily="34" charset="0"/>
              </a:rPr>
              <a:t>Bekendtgørelser </a:t>
            </a:r>
            <a:r>
              <a:rPr lang="da-DK" sz="2700" dirty="0" smtClean="0">
                <a:cs typeface="Arial" pitchFamily="34" charset="0"/>
              </a:rPr>
              <a:t>udspringer af love.</a:t>
            </a:r>
          </a:p>
          <a:p>
            <a:pPr marL="723900" lvl="1" indent="-266700">
              <a:buFont typeface="Arial" pitchFamily="34" charset="0"/>
              <a:buChar char="•"/>
            </a:pPr>
            <a:r>
              <a:rPr lang="da-DK" sz="2700" dirty="0" smtClean="0">
                <a:cs typeface="Arial" pitchFamily="34" charset="0"/>
              </a:rPr>
              <a:t>SU-bekendtgørelsen </a:t>
            </a:r>
            <a:r>
              <a:rPr lang="da-DK" sz="2700" dirty="0" smtClean="0">
                <a:cs typeface="Arial" pitchFamily="34" charset="0"/>
              </a:rPr>
              <a:t>udspringer </a:t>
            </a:r>
            <a:r>
              <a:rPr lang="da-DK" sz="2700" dirty="0" smtClean="0">
                <a:cs typeface="Arial" pitchFamily="34" charset="0"/>
              </a:rPr>
              <a:t>af SU-loven. SU-bekendtgørelsen er lavet af undervisningsministeren. </a:t>
            </a:r>
          </a:p>
          <a:p>
            <a:pPr marL="266700" indent="-266700">
              <a:buFont typeface="Arial" pitchFamily="34" charset="0"/>
              <a:buChar char="•"/>
            </a:pPr>
            <a:endParaRPr lang="da-DK" sz="28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Retskilder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1.1 Lovgivning og forarbejder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467544" y="1340768"/>
            <a:ext cx="860273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600" b="1" dirty="0" smtClean="0">
                <a:cs typeface="Arial" pitchFamily="34" charset="0"/>
              </a:rPr>
              <a:t>Vejledninger og cirkulærer: 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3200" dirty="0" smtClean="0">
                <a:cs typeface="Arial" pitchFamily="34" charset="0"/>
              </a:rPr>
              <a:t>Udspringer af bekendtgørelser (skal have hjemmel i en bekendtgørelse), og er ofte lavet af de myndigheder, som skal anvende reglerne i praksis – direkte overfor borgere og virksomheder.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3200" dirty="0" smtClean="0">
                <a:cs typeface="Arial" pitchFamily="34" charset="0"/>
              </a:rPr>
              <a:t>Nogle vejledninger udgives i bogform, fx ligningsvejledningen, momsvejledningen.</a:t>
            </a:r>
          </a:p>
        </p:txBody>
      </p:sp>
    </p:spTree>
    <p:extLst>
      <p:ext uri="{BB962C8B-B14F-4D97-AF65-F5344CB8AC3E}">
        <p14:creationId xmlns=""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708</TotalTime>
  <Words>1137</Words>
  <Application>Microsoft Office PowerPoint</Application>
  <PresentationFormat>Skærmshow (4:3)</PresentationFormat>
  <Paragraphs>168</Paragraphs>
  <Slides>22</Slides>
  <Notes>22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22</vt:i4>
      </vt:variant>
    </vt:vector>
  </HeadingPairs>
  <TitlesOfParts>
    <vt:vector size="23" baseType="lpstr">
      <vt:lpstr>Kontortema</vt:lpstr>
      <vt:lpstr>Dias nummer 1</vt:lpstr>
      <vt:lpstr>Dias nummer 2</vt:lpstr>
      <vt:lpstr>Dias nummer 3</vt:lpstr>
      <vt:lpstr>Dias nummer 4</vt:lpstr>
      <vt:lpstr>Dias nummer 5</vt:lpstr>
      <vt:lpstr>Dias nummer 6</vt:lpstr>
      <vt:lpstr>Dias nummer 7</vt:lpstr>
      <vt:lpstr>Dias nummer 8</vt:lpstr>
      <vt:lpstr>Dias nummer 9</vt:lpstr>
      <vt:lpstr>Dias nummer 10</vt:lpstr>
      <vt:lpstr>Dias nummer 11</vt:lpstr>
      <vt:lpstr>Dias nummer 12</vt:lpstr>
      <vt:lpstr>Dias nummer 13</vt:lpstr>
      <vt:lpstr>Dias nummer 14</vt:lpstr>
      <vt:lpstr>Dias nummer 15</vt:lpstr>
      <vt:lpstr>Dias nummer 16</vt:lpstr>
      <vt:lpstr>Dias nummer 17</vt:lpstr>
      <vt:lpstr>Dias nummer 18</vt:lpstr>
      <vt:lpstr>Dias nummer 19</vt:lpstr>
      <vt:lpstr>Dias nummer 20</vt:lpstr>
      <vt:lpstr>Dias nummer 21</vt:lpstr>
      <vt:lpstr>Dias nummer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Dorte</dc:creator>
  <cp:lastModifiedBy>Dorte</cp:lastModifiedBy>
  <cp:revision>18</cp:revision>
  <dcterms:created xsi:type="dcterms:W3CDTF">2011-03-28T11:51:52Z</dcterms:created>
  <dcterms:modified xsi:type="dcterms:W3CDTF">2011-08-22T12:19:43Z</dcterms:modified>
</cp:coreProperties>
</file>