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7" d="100"/>
          <a:sy n="77" d="100"/>
        </p:scale>
        <p:origin x="-114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435601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5DF2-7ADA-4866-9B6C-71CC98A0FD4E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8187-3311-430B-B313-5A3148D015F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4E2C6-EB15-4C12-973B-6E27CE70912E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DD6B-DA6C-434E-A1C9-D12200556A6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EEA1-93D4-4B26-BF99-067282D2335C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B327-DCCE-437E-9579-01D20957DE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1FE8-9FC1-477B-B636-756B6ACFA6F4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BA274-9675-4F35-8164-782C1DD3D2B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D737-FCA2-4A6D-A257-F8BFEF438B52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D783-9C6F-4F9D-9E04-0EF238053C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B4EA-A63F-404E-A13B-984043F0B30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AA5D-52D8-44AC-B664-67F0C80D943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4C5B-4464-42FE-A038-670C3CB7A1E5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4314-350B-4B7C-898C-B4D2083AE0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A14D-E329-4BEE-BEA5-27852A7D95ED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F879D-99C0-4304-B767-927CB4D8D10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BD5E-7B21-485C-9398-2AE1A4AF8C63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1EF0-A3AB-4C73-AD2A-708C430A9F0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6ECE-1D81-4AD3-9226-BCE60E65C004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D3CE-C6A1-427F-8A82-D73CCADF35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D1AC1A-16D7-4A7A-9E6D-63A99164091F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A5171C-297D-41C1-8B74-0CC07BA96AF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20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Fortrydelsesret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70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00212"/>
            <a:ext cx="8003232" cy="4681115"/>
          </a:xfrm>
        </p:spPr>
        <p:txBody>
          <a:bodyPr/>
          <a:lstStyle/>
          <a:p>
            <a:pPr eaLnBrk="1" hangingPunct="1"/>
            <a:r>
              <a:rPr lang="da-DK" dirty="0" smtClean="0"/>
              <a:t>Fortrydelsesretten er en fravigelse af princippet om, at aftaler skal holdes</a:t>
            </a:r>
          </a:p>
          <a:p>
            <a:pPr eaLnBrk="1" hangingPunct="1"/>
            <a:r>
              <a:rPr lang="da-DK" dirty="0" smtClean="0"/>
              <a:t>En køber kan tilbagekalde sit tilbud indtil sælgers accept er kommet frem til køber, jf. LFFE § 7</a:t>
            </a:r>
          </a:p>
          <a:p>
            <a:pPr eaLnBrk="1" hangingPunct="1"/>
            <a:r>
              <a:rPr lang="da-DK" dirty="0" smtClean="0"/>
              <a:t>Efter aftalen er indgået kan køber fortryde handlen, jf. LFFE § 7 og § 8</a:t>
            </a:r>
          </a:p>
          <a:p>
            <a:pPr lvl="1" eaLnBrk="1" hangingPunct="1"/>
            <a:r>
              <a:rPr lang="da-DK" dirty="0" smtClean="0"/>
              <a:t>Meddelelse om fortrydelse skal gives til sælger inden 6 hverdage efter aftalen er indgået</a:t>
            </a:r>
          </a:p>
          <a:p>
            <a:pPr lvl="1" eaLnBrk="1" hangingPunct="1"/>
            <a:r>
              <a:rPr lang="da-DK" dirty="0" smtClean="0"/>
              <a:t>Køber skal samtidig betale en godtgørelse på 1 % af den nominelle købesum</a:t>
            </a:r>
          </a:p>
          <a:p>
            <a:pPr eaLnBrk="1" hangingPunct="1"/>
            <a:r>
              <a:rPr lang="da-DK" dirty="0" smtClean="0"/>
              <a:t>Sælger har ikke tilsvarende fortrydelsesret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89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00213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Køber kan forberede finansiering af huskøb ved at få et lånebevis fra sin bank</a:t>
            </a:r>
          </a:p>
          <a:p>
            <a:pPr eaLnBrk="1" hangingPunct="1"/>
            <a:r>
              <a:rPr lang="da-DK" dirty="0" smtClean="0"/>
              <a:t>Banken skal yde rådgivning om finansiering af fast ejendom (se kapitel 21 om rådgivning)</a:t>
            </a:r>
          </a:p>
          <a:p>
            <a:pPr eaLnBrk="1" hangingPunct="1"/>
            <a:r>
              <a:rPr lang="da-DK" dirty="0" smtClean="0"/>
              <a:t>I en købsaftale kan parterne vælge:</a:t>
            </a:r>
          </a:p>
          <a:p>
            <a:pPr lvl="1" eaLnBrk="1" hangingPunct="1"/>
            <a:r>
              <a:rPr lang="da-DK" dirty="0" smtClean="0"/>
              <a:t>Kontanthandel: Købesummen betales til sælger ved at købers bank deponerer beløbet i sælgers bank</a:t>
            </a:r>
          </a:p>
          <a:p>
            <a:pPr lvl="1" eaLnBrk="1" hangingPunct="1"/>
            <a:r>
              <a:rPr lang="da-DK" dirty="0" smtClean="0"/>
              <a:t>Finansieret handel: Køber overtager sælgers lån i ejendommen – evt. nye lån, som køber har optaget i sælgers navn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942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00213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Realkreditbelåning kan maksimalt udgøre 80 % af ejendommens værdi</a:t>
            </a:r>
          </a:p>
          <a:p>
            <a:pPr eaLnBrk="1" hangingPunct="1"/>
            <a:r>
              <a:rPr lang="da-DK" dirty="0" smtClean="0"/>
              <a:t>I forbindelse med optagelse af realkreditlån, skal man overveje:</a:t>
            </a:r>
          </a:p>
          <a:p>
            <a:pPr lvl="1" eaLnBrk="1" hangingPunct="1"/>
            <a:r>
              <a:rPr lang="da-DK" dirty="0" smtClean="0"/>
              <a:t>Løbetid (10, 20 eller 30 år)</a:t>
            </a:r>
          </a:p>
          <a:p>
            <a:pPr lvl="1" eaLnBrk="1" hangingPunct="1"/>
            <a:r>
              <a:rPr lang="da-DK" dirty="0" smtClean="0"/>
              <a:t>Afdragsfrihed (der betales kun renter på lånet og ikke afdrag)</a:t>
            </a:r>
          </a:p>
          <a:p>
            <a:pPr lvl="1" eaLnBrk="1" hangingPunct="1"/>
            <a:r>
              <a:rPr lang="da-DK" dirty="0" smtClean="0"/>
              <a:t>Fast eller variabel rente</a:t>
            </a:r>
          </a:p>
          <a:p>
            <a:pPr lvl="1" eaLnBrk="1" hangingPunct="1"/>
            <a:r>
              <a:rPr lang="da-DK" dirty="0" smtClean="0"/>
              <a:t>Kurssikring af lån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918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844824"/>
            <a:ext cx="8003232" cy="4248050"/>
          </a:xfrm>
        </p:spPr>
        <p:txBody>
          <a:bodyPr/>
          <a:lstStyle/>
          <a:p>
            <a:pPr eaLnBrk="1" hangingPunct="1"/>
            <a:r>
              <a:rPr lang="da-DK" sz="2200" dirty="0" smtClean="0"/>
              <a:t>Købers advokat skal rådgive køber om handlen og gennemgå handlens væsentlige dokumenter</a:t>
            </a:r>
          </a:p>
          <a:p>
            <a:pPr eaLnBrk="1" hangingPunct="1"/>
            <a:r>
              <a:rPr lang="da-DK" sz="2200" dirty="0" smtClean="0"/>
              <a:t>Advokaten skal sørge for at få tinglyst nyt skøde på ejendommen, for at sikre købers adkomst</a:t>
            </a:r>
          </a:p>
          <a:p>
            <a:pPr eaLnBrk="1" hangingPunct="1"/>
            <a:r>
              <a:rPr lang="da-DK" sz="2200" dirty="0" smtClean="0"/>
              <a:t>Skødet vil få anmærkninger om sælgers endnu ikke aflyste lån</a:t>
            </a:r>
          </a:p>
          <a:p>
            <a:pPr eaLnBrk="1" hangingPunct="1"/>
            <a:r>
              <a:rPr lang="da-DK" sz="2200" dirty="0" smtClean="0"/>
              <a:t>Efterhånden som sælgers lån bliver indfriet, vil anmærkningerne på skødet blive fjernet</a:t>
            </a:r>
          </a:p>
          <a:p>
            <a:pPr eaLnBrk="1" hangingPunct="1"/>
            <a:r>
              <a:rPr lang="da-DK" sz="2200" dirty="0" smtClean="0"/>
              <a:t>Når skødet er anmærkningsfrit kan købesummen frigives til sælger</a:t>
            </a:r>
          </a:p>
          <a:p>
            <a:pPr eaLnBrk="1" hangingPunct="1"/>
            <a:r>
              <a:rPr lang="da-DK" sz="2200" dirty="0" smtClean="0"/>
              <a:t>Advokat skal udarbejde refusionsopgørelse senest 30 dage efter overtagelsesdagen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96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73238"/>
            <a:ext cx="8003232" cy="3743994"/>
          </a:xfrm>
        </p:spPr>
        <p:txBody>
          <a:bodyPr/>
          <a:lstStyle/>
          <a:p>
            <a:pPr eaLnBrk="1" hangingPunct="1"/>
            <a:r>
              <a:rPr lang="da-DK" sz="2400" dirty="0" smtClean="0"/>
              <a:t>En mangel ved en fast ejendom er typisk en defekt, som ikke burde være der i en ejendom med den alder til den pris. Hvad kunne køber med rimelighed forvente?</a:t>
            </a:r>
          </a:p>
          <a:p>
            <a:pPr eaLnBrk="1" hangingPunct="1"/>
            <a:r>
              <a:rPr lang="da-DK" sz="2400" dirty="0" smtClean="0"/>
              <a:t>Uanset at sælger har fået udarbejdet tilstandsrapport mv., kan sælger være ansvarlig for mangler, fx:</a:t>
            </a:r>
            <a:br>
              <a:rPr lang="da-DK" sz="2400" dirty="0" smtClean="0"/>
            </a:br>
            <a:endParaRPr lang="da-DK" sz="2400" dirty="0" smtClean="0"/>
          </a:p>
          <a:p>
            <a:pPr lvl="1" eaLnBrk="1" hangingPunct="1"/>
            <a:r>
              <a:rPr lang="da-DK" sz="2200" dirty="0" smtClean="0"/>
              <a:t>Ulovlige bygningsindretninger</a:t>
            </a:r>
          </a:p>
          <a:p>
            <a:pPr lvl="1" eaLnBrk="1" hangingPunct="1"/>
            <a:r>
              <a:rPr lang="da-DK" sz="2200" dirty="0" smtClean="0"/>
              <a:t>Hvis sælger har garanteret</a:t>
            </a:r>
          </a:p>
          <a:p>
            <a:pPr lvl="1" eaLnBrk="1" hangingPunct="1"/>
            <a:r>
              <a:rPr lang="da-DK" sz="2200" dirty="0" smtClean="0"/>
              <a:t>Hvis sælger har handlet svigagtigt eller groft uagtsomt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990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73238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Køber har en </a:t>
            </a:r>
            <a:r>
              <a:rPr lang="da-DK" sz="2400" b="1" dirty="0" smtClean="0"/>
              <a:t>undersøgelsespligt</a:t>
            </a:r>
            <a:r>
              <a:rPr lang="da-DK" sz="2400" dirty="0" smtClean="0"/>
              <a:t> – ved siden af sælgers oplysningspligt. Kunne køber have opdaget manglen ved at se sig for?</a:t>
            </a:r>
          </a:p>
          <a:p>
            <a:pPr eaLnBrk="1" hangingPunct="1"/>
            <a:r>
              <a:rPr lang="da-DK" sz="2400" dirty="0" smtClean="0"/>
              <a:t>Mangler uden for bygningen er sælger ansvarlig for</a:t>
            </a:r>
          </a:p>
          <a:p>
            <a:pPr eaLnBrk="1" hangingPunct="1"/>
            <a:r>
              <a:rPr lang="da-DK" sz="2400" dirty="0" smtClean="0"/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2200" dirty="0" smtClean="0"/>
              <a:t>Erstatning</a:t>
            </a:r>
          </a:p>
          <a:p>
            <a:pPr lvl="1" eaLnBrk="1" hangingPunct="1"/>
            <a:r>
              <a:rPr lang="da-DK" sz="2200" dirty="0" smtClean="0"/>
              <a:t>Forholdsmæssigt afslag</a:t>
            </a:r>
          </a:p>
          <a:p>
            <a:pPr lvl="1" eaLnBrk="1" hangingPunct="1"/>
            <a:r>
              <a:rPr lang="da-DK" sz="2200" dirty="0" smtClean="0"/>
              <a:t>Hæve handlet</a:t>
            </a:r>
          </a:p>
          <a:p>
            <a:pPr eaLnBrk="1" hangingPunct="1"/>
            <a:r>
              <a:rPr lang="da-DK" sz="2400" dirty="0" smtClean="0"/>
              <a:t>Mangler forældes 3 år efter køber har opdaget manglen eller burde have opdaget den, men maksimalt 10 år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Ejendomsmæglers ansvar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01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2"/>
            <a:ext cx="8003232" cy="4897015"/>
          </a:xfrm>
        </p:spPr>
        <p:txBody>
          <a:bodyPr/>
          <a:lstStyle/>
          <a:p>
            <a:pPr eaLnBrk="1" hangingPunct="1"/>
            <a:r>
              <a:rPr lang="da-DK" sz="2400" dirty="0" smtClean="0"/>
              <a:t>Ejendomsmæglers rådgiveransvar vurderes efter almindelige erstatningsretlige principper, jf. LOFE § 24, stk. 1</a:t>
            </a:r>
          </a:p>
          <a:p>
            <a:pPr lvl="1" eaLnBrk="1" hangingPunct="1"/>
            <a:r>
              <a:rPr lang="da-DK" sz="2200" dirty="0" smtClean="0"/>
              <a:t>Professionsansvar, skærpet culpa</a:t>
            </a:r>
          </a:p>
          <a:p>
            <a:pPr eaLnBrk="1" hangingPunct="1"/>
            <a:r>
              <a:rPr lang="da-DK" sz="2400" dirty="0" smtClean="0"/>
              <a:t>Ejendomsmægler objektivt ansvar, jf. LOFE § 24, stk. 2, hvis</a:t>
            </a:r>
          </a:p>
          <a:p>
            <a:pPr lvl="1" eaLnBrk="1" hangingPunct="1"/>
            <a:r>
              <a:rPr lang="da-DK" sz="2200" dirty="0" smtClean="0"/>
              <a:t>Provenu er beregnet forkert</a:t>
            </a:r>
          </a:p>
          <a:p>
            <a:pPr lvl="1" eaLnBrk="1" hangingPunct="1"/>
            <a:r>
              <a:rPr lang="da-DK" sz="2200" dirty="0" smtClean="0"/>
              <a:t>Beregning af </a:t>
            </a:r>
            <a:r>
              <a:rPr lang="da-DK" sz="2200" dirty="0" err="1" smtClean="0"/>
              <a:t>ejerudgifter</a:t>
            </a:r>
            <a:r>
              <a:rPr lang="da-DK" sz="2200" dirty="0" smtClean="0"/>
              <a:t> eller forslag til finansiering er forkert</a:t>
            </a:r>
          </a:p>
          <a:p>
            <a:pPr lvl="1" eaLnBrk="1" hangingPunct="1"/>
            <a:r>
              <a:rPr lang="da-DK" sz="2200" dirty="0" smtClean="0"/>
              <a:t>Værdiansættelsen afviger meget</a:t>
            </a:r>
          </a:p>
          <a:p>
            <a:pPr lvl="1" eaLnBrk="1" hangingPunct="1">
              <a:buFont typeface="Arial" charset="0"/>
              <a:buNone/>
            </a:pPr>
            <a:r>
              <a:rPr lang="da-DK" sz="2200" dirty="0" smtClean="0"/>
              <a:t>Og forbrugeren er i god tro om fejlen</a:t>
            </a:r>
          </a:p>
          <a:p>
            <a:pPr eaLnBrk="1" hangingPunct="1"/>
            <a:r>
              <a:rPr lang="da-DK" sz="2400" dirty="0" smtClean="0"/>
              <a:t>Forbruger kan klage til Klagenævnet for ejendomsformidling</a:t>
            </a:r>
          </a:p>
          <a:p>
            <a:pPr eaLnBrk="1" hangingPunct="1"/>
            <a:r>
              <a:rPr lang="da-DK" sz="2400" dirty="0" smtClean="0"/>
              <a:t>Disciplinærnævnet for Ejendomsmægler træffer afgørelse i sager om overtrædelse af LOFE og god skik for ejendomsmæglere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kapitel 20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20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Lovgivning og aktører</a:t>
            </a:r>
          </a:p>
          <a:p>
            <a:pPr eaLnBrk="1" hangingPunct="1"/>
            <a:r>
              <a:rPr lang="da-DK" dirty="0" smtClean="0"/>
              <a:t>Gennemgang af en ejendomshandel</a:t>
            </a:r>
          </a:p>
          <a:p>
            <a:pPr eaLnBrk="1" hangingPunct="1"/>
            <a:r>
              <a:rPr lang="da-DK" dirty="0" smtClean="0"/>
              <a:t>Mangler ved fast ejendom</a:t>
            </a:r>
          </a:p>
          <a:p>
            <a:pPr eaLnBrk="1" hangingPunct="1"/>
            <a:r>
              <a:rPr lang="da-DK" dirty="0" smtClean="0"/>
              <a:t>Ejendomsmæglers ansvar</a:t>
            </a:r>
          </a:p>
          <a:p>
            <a:pPr eaLnBrk="1" hangingPunct="1"/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(Aftaleret – se kapitel 3)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(Køb - se kapitel 7)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 smtClean="0"/>
              <a:t>(Rådgiveransvar – se kapitel 21)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7544" y="11380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Lovgivning:</a:t>
            </a:r>
          </a:p>
          <a:p>
            <a:pPr eaLnBrk="1" hangingPunct="1"/>
            <a:r>
              <a:rPr lang="da-DK" sz="2400" dirty="0" smtClean="0"/>
              <a:t>(Aftaleloven, købeloven)</a:t>
            </a:r>
          </a:p>
          <a:p>
            <a:pPr eaLnBrk="1" hangingPunct="1"/>
            <a:r>
              <a:rPr lang="da-DK" sz="2400" dirty="0" smtClean="0"/>
              <a:t>Lov om omsætning af fast ejendom (LOFE)</a:t>
            </a:r>
          </a:p>
          <a:p>
            <a:pPr eaLnBrk="1" hangingPunct="1"/>
            <a:r>
              <a:rPr lang="da-DK" sz="2400" dirty="0" smtClean="0"/>
              <a:t>Lov om forbrugerbeskyttelse ved erhvervelse af fast ejendom (LFFE)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 smtClean="0"/>
              <a:t>Aktører </a:t>
            </a:r>
            <a:r>
              <a:rPr lang="da-DK" sz="1800" dirty="0" smtClean="0"/>
              <a:t>(se fig. 20.1)</a:t>
            </a:r>
            <a:r>
              <a:rPr lang="da-DK" sz="2400" dirty="0" smtClean="0"/>
              <a:t>:</a:t>
            </a:r>
          </a:p>
          <a:p>
            <a:pPr eaLnBrk="1" hangingPunct="1"/>
            <a:r>
              <a:rPr lang="da-DK" sz="2400" dirty="0" smtClean="0"/>
              <a:t>Sælger: </a:t>
            </a:r>
          </a:p>
          <a:p>
            <a:pPr lvl="1" eaLnBrk="1" hangingPunct="1"/>
            <a:r>
              <a:rPr lang="da-DK" dirty="0" smtClean="0"/>
              <a:t>Ejendomsmægler, bank, realkreditinstitut, bygningssagkyndig, forsikringsselskab</a:t>
            </a:r>
          </a:p>
          <a:p>
            <a:pPr eaLnBrk="1" hangingPunct="1"/>
            <a:r>
              <a:rPr lang="da-DK" sz="2400" dirty="0" smtClean="0"/>
              <a:t>Køber:</a:t>
            </a:r>
          </a:p>
          <a:p>
            <a:pPr lvl="1" eaLnBrk="1" hangingPunct="1"/>
            <a:r>
              <a:rPr lang="da-DK" dirty="0"/>
              <a:t>Advokat, bank, realkreditinstitut, bygningssagkyndig, forsikringsselskab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2143125"/>
            <a:ext cx="8003232" cy="2942059"/>
          </a:xfrm>
        </p:spPr>
        <p:txBody>
          <a:bodyPr/>
          <a:lstStyle/>
          <a:p>
            <a:pPr eaLnBrk="1" hangingPunct="1"/>
            <a:r>
              <a:rPr lang="da-DK" dirty="0" smtClean="0"/>
              <a:t>Gennemgang af en typisk handel – køb af privat bolig med hjælp fra ejendomsmægler og advokat</a:t>
            </a:r>
          </a:p>
          <a:p>
            <a:pPr eaLnBrk="1" hangingPunct="1"/>
            <a:r>
              <a:rPr lang="da-DK" dirty="0" smtClean="0"/>
              <a:t>Alle aktørerne har forskellige roller og skal koordinere indsatsen, før bolighandlen er på plads</a:t>
            </a:r>
          </a:p>
          <a:p>
            <a:pPr eaLnBrk="1" hangingPunct="1"/>
            <a:r>
              <a:rPr lang="da-DK" dirty="0" smtClean="0"/>
              <a:t>Det kan være afgørende at tingene sker i den rigtige rækkefølge, på det rigtige tidspunkt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50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72816"/>
            <a:ext cx="8003232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Indgås mellem sælger og ejendomsmægler</a:t>
            </a:r>
          </a:p>
          <a:p>
            <a:pPr eaLnBrk="1" hangingPunct="1"/>
            <a:r>
              <a:rPr lang="da-DK" dirty="0" smtClean="0"/>
              <a:t>Skal indeholde betingelser om salgspris, annoncering og mæglers salær</a:t>
            </a:r>
          </a:p>
          <a:p>
            <a:pPr eaLnBrk="1" hangingPunct="1"/>
            <a:r>
              <a:rPr lang="da-DK" dirty="0" smtClean="0"/>
              <a:t>Skal overholde reglerne i LOFE § 10 og formidlingsbekendtgørelsen § 6</a:t>
            </a:r>
          </a:p>
          <a:p>
            <a:pPr eaLnBrk="1" hangingPunct="1"/>
            <a:r>
              <a:rPr lang="da-DK" dirty="0" smtClean="0"/>
              <a:t>Aftalen kan højst løbe i 6 måneder og kan herefter forlænges 3 måneder ad gangen</a:t>
            </a:r>
          </a:p>
          <a:p>
            <a:pPr eaLnBrk="1" hangingPunct="1"/>
            <a:r>
              <a:rPr lang="da-DK" dirty="0" smtClean="0"/>
              <a:t>Det skal tydeligt fremgå, hvilke ydelser sælger skal betale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774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00213"/>
            <a:ext cx="8003232" cy="403304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200" dirty="0" smtClean="0"/>
              <a:t>Når der er indgået formidlingsaftale skal ejendomsmægler: </a:t>
            </a:r>
          </a:p>
          <a:p>
            <a:pPr eaLnBrk="1" hangingPunct="1"/>
            <a:r>
              <a:rPr lang="da-DK" sz="2200" dirty="0" smtClean="0"/>
              <a:t>Varetage sælgers interesser og rådgive sælger, herunder</a:t>
            </a:r>
          </a:p>
          <a:p>
            <a:pPr lvl="1" eaLnBrk="1" hangingPunct="1"/>
            <a:r>
              <a:rPr lang="da-DK" sz="2200" dirty="0" smtClean="0"/>
              <a:t>Værdiansætte ejendommen og fastsætte prisen</a:t>
            </a:r>
          </a:p>
          <a:p>
            <a:pPr lvl="1" eaLnBrk="1" hangingPunct="1"/>
            <a:r>
              <a:rPr lang="da-DK" sz="2200" dirty="0" smtClean="0"/>
              <a:t>Udarbejde finansieringsforslag</a:t>
            </a:r>
          </a:p>
          <a:p>
            <a:pPr lvl="1" eaLnBrk="1" hangingPunct="1"/>
            <a:r>
              <a:rPr lang="da-DK" sz="2200" dirty="0" smtClean="0"/>
              <a:t>Beregne sælgers provenu</a:t>
            </a:r>
          </a:p>
          <a:p>
            <a:pPr lvl="1" eaLnBrk="1" hangingPunct="1"/>
            <a:r>
              <a:rPr lang="da-DK" sz="2200" dirty="0" smtClean="0"/>
              <a:t>Udarbejde salgsopstilling og udkast til købsaftale</a:t>
            </a:r>
          </a:p>
          <a:p>
            <a:pPr eaLnBrk="1" hangingPunct="1"/>
            <a:r>
              <a:rPr lang="da-DK" sz="2200" dirty="0" smtClean="0"/>
              <a:t>Salgsmaterialet er en opfordring til at afgive tilbud</a:t>
            </a:r>
          </a:p>
          <a:p>
            <a:pPr eaLnBrk="1" hangingPunct="1"/>
            <a:r>
              <a:rPr lang="da-DK" sz="2200" dirty="0" smtClean="0"/>
              <a:t>Give køber alle de relevante oplysninger</a:t>
            </a:r>
          </a:p>
          <a:p>
            <a:pPr eaLnBrk="1" hangingPunct="1"/>
            <a:r>
              <a:rPr lang="da-DK" sz="2200" dirty="0" smtClean="0"/>
              <a:t>Ejendomsmægler må ikke rådgive både sælger og køber, </a:t>
            </a:r>
            <a:br>
              <a:rPr lang="da-DK" sz="2200" dirty="0" smtClean="0"/>
            </a:br>
            <a:r>
              <a:rPr lang="da-DK" sz="2200" dirty="0" smtClean="0"/>
              <a:t>jf. LOFE § 15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8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700213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 smtClean="0"/>
              <a:t>Sælger kan få udarbejdet tilstandsrapport af bygningssagkyndig</a:t>
            </a:r>
          </a:p>
          <a:p>
            <a:pPr eaLnBrk="1" hangingPunct="1"/>
            <a:r>
              <a:rPr lang="da-DK" sz="2400" dirty="0" smtClean="0"/>
              <a:t>Bygningssagkyndig gennemgår bygninger men ikke grunden og installationer uden for bygningen</a:t>
            </a:r>
          </a:p>
          <a:p>
            <a:pPr eaLnBrk="1" hangingPunct="1"/>
            <a:r>
              <a:rPr lang="da-DK" sz="2400" dirty="0" smtClean="0"/>
              <a:t>Den bygningssagkyndige ser efter synlige mangler – ikke de skjulte mangler</a:t>
            </a:r>
          </a:p>
          <a:p>
            <a:pPr eaLnBrk="1" hangingPunct="1"/>
            <a:r>
              <a:rPr lang="da-DK" sz="2400" dirty="0" smtClean="0"/>
              <a:t>Alle fejl og mangler gives karakter (se fig. 20.2)</a:t>
            </a:r>
          </a:p>
          <a:p>
            <a:pPr eaLnBrk="1" hangingPunct="1"/>
            <a:r>
              <a:rPr lang="da-DK" sz="2400" dirty="0" smtClean="0"/>
              <a:t>Sælger har loyal oplysningspligt og skal supplere tilstandsrapporten med alle de relevante forhold, han kender til</a:t>
            </a:r>
          </a:p>
          <a:p>
            <a:pPr eaLnBrk="1" hangingPunct="1"/>
            <a:r>
              <a:rPr lang="da-DK" sz="2400" dirty="0" smtClean="0"/>
              <a:t>El-tjek skal foretages af autoriseret elinstallatør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927225"/>
            <a:ext cx="8003232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På baggrund af tilstandsrapport og elinstallationsrapport indhentes et tilbud om ejerskifteforsikring</a:t>
            </a:r>
          </a:p>
          <a:p>
            <a:pPr eaLnBrk="1" hangingPunct="1"/>
            <a:r>
              <a:rPr lang="da-DK" dirty="0" smtClean="0"/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000" dirty="0" smtClean="0"/>
              <a:t>Køber har modtaget tilstandsrapport, som er mindre end 6 mdr. gammel</a:t>
            </a:r>
          </a:p>
          <a:p>
            <a:pPr lvl="1" eaLnBrk="1" hangingPunct="1"/>
            <a:r>
              <a:rPr lang="da-DK" sz="2000" dirty="0" smtClean="0"/>
              <a:t>Køber har modtaget en elinstallationsrapport, som er mindre end 1 år gammel</a:t>
            </a:r>
          </a:p>
          <a:p>
            <a:pPr lvl="1" eaLnBrk="1" hangingPunct="1"/>
            <a:r>
              <a:rPr lang="da-DK" sz="2000" dirty="0" smtClean="0"/>
              <a:t>Køber samtidig har modtaget tilbud på en ejerskifteforsikring</a:t>
            </a:r>
          </a:p>
          <a:p>
            <a:pPr lvl="1" eaLnBrk="1" hangingPunct="1"/>
            <a:r>
              <a:rPr lang="da-DK" sz="2000" dirty="0" smtClean="0"/>
              <a:t>Køber har modtaget tilbud fra sælger om betaling af ½ præmie på 5-årig forsikring</a:t>
            </a:r>
          </a:p>
        </p:txBody>
      </p:sp>
      <p:sp>
        <p:nvSpPr>
          <p:cNvPr id="9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Købsaftale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846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927225"/>
            <a:ext cx="8003232" cy="3373983"/>
          </a:xfrm>
        </p:spPr>
        <p:txBody>
          <a:bodyPr/>
          <a:lstStyle/>
          <a:p>
            <a:pPr eaLnBrk="1" hangingPunct="1"/>
            <a:r>
              <a:rPr lang="da-DK" dirty="0" smtClean="0"/>
              <a:t>Ejendomsmægler udfærdiger købsaftale, jf. LOFE § 17</a:t>
            </a:r>
          </a:p>
          <a:p>
            <a:pPr eaLnBrk="1" hangingPunct="1"/>
            <a:r>
              <a:rPr lang="da-DK" dirty="0" smtClean="0"/>
              <a:t>Udarbejdes på baggrund af standardkøbsaftale, jf. formidlingsbekendtgørelsen § 23</a:t>
            </a:r>
          </a:p>
          <a:p>
            <a:pPr eaLnBrk="1" hangingPunct="1"/>
            <a:r>
              <a:rPr lang="da-DK" dirty="0" smtClean="0"/>
              <a:t>Fravigelser fra standarden skal fremhæves</a:t>
            </a:r>
          </a:p>
          <a:p>
            <a:pPr eaLnBrk="1" hangingPunct="1"/>
            <a:r>
              <a:rPr lang="da-DK" dirty="0" smtClean="0"/>
              <a:t>Der indsættes ofte et advokat og/eller et finansieringsforbehold</a:t>
            </a:r>
          </a:p>
          <a:p>
            <a:pPr eaLnBrk="1" hangingPunct="1"/>
            <a:r>
              <a:rPr lang="da-DK" dirty="0" smtClean="0"/>
              <a:t>Købsaftalen gennemses af købers advokat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924</Words>
  <Application>Microsoft Office PowerPoint</Application>
  <PresentationFormat>Skærmshow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PowerPoint-præsentation</vt:lpstr>
      <vt:lpstr> Handel med fast ejendom kapitel 20</vt:lpstr>
      <vt:lpstr> Handel med fast ejendom  1. Lovgivning og aktører</vt:lpstr>
      <vt:lpstr> 2. Gennemgang af en ejendomshandel</vt:lpstr>
      <vt:lpstr> 2.1 Formidlingsaftale</vt:lpstr>
      <vt:lpstr> 2.1 Formidlingsaftale</vt:lpstr>
      <vt:lpstr>2.2 Tilstandsrapport, el-tjek og ejerskifteforsikring</vt:lpstr>
      <vt:lpstr>PowerPoint-præsentation</vt:lpstr>
      <vt:lpstr> 2.3 Købsaftale</vt:lpstr>
      <vt:lpstr> 2.4 Fortrydelsesret</vt:lpstr>
      <vt:lpstr> 2.5 Finansiering</vt:lpstr>
      <vt:lpstr> 2.5 Finansiering</vt:lpstr>
      <vt:lpstr> 2.6 Berigtigelse af skøde og refusionsopgørelse</vt:lpstr>
      <vt:lpstr> 3. Mangler ved fast ejendom</vt:lpstr>
      <vt:lpstr> 3. Mangler ved fast ejendom</vt:lpstr>
      <vt:lpstr> 4. Ejendomsmæglers ansvar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58</cp:revision>
  <dcterms:created xsi:type="dcterms:W3CDTF">2011-03-28T11:51:52Z</dcterms:created>
  <dcterms:modified xsi:type="dcterms:W3CDTF">2014-07-31T12:10:29Z</dcterms:modified>
</cp:coreProperties>
</file>