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7" r:id="rId2"/>
    <p:sldId id="258" r:id="rId3"/>
    <p:sldId id="261" r:id="rId4"/>
    <p:sldId id="274" r:id="rId5"/>
    <p:sldId id="262" r:id="rId6"/>
    <p:sldId id="264" r:id="rId7"/>
    <p:sldId id="263" r:id="rId8"/>
    <p:sldId id="266" r:id="rId9"/>
    <p:sldId id="267" r:id="rId10"/>
    <p:sldId id="268" r:id="rId11"/>
    <p:sldId id="276" r:id="rId12"/>
    <p:sldId id="277" r:id="rId13"/>
    <p:sldId id="278" r:id="rId14"/>
    <p:sldId id="280" r:id="rId15"/>
    <p:sldId id="281" r:id="rId16"/>
    <p:sldId id="282" r:id="rId17"/>
    <p:sldId id="283" r:id="rId18"/>
    <p:sldId id="284" r:id="rId19"/>
    <p:sldId id="285" r:id="rId20"/>
    <p:sldId id="271" r:id="rId21"/>
    <p:sldId id="286" r:id="rId22"/>
    <p:sldId id="287" r:id="rId23"/>
    <p:sldId id="288" r:id="rId24"/>
    <p:sldId id="289" r:id="rId25"/>
    <p:sldId id="272" r:id="rId26"/>
    <p:sldId id="290" r:id="rId27"/>
    <p:sldId id="291" r:id="rId28"/>
    <p:sldId id="292" r:id="rId29"/>
  </p:sldIdLst>
  <p:sldSz cx="9144000" cy="6858000" type="screen4x3"/>
  <p:notesSz cx="6858000" cy="9144000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30A0"/>
    <a:srgbClr val="AA7AB2"/>
    <a:srgbClr val="A6669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728" autoAdjust="0"/>
  </p:normalViewPr>
  <p:slideViewPr>
    <p:cSldViewPr>
      <p:cViewPr varScale="1">
        <p:scale>
          <a:sx n="74" d="100"/>
          <a:sy n="74" d="100"/>
        </p:scale>
        <p:origin x="-105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975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a-DK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E33DB-330F-4823-800C-B3D87C7B09A2}" type="datetimeFigureOut">
              <a:rPr lang="da-DK"/>
              <a:pPr>
                <a:defRPr/>
              </a:pPr>
              <a:t>20-07-2011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0F094-66DE-4BDF-ACD5-1FE9C97AFD87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81DCD7-ED85-480C-919F-BE071720387E}" type="datetimeFigureOut">
              <a:rPr lang="da-DK"/>
              <a:pPr>
                <a:defRPr/>
              </a:pPr>
              <a:t>20-07-2011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B38FF-5322-4D44-8C8B-478DC7F30A3B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809BC-9116-4FFC-8FE5-BEF6A5CA4066}" type="datetimeFigureOut">
              <a:rPr lang="da-DK"/>
              <a:pPr>
                <a:defRPr/>
              </a:pPr>
              <a:t>20-07-2011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397EF-A692-4F8E-B981-89DE89AAC597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ACFFA-D71A-40CE-9162-F6FB210EFF00}" type="datetimeFigureOut">
              <a:rPr lang="da-DK"/>
              <a:pPr>
                <a:defRPr/>
              </a:pPr>
              <a:t>20-07-2011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2036A-66FA-44B6-BD56-23492F1EFE5F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0525C5-29AA-4FF6-8E84-F45FB2976FF9}" type="datetimeFigureOut">
              <a:rPr lang="da-DK"/>
              <a:pPr>
                <a:defRPr/>
              </a:pPr>
              <a:t>20-07-2011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09F85C-5F9E-4608-BA89-6702D22360B7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319DA-7643-4DB2-A166-164653A23EA2}" type="datetimeFigureOut">
              <a:rPr lang="da-DK"/>
              <a:pPr>
                <a:defRPr/>
              </a:pPr>
              <a:t>20-07-2011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B7DCEA-9165-446D-B773-9E527E5BED08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CC5DA-79CB-493A-A9B6-195C0D901100}" type="datetimeFigureOut">
              <a:rPr lang="da-DK"/>
              <a:pPr>
                <a:defRPr/>
              </a:pPr>
              <a:t>20-07-2011</a:t>
            </a:fld>
            <a:endParaRPr lang="da-DK"/>
          </a:p>
        </p:txBody>
      </p:sp>
      <p:sp>
        <p:nvSpPr>
          <p:cNvPr id="8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9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BD9FE-1DAF-4FF0-ACCE-0F9D0124524D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E1238-5857-451C-BB65-DACD98B56D0A}" type="datetimeFigureOut">
              <a:rPr lang="da-DK"/>
              <a:pPr>
                <a:defRPr/>
              </a:pPr>
              <a:t>20-07-2011</a:t>
            </a:fld>
            <a:endParaRPr lang="da-DK"/>
          </a:p>
        </p:txBody>
      </p:sp>
      <p:sp>
        <p:nvSpPr>
          <p:cNvPr id="4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6372-6548-404C-BAA3-7A1E5E628555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A0320-BCF1-41E4-ABB0-1C67215DAAC6}" type="datetimeFigureOut">
              <a:rPr lang="da-DK"/>
              <a:pPr>
                <a:defRPr/>
              </a:pPr>
              <a:t>20-07-2011</a:t>
            </a:fld>
            <a:endParaRPr lang="da-DK"/>
          </a:p>
        </p:txBody>
      </p:sp>
      <p:sp>
        <p:nvSpPr>
          <p:cNvPr id="3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4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65A8A-9193-4B6D-AFA9-36CFEA8933EA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62C5B-C323-4889-A8E9-F1D63FC83E42}" type="datetimeFigureOut">
              <a:rPr lang="da-DK"/>
              <a:pPr>
                <a:defRPr/>
              </a:pPr>
              <a:t>20-07-2011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5A7FF-6FAF-4E87-BBA9-FB718D584C22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a-DK" noProof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10D6B-0F5C-4FE6-9A9C-F31019EC4E35}" type="datetimeFigureOut">
              <a:rPr lang="da-DK"/>
              <a:pPr>
                <a:defRPr/>
              </a:pPr>
              <a:t>20-07-2011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FEFB93-7824-4772-9F17-76BDEC7F0B89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dsholder til ti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1027" name="Pladsholder til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82DDA9C-30CF-4E59-B2B5-FC737D4BD93D}" type="datetimeFigureOut">
              <a:rPr lang="da-DK"/>
              <a:pPr>
                <a:defRPr/>
              </a:pPr>
              <a:t>20-07-2011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8EE34E2-38BF-4EC2-B505-13250871BE78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8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Tekstboks 4"/>
          <p:cNvSpPr txBox="1">
            <a:spLocks noChangeArrowheads="1"/>
          </p:cNvSpPr>
          <p:nvPr/>
        </p:nvSpPr>
        <p:spPr bwMode="auto">
          <a:xfrm>
            <a:off x="1063625" y="2228850"/>
            <a:ext cx="734377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a-DK" sz="3600" b="1">
                <a:solidFill>
                  <a:srgbClr val="7030A0"/>
                </a:solidFill>
                <a:cs typeface="Arial" charset="0"/>
              </a:rPr>
              <a:t>Kapitel 15</a:t>
            </a:r>
          </a:p>
          <a:p>
            <a:pPr algn="ctr"/>
            <a:r>
              <a:rPr lang="da-DK" sz="3600" b="1">
                <a:solidFill>
                  <a:srgbClr val="7030A0"/>
                </a:solidFill>
                <a:cs typeface="Arial" charset="0"/>
              </a:rPr>
              <a:t>Insolvensret og rekonstruktion</a:t>
            </a:r>
            <a:endParaRPr lang="da-DK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0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1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2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40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4. Tvangsauktion</a:t>
            </a:r>
          </a:p>
        </p:txBody>
      </p:sp>
      <p:sp>
        <p:nvSpPr>
          <p:cNvPr id="22533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196975"/>
            <a:ext cx="8229600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da-DK" sz="2800" b="1" smtClean="0"/>
              <a:t>Kreditor kan begære tvangsauktion</a:t>
            </a:r>
          </a:p>
          <a:p>
            <a:r>
              <a:rPr lang="da-DK" smtClean="0"/>
              <a:t>Kun aktiver, som kreditor i forvejen har udlæg i</a:t>
            </a:r>
          </a:p>
          <a:p>
            <a:r>
              <a:rPr lang="da-DK" smtClean="0"/>
              <a:t>Begæring indgives til Fogedretten sammen med fogedgebyr</a:t>
            </a:r>
          </a:p>
          <a:p>
            <a:r>
              <a:rPr lang="da-DK" smtClean="0"/>
              <a:t>Auktionen skal annonceres, fast ejendom bekendtgøres i Statstidende</a:t>
            </a:r>
          </a:p>
          <a:p>
            <a:r>
              <a:rPr lang="da-DK" smtClean="0"/>
              <a:t>Auktionen holdes i Fogedretten, og aktivet bliver solgt til den, der byder højest </a:t>
            </a:r>
          </a:p>
          <a:p>
            <a:r>
              <a:rPr lang="da-DK" smtClean="0"/>
              <a:t>Provenuet fra auktionen går til at betale gælden hos kreditor efter omkostningerne ved auktionen er betalt</a:t>
            </a:r>
          </a:p>
          <a:p>
            <a:r>
              <a:rPr lang="da-DK" smtClean="0"/>
              <a:t>Panterettigheder i aktivet bliver slettet efter tvangsauktionen er holdt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3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4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5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40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5. Konkurs</a:t>
            </a:r>
            <a:br>
              <a:rPr lang="da-DK" sz="40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20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(se afsnit 5.3 Skema over en konkursbehandling)</a:t>
            </a:r>
            <a:endParaRPr lang="da-DK" sz="4000" b="1" smtClean="0">
              <a:solidFill>
                <a:srgbClr val="7030A0"/>
              </a:solidFill>
              <a:latin typeface="Arial" charset="0"/>
              <a:cs typeface="Arial" charset="0"/>
            </a:endParaRPr>
          </a:p>
        </p:txBody>
      </p:sp>
      <p:sp>
        <p:nvSpPr>
          <p:cNvPr id="30726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557338"/>
            <a:ext cx="8229600" cy="4525962"/>
          </a:xfrm>
        </p:spPr>
        <p:txBody>
          <a:bodyPr/>
          <a:lstStyle/>
          <a:p>
            <a:r>
              <a:rPr lang="da-DK" smtClean="0"/>
              <a:t>Konkurs er en universalforfølgning, formålet er at dele skyldners aktiver ud til kreditorerne, så alle kreditorer stilles lige</a:t>
            </a:r>
          </a:p>
          <a:p>
            <a:r>
              <a:rPr lang="da-DK" smtClean="0"/>
              <a:t>Begæring kan indgives til skifteretten af skyldner eller kreditor, jf. KL § 17, stk. 1  </a:t>
            </a:r>
          </a:p>
          <a:p>
            <a:r>
              <a:rPr lang="da-DK" smtClean="0"/>
              <a:t>Skyldner mister rådighed over sine aktiver ved dekretets afsigelse, jf. KL § 29</a:t>
            </a:r>
          </a:p>
          <a:p>
            <a:r>
              <a:rPr lang="da-DK" smtClean="0"/>
              <a:t>Skifteretten udpeger kurator (advokat), som handler på vegne af konkursboet</a:t>
            </a:r>
          </a:p>
          <a:p>
            <a:r>
              <a:rPr lang="da-DK" smtClean="0"/>
              <a:t>Annoncering i Statstidende - virkning for enhver jf. KL § 30</a:t>
            </a:r>
          </a:p>
          <a:p>
            <a:endParaRPr lang="da-DK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7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8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9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40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5. Konkurs</a:t>
            </a:r>
          </a:p>
        </p:txBody>
      </p:sp>
      <p:sp>
        <p:nvSpPr>
          <p:cNvPr id="31750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557338"/>
            <a:ext cx="8229600" cy="4525962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da-DK" b="1" smtClean="0"/>
              <a:t>Boets aktiver (konkursmassen) omfatter:</a:t>
            </a:r>
          </a:p>
          <a:p>
            <a:pPr>
              <a:buFont typeface="Arial" charset="0"/>
              <a:buNone/>
            </a:pPr>
            <a:r>
              <a:rPr lang="da-DK" b="1" smtClean="0"/>
              <a:t>HR: 	</a:t>
            </a:r>
            <a:r>
              <a:rPr lang="da-DK" smtClean="0"/>
              <a:t>Alt hvad skyldner ejer ved konkursdekrets afsigelse 	og under konkursen tilfalder ham, jf. KL § 32</a:t>
            </a:r>
          </a:p>
          <a:p>
            <a:pPr>
              <a:buFont typeface="Arial" charset="0"/>
              <a:buNone/>
            </a:pPr>
            <a:r>
              <a:rPr lang="da-DK" b="1" smtClean="0"/>
              <a:t>U1:	</a:t>
            </a:r>
            <a:r>
              <a:rPr lang="da-DK" smtClean="0"/>
              <a:t>Aktiver, som kreditor ikke kan få udlæg i, KL § 36</a:t>
            </a:r>
          </a:p>
          <a:p>
            <a:pPr>
              <a:buFont typeface="Arial" charset="0"/>
              <a:buNone/>
            </a:pPr>
            <a:r>
              <a:rPr lang="da-DK" b="1" smtClean="0"/>
              <a:t>U2:	</a:t>
            </a:r>
            <a:r>
              <a:rPr lang="da-DK" smtClean="0"/>
              <a:t>Skyldners arbejdsindtægter under konkursen</a:t>
            </a:r>
          </a:p>
          <a:p>
            <a:pPr>
              <a:buFont typeface="Arial" charset="0"/>
              <a:buNone/>
            </a:pPr>
            <a:r>
              <a:rPr lang="da-DK" b="1" smtClean="0"/>
              <a:t>U3:	</a:t>
            </a:r>
            <a:r>
              <a:rPr lang="da-DK" smtClean="0"/>
              <a:t>Separatistkrav (fx aktiver solgt med 	ejendomsforbehold)</a:t>
            </a:r>
          </a:p>
          <a:p>
            <a:pPr>
              <a:buFont typeface="Arial" charset="0"/>
              <a:buNone/>
            </a:pPr>
            <a:r>
              <a:rPr lang="da-DK" b="1" smtClean="0"/>
              <a:t>Boets passiver omfatter:</a:t>
            </a:r>
          </a:p>
          <a:p>
            <a:r>
              <a:rPr lang="da-DK" smtClean="0"/>
              <a:t>Alle kreditorer kan anmelde deres krav, uanset om kravet er forfaldent, jf. KL § 38</a:t>
            </a:r>
          </a:p>
          <a:p>
            <a:endParaRPr lang="da-DK" smtClean="0"/>
          </a:p>
          <a:p>
            <a:endParaRPr lang="da-DK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1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2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3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40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5. Konkurs</a:t>
            </a:r>
          </a:p>
        </p:txBody>
      </p:sp>
      <p:sp>
        <p:nvSpPr>
          <p:cNvPr id="32774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557338"/>
            <a:ext cx="8229600" cy="4525962"/>
          </a:xfrm>
        </p:spPr>
        <p:txBody>
          <a:bodyPr/>
          <a:lstStyle/>
          <a:p>
            <a:r>
              <a:rPr lang="da-DK" smtClean="0"/>
              <a:t>Separatistkrav bliver fyldestgjort før konkursmassen gøres op </a:t>
            </a:r>
          </a:p>
          <a:p>
            <a:r>
              <a:rPr lang="da-DK" smtClean="0"/>
              <a:t>Kurator skal sælge og opgøre alle konkursboets aktiver</a:t>
            </a:r>
          </a:p>
          <a:p>
            <a:r>
              <a:rPr lang="da-DK" smtClean="0"/>
              <a:t>Konkursboet skal overveje, om det vil indtræde i gensidigt bebyrdende aftaler</a:t>
            </a:r>
          </a:p>
          <a:p>
            <a:r>
              <a:rPr lang="da-DK" smtClean="0"/>
              <a:t>Konkursboet vurderer, om der kan være omstødelige dispositioner</a:t>
            </a:r>
          </a:p>
          <a:p>
            <a:r>
              <a:rPr lang="da-DK" smtClean="0"/>
              <a:t>Kurator opgør alle kreditorernes krav og placerer dem i konkursordenen</a:t>
            </a:r>
          </a:p>
          <a:p>
            <a:r>
              <a:rPr lang="da-DK" smtClean="0"/>
              <a:t>Når konkursboets aktiver og passiver er gjort op bliver kreditorerne fyldestgjort efter konkursordenen</a:t>
            </a:r>
          </a:p>
          <a:p>
            <a:endParaRPr lang="da-DK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19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0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1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Konkurs</a:t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5.5 Konkursordenen </a:t>
            </a:r>
            <a:r>
              <a:rPr lang="da-DK" sz="20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(se skema afsnit 5.6)</a:t>
            </a:r>
          </a:p>
        </p:txBody>
      </p:sp>
      <p:sp>
        <p:nvSpPr>
          <p:cNvPr id="34822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2071688"/>
            <a:ext cx="8229600" cy="4525962"/>
          </a:xfrm>
        </p:spPr>
        <p:txBody>
          <a:bodyPr/>
          <a:lstStyle/>
          <a:p>
            <a:r>
              <a:rPr lang="da-DK" smtClean="0"/>
              <a:t>Konkursordenen inddeler alle boets kreditorer i klasser  </a:t>
            </a:r>
          </a:p>
          <a:p>
            <a:r>
              <a:rPr lang="da-DK" smtClean="0"/>
              <a:t>Hver konkursklasse bliver fyldestgjort fuldt ud, før der udloddes til næste klasse</a:t>
            </a:r>
          </a:p>
          <a:p>
            <a:r>
              <a:rPr lang="da-DK" smtClean="0"/>
              <a:t>Først dækkes omkostninger i forbindelse med konkursen (massekrav), og herefter de øvrige klasser</a:t>
            </a:r>
          </a:p>
          <a:p>
            <a:r>
              <a:rPr lang="da-DK" smtClean="0"/>
              <a:t>Hvis der ikke er dækning til hele klassen, fx de simple krav, bliver der udloddet en dividende. Efterstående konkursklasser får ingen dækning.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3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4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5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Konkurs</a:t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5.7 Udlodning af dividende</a:t>
            </a:r>
          </a:p>
        </p:txBody>
      </p:sp>
      <p:sp>
        <p:nvSpPr>
          <p:cNvPr id="35846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557338"/>
            <a:ext cx="8229600" cy="4525962"/>
          </a:xfrm>
        </p:spPr>
        <p:txBody>
          <a:bodyPr/>
          <a:lstStyle/>
          <a:p>
            <a:r>
              <a:rPr lang="da-DK" smtClean="0"/>
              <a:t>En dividende på 10 % til simple krav betyder, at kreditor med et krav på 100.000 kr. får en dækning på 10.000 kr.</a:t>
            </a:r>
          </a:p>
          <a:p>
            <a:pPr>
              <a:buFont typeface="Arial" charset="0"/>
              <a:buNone/>
            </a:pPr>
            <a:r>
              <a:rPr lang="da-DK" b="1" smtClean="0"/>
              <a:t>Udækket gæld</a:t>
            </a:r>
          </a:p>
          <a:p>
            <a:r>
              <a:rPr lang="da-DK" smtClean="0"/>
              <a:t>Kreditor har stadig et restkrav på 90.000 kr. efter konkursen er afsluttet</a:t>
            </a:r>
          </a:p>
          <a:p>
            <a:r>
              <a:rPr lang="da-DK" smtClean="0"/>
              <a:t>Kreditorernes udækkede gæld følger skyldner, hvis skyldner er en fysisk person</a:t>
            </a:r>
          </a:p>
          <a:p>
            <a:r>
              <a:rPr lang="da-DK" smtClean="0"/>
              <a:t>Hvis skyldner er et selskab har kreditor ingen at rette kravet mod efter konkursen. Den udækkede gæld kan ikke blive fyldestgjort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7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8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9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40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6. Omstødelse</a:t>
            </a:r>
          </a:p>
        </p:txBody>
      </p:sp>
      <p:sp>
        <p:nvSpPr>
          <p:cNvPr id="36870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268413"/>
            <a:ext cx="8229600" cy="4741862"/>
          </a:xfrm>
        </p:spPr>
        <p:txBody>
          <a:bodyPr/>
          <a:lstStyle/>
          <a:p>
            <a:r>
              <a:rPr lang="da-DK" smtClean="0"/>
              <a:t>Konkursens formål er at alle kreditorer stilles lige</a:t>
            </a:r>
          </a:p>
          <a:p>
            <a:r>
              <a:rPr lang="da-DK" smtClean="0"/>
              <a:t>Omstødelsesreglerne forhindrer, at kreditorer kan få en meget bedre retsstilling kort før konkursen indtræder</a:t>
            </a:r>
          </a:p>
          <a:p>
            <a:r>
              <a:rPr lang="da-DK" smtClean="0"/>
              <a:t>Omstødelse medfører at den begunstigede skal betale det omstødelige beløb tilbage.</a:t>
            </a:r>
          </a:p>
          <a:p>
            <a:r>
              <a:rPr lang="da-DK" smtClean="0"/>
              <a:t>Fristdagen er den dag Skifteretten har modtaget begæring om:</a:t>
            </a:r>
          </a:p>
          <a:p>
            <a:pPr lvl="1"/>
            <a:r>
              <a:rPr lang="da-DK" smtClean="0"/>
              <a:t>Konkurs</a:t>
            </a:r>
          </a:p>
          <a:p>
            <a:pPr lvl="1"/>
            <a:r>
              <a:rPr lang="da-DK" smtClean="0"/>
              <a:t>Rekonstruktion </a:t>
            </a:r>
          </a:p>
          <a:p>
            <a:pPr lvl="1"/>
            <a:r>
              <a:rPr lang="da-DK" smtClean="0"/>
              <a:t>Gældssanering </a:t>
            </a:r>
          </a:p>
          <a:p>
            <a:r>
              <a:rPr lang="da-DK" smtClean="0"/>
              <a:t>Beregning af omstødelsesperioden tager udgangspunkt i fristdagen </a:t>
            </a:r>
            <a:r>
              <a:rPr lang="da-DK" sz="2000" smtClean="0"/>
              <a:t>(se fig. 15.1)</a:t>
            </a:r>
            <a:endParaRPr lang="da-DK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1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2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3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40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6. Omstødelse</a:t>
            </a:r>
          </a:p>
        </p:txBody>
      </p:sp>
      <p:sp>
        <p:nvSpPr>
          <p:cNvPr id="37894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268413"/>
            <a:ext cx="8229600" cy="4741862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da-DK" b="1" smtClean="0"/>
              <a:t>Hvilke dispositioner kan omstødes:</a:t>
            </a:r>
          </a:p>
          <a:p>
            <a:r>
              <a:rPr lang="da-DK" smtClean="0"/>
              <a:t>Gaver, der ikke er lejlighedsgaver, jf. KL § 64</a:t>
            </a:r>
          </a:p>
          <a:p>
            <a:r>
              <a:rPr lang="da-DK" smtClean="0"/>
              <a:t>Urimelig stor løn til nærstående, jf. KL § 66</a:t>
            </a:r>
          </a:p>
          <a:p>
            <a:r>
              <a:rPr lang="da-DK" smtClean="0"/>
              <a:t>Betaling af gæld, jf. KL § 67, hvis betaling er sket:</a:t>
            </a:r>
          </a:p>
          <a:p>
            <a:pPr lvl="1"/>
            <a:r>
              <a:rPr lang="da-DK" smtClean="0"/>
              <a:t>I omstødelsesperioden og</a:t>
            </a:r>
          </a:p>
          <a:p>
            <a:pPr lvl="1"/>
            <a:r>
              <a:rPr lang="da-DK" smtClean="0"/>
              <a:t>Betalingen ikke er ordinær</a:t>
            </a:r>
          </a:p>
          <a:p>
            <a:pPr lvl="1">
              <a:buFont typeface="Arial" charset="0"/>
              <a:buNone/>
            </a:pPr>
            <a:r>
              <a:rPr lang="da-DK" b="1" smtClean="0"/>
              <a:t>Derudover</a:t>
            </a:r>
            <a:r>
              <a:rPr lang="da-DK" smtClean="0"/>
              <a:t> skal betaling enten være:</a:t>
            </a:r>
            <a:endParaRPr lang="da-DK" b="1" smtClean="0"/>
          </a:p>
          <a:p>
            <a:pPr lvl="1"/>
            <a:r>
              <a:rPr lang="da-DK" smtClean="0"/>
              <a:t>Med usædvanlige betalingsmidler eller</a:t>
            </a:r>
          </a:p>
          <a:p>
            <a:pPr lvl="1"/>
            <a:r>
              <a:rPr lang="da-DK" smtClean="0"/>
              <a:t>Sket før normal forfaldstid eller</a:t>
            </a:r>
          </a:p>
          <a:p>
            <a:pPr lvl="1"/>
            <a:r>
              <a:rPr lang="da-DK" smtClean="0"/>
              <a:t>Med et beløb der afgørende har forringet skyldners betalingsevne</a:t>
            </a:r>
          </a:p>
          <a:p>
            <a:pPr lvl="1"/>
            <a:endParaRPr lang="da-DK" smtClean="0"/>
          </a:p>
          <a:p>
            <a:pPr lvl="1"/>
            <a:endParaRPr lang="da-DK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5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6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7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40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6. Omstødelse</a:t>
            </a:r>
          </a:p>
        </p:txBody>
      </p:sp>
      <p:sp>
        <p:nvSpPr>
          <p:cNvPr id="38918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268413"/>
            <a:ext cx="8229600" cy="4741862"/>
          </a:xfrm>
        </p:spPr>
        <p:txBody>
          <a:bodyPr/>
          <a:lstStyle/>
          <a:p>
            <a:r>
              <a:rPr lang="da-DK" smtClean="0"/>
              <a:t>Pant for gammel gæld, jf. KL  § 70</a:t>
            </a:r>
          </a:p>
          <a:p>
            <a:pPr lvl="1"/>
            <a:r>
              <a:rPr lang="da-DK" smtClean="0"/>
              <a:t>Pant for samtidig stiftet gæld er ok, hvis sikringsakten er foretaget med det samme</a:t>
            </a:r>
          </a:p>
          <a:p>
            <a:r>
              <a:rPr lang="da-DK" smtClean="0"/>
              <a:t>Virksomhedspant tinglyst senest 3 måneder før fristdagen, jf. KL § 70a </a:t>
            </a:r>
          </a:p>
          <a:p>
            <a:pPr lvl="1"/>
            <a:r>
              <a:rPr lang="da-DK" smtClean="0"/>
              <a:t>Ordinær forøgelse af pantet kan ikke omstødes</a:t>
            </a:r>
          </a:p>
          <a:p>
            <a:pPr lvl="1"/>
            <a:r>
              <a:rPr lang="da-DK" smtClean="0"/>
              <a:t>Ikke ordinær forøgelse kan omstødes, hvis den sikrede gæld ikke er steget tilsvarende</a:t>
            </a:r>
          </a:p>
          <a:p>
            <a:r>
              <a:rPr lang="da-DK" smtClean="0"/>
              <a:t>Udlæg, jf. KL § 71 </a:t>
            </a:r>
          </a:p>
          <a:p>
            <a:pPr lvl="1"/>
            <a:r>
              <a:rPr lang="da-DK" smtClean="0"/>
              <a:t>alle udlæg, hvor sikringsakten er foretaget de seneste 3 måneder før fristdagen, kan omstødes</a:t>
            </a:r>
          </a:p>
          <a:p>
            <a:pPr lvl="1"/>
            <a:endParaRPr lang="da-DK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39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0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1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40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6. Omstødelse</a:t>
            </a:r>
          </a:p>
        </p:txBody>
      </p:sp>
      <p:sp>
        <p:nvSpPr>
          <p:cNvPr id="39942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268413"/>
            <a:ext cx="8229600" cy="4741862"/>
          </a:xfrm>
        </p:spPr>
        <p:txBody>
          <a:bodyPr/>
          <a:lstStyle/>
          <a:p>
            <a:r>
              <a:rPr lang="da-DK" b="1" smtClean="0"/>
              <a:t>HR: </a:t>
            </a:r>
            <a:r>
              <a:rPr lang="da-DK" smtClean="0"/>
              <a:t>Betaling af gæld efter fristdagen kan omstødes, jf. KL § 72</a:t>
            </a:r>
            <a:br>
              <a:rPr lang="da-DK" smtClean="0"/>
            </a:br>
            <a:r>
              <a:rPr lang="da-DK" b="1" smtClean="0"/>
              <a:t>U1: </a:t>
            </a:r>
            <a:r>
              <a:rPr lang="da-DK" smtClean="0"/>
              <a:t>Betalingen er sket i overensstemmelse med konkursordenen</a:t>
            </a:r>
            <a:br>
              <a:rPr lang="da-DK" smtClean="0"/>
            </a:br>
            <a:r>
              <a:rPr lang="da-DK" b="1" smtClean="0"/>
              <a:t>U2:</a:t>
            </a:r>
            <a:r>
              <a:rPr lang="da-DK" smtClean="0"/>
              <a:t> Betalingen er sket for at afværge tab</a:t>
            </a:r>
            <a:br>
              <a:rPr lang="da-DK" smtClean="0"/>
            </a:br>
            <a:r>
              <a:rPr lang="da-DK" b="1" smtClean="0"/>
              <a:t>U3: </a:t>
            </a:r>
            <a:r>
              <a:rPr lang="da-DK" smtClean="0"/>
              <a:t>Modtageren var i god tro om konkursen (kun muligt indtil offentliggørelsen i Statstidende)</a:t>
            </a:r>
          </a:p>
          <a:p>
            <a:r>
              <a:rPr lang="da-DK" smtClean="0"/>
              <a:t>Utilbørlige dispositioner, jf. KL § 74, hvis den begunstigede er i ond tro om:</a:t>
            </a:r>
          </a:p>
          <a:p>
            <a:pPr lvl="1"/>
            <a:r>
              <a:rPr lang="da-DK" smtClean="0"/>
              <a:t>Skyldners insolvens og</a:t>
            </a:r>
          </a:p>
          <a:p>
            <a:pPr lvl="1"/>
            <a:r>
              <a:rPr lang="da-DK" smtClean="0"/>
              <a:t>utilbørligheden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2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Titel 4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Insolvensret kapitel 15</a:t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endParaRPr lang="da-DK" sz="3600" smtClean="0"/>
          </a:p>
        </p:txBody>
      </p:sp>
      <p:sp>
        <p:nvSpPr>
          <p:cNvPr id="15365" name="Pladsholder til indhol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da-DK" b="1" smtClean="0"/>
              <a:t>I kapitel 15 gennemgås</a:t>
            </a:r>
            <a:r>
              <a:rPr lang="da-DK" smtClean="0"/>
              <a:t>:</a:t>
            </a:r>
          </a:p>
          <a:p>
            <a:pPr eaLnBrk="1" hangingPunct="1"/>
            <a:r>
              <a:rPr lang="da-DK" smtClean="0"/>
              <a:t>Inkasso</a:t>
            </a:r>
          </a:p>
          <a:p>
            <a:pPr eaLnBrk="1" hangingPunct="1"/>
            <a:r>
              <a:rPr lang="da-DK" smtClean="0"/>
              <a:t>Tvangsinddrivelse i Fogedretten</a:t>
            </a:r>
          </a:p>
          <a:p>
            <a:pPr eaLnBrk="1" hangingPunct="1"/>
            <a:r>
              <a:rPr lang="da-DK" smtClean="0"/>
              <a:t>Tvangsauktion</a:t>
            </a:r>
          </a:p>
          <a:p>
            <a:pPr eaLnBrk="1" hangingPunct="1"/>
            <a:r>
              <a:rPr lang="da-DK" smtClean="0"/>
              <a:t>Konkurs</a:t>
            </a:r>
          </a:p>
          <a:p>
            <a:pPr eaLnBrk="1" hangingPunct="1"/>
            <a:r>
              <a:rPr lang="da-DK" smtClean="0"/>
              <a:t>Omstødelse</a:t>
            </a:r>
          </a:p>
          <a:p>
            <a:pPr eaLnBrk="1" hangingPunct="1"/>
            <a:r>
              <a:rPr lang="da-DK" smtClean="0"/>
              <a:t>Rekonstruktion</a:t>
            </a:r>
          </a:p>
          <a:p>
            <a:pPr eaLnBrk="1" hangingPunct="1"/>
            <a:r>
              <a:rPr lang="da-DK" smtClean="0"/>
              <a:t>Gældssanering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2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3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4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40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7. Rekonstruktion</a:t>
            </a:r>
          </a:p>
        </p:txBody>
      </p:sp>
      <p:sp>
        <p:nvSpPr>
          <p:cNvPr id="25605" name="Pladsholder til indhold 5"/>
          <p:cNvSpPr>
            <a:spLocks noGrp="1"/>
          </p:cNvSpPr>
          <p:nvPr>
            <p:ph idx="4294967295"/>
          </p:nvPr>
        </p:nvSpPr>
        <p:spPr>
          <a:xfrm>
            <a:off x="4500563" y="1412875"/>
            <a:ext cx="4186237" cy="496887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da-DK" sz="2800" b="1" smtClean="0"/>
              <a:t>	</a:t>
            </a:r>
            <a:r>
              <a:rPr lang="da-DK" b="1" smtClean="0"/>
              <a:t>Udenretlig rekonstruktion</a:t>
            </a:r>
            <a:endParaRPr lang="da-DK" smtClean="0"/>
          </a:p>
          <a:p>
            <a:r>
              <a:rPr lang="da-DK" smtClean="0"/>
              <a:t>Baseret på aftaler med en eller flere kreditorer</a:t>
            </a:r>
          </a:p>
          <a:p>
            <a:r>
              <a:rPr lang="da-DK" smtClean="0"/>
              <a:t>Kan bl.a. omfatte en frivillig akkordordning, hvor gælden nedsættes</a:t>
            </a:r>
          </a:p>
          <a:p>
            <a:pPr>
              <a:buFont typeface="Arial" charset="0"/>
              <a:buNone/>
            </a:pPr>
            <a:r>
              <a:rPr lang="da-DK" smtClean="0"/>
              <a:t>	</a:t>
            </a:r>
            <a:r>
              <a:rPr lang="da-DK" b="1" smtClean="0"/>
              <a:t>Rekonstruktion efter KL</a:t>
            </a:r>
          </a:p>
          <a:p>
            <a:r>
              <a:rPr lang="da-DK" smtClean="0"/>
              <a:t>Omfatter alle kreditorer</a:t>
            </a:r>
          </a:p>
          <a:p>
            <a:r>
              <a:rPr lang="da-DK" smtClean="0"/>
              <a:t>Kan indeholde:</a:t>
            </a:r>
          </a:p>
          <a:p>
            <a:pPr lvl="1"/>
            <a:r>
              <a:rPr lang="da-DK" smtClean="0"/>
              <a:t>tvangsakkord eller</a:t>
            </a:r>
          </a:p>
          <a:p>
            <a:pPr lvl="1"/>
            <a:r>
              <a:rPr lang="da-DK" smtClean="0"/>
              <a:t>virksomhedsoverdragelse</a:t>
            </a:r>
          </a:p>
        </p:txBody>
      </p:sp>
      <p:sp>
        <p:nvSpPr>
          <p:cNvPr id="25607" name="AutoShape 7"/>
          <p:cNvSpPr>
            <a:spLocks noChangeArrowheads="1"/>
          </p:cNvSpPr>
          <p:nvPr/>
        </p:nvSpPr>
        <p:spPr bwMode="auto">
          <a:xfrm>
            <a:off x="611188" y="1700213"/>
            <a:ext cx="3673475" cy="4321175"/>
          </a:xfrm>
          <a:prstGeom prst="rightArrowCallout">
            <a:avLst>
              <a:gd name="adj1" fmla="val 46236"/>
              <a:gd name="adj2" fmla="val 29408"/>
              <a:gd name="adj3" fmla="val 19491"/>
              <a:gd name="adj4" fmla="val 66667"/>
            </a:avLst>
          </a:prstGeom>
          <a:solidFill>
            <a:srgbClr val="7030A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da-DK">
                <a:solidFill>
                  <a:schemeClr val="bg1"/>
                </a:solidFill>
              </a:rPr>
              <a:t>Rekonstruktionens formål</a:t>
            </a:r>
          </a:p>
          <a:p>
            <a:r>
              <a:rPr lang="da-DK">
                <a:solidFill>
                  <a:schemeClr val="bg1"/>
                </a:solidFill>
              </a:rPr>
              <a:t>er at redde en virksomhed</a:t>
            </a:r>
          </a:p>
          <a:p>
            <a:r>
              <a:rPr lang="da-DK">
                <a:solidFill>
                  <a:schemeClr val="bg1"/>
                </a:solidFill>
              </a:rPr>
              <a:t>i økonomiske vanskeligheder </a:t>
            </a:r>
          </a:p>
          <a:p>
            <a:r>
              <a:rPr lang="da-DK">
                <a:solidFill>
                  <a:schemeClr val="bg1"/>
                </a:solidFill>
              </a:rPr>
              <a:t>så den ikke behøver gå konkurs</a:t>
            </a:r>
          </a:p>
          <a:p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3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4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5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40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7. Rekonstruktion</a:t>
            </a:r>
            <a:br>
              <a:rPr lang="da-DK" sz="40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20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Se afsnit 7.2.6 Skema over processen i en rekonstruktion</a:t>
            </a:r>
            <a:endParaRPr lang="da-DK" sz="4000" b="1" smtClean="0">
              <a:solidFill>
                <a:srgbClr val="7030A0"/>
              </a:solidFill>
              <a:latin typeface="Arial" charset="0"/>
              <a:cs typeface="Arial" charset="0"/>
            </a:endParaRPr>
          </a:p>
        </p:txBody>
      </p:sp>
      <p:sp>
        <p:nvSpPr>
          <p:cNvPr id="40966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557338"/>
            <a:ext cx="8229600" cy="4525962"/>
          </a:xfrm>
        </p:spPr>
        <p:txBody>
          <a:bodyPr/>
          <a:lstStyle/>
          <a:p>
            <a:r>
              <a:rPr lang="da-DK" sz="2800" smtClean="0"/>
              <a:t>Begæring kan indgives af skyldner eller en kreditor til Skifteretten</a:t>
            </a:r>
          </a:p>
          <a:p>
            <a:r>
              <a:rPr lang="da-DK" sz="2800" smtClean="0"/>
              <a:t>Er skyldner en personligt ejet virksomhed er skyldners samtykke nødvendigt for at gennemføre rekonstruktionen</a:t>
            </a:r>
          </a:p>
          <a:p>
            <a:r>
              <a:rPr lang="da-DK" sz="2800" smtClean="0"/>
              <a:t>Skifteretten udpeger en rekonstruktør (advokat) og en tillidsmand (revisor)</a:t>
            </a:r>
          </a:p>
          <a:p>
            <a:r>
              <a:rPr lang="da-DK" sz="2800" smtClean="0"/>
              <a:t>Rekonstruktør og tillidsmand udarbejder rekonstruktionsplan, som skal til afstemning blandt kreditorerne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87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88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9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Rekonstruktion</a:t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7.2.2 Retsvirkninger</a:t>
            </a:r>
          </a:p>
        </p:txBody>
      </p:sp>
      <p:sp>
        <p:nvSpPr>
          <p:cNvPr id="41990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557338"/>
            <a:ext cx="8229600" cy="4525962"/>
          </a:xfrm>
        </p:spPr>
        <p:txBody>
          <a:bodyPr/>
          <a:lstStyle/>
          <a:p>
            <a:r>
              <a:rPr lang="da-DK" sz="2800" smtClean="0"/>
              <a:t>Væsentlige dispositioner skal godkendes af rekonstruktøren</a:t>
            </a:r>
          </a:p>
          <a:p>
            <a:r>
              <a:rPr lang="da-DK" sz="2800" smtClean="0"/>
              <a:t>Rekonstruktøren kan overtage ledelsen af et selskab</a:t>
            </a:r>
          </a:p>
          <a:p>
            <a:r>
              <a:rPr lang="da-DK" sz="2800" smtClean="0"/>
              <a:t>Indledning af rekonstruktion forhindrer yderligere udlæg</a:t>
            </a:r>
          </a:p>
          <a:p>
            <a:r>
              <a:rPr lang="da-DK" sz="2800" smtClean="0"/>
              <a:t>Omstødelsesreglerne kan anvendes </a:t>
            </a:r>
          </a:p>
          <a:p>
            <a:r>
              <a:rPr lang="da-DK" sz="2800" smtClean="0"/>
              <a:t>Rekonstruktøren kan sammen med skyldneren beslutte, at videreføre gensidigt bebyrdende aftaler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1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2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3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Rekonstruktion</a:t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7.2.3 Gennemførelse og indhold</a:t>
            </a:r>
          </a:p>
        </p:txBody>
      </p:sp>
      <p:sp>
        <p:nvSpPr>
          <p:cNvPr id="43014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557338"/>
            <a:ext cx="8229600" cy="4525962"/>
          </a:xfrm>
        </p:spPr>
        <p:txBody>
          <a:bodyPr/>
          <a:lstStyle/>
          <a:p>
            <a:r>
              <a:rPr lang="da-DK" sz="2800" smtClean="0"/>
              <a:t>Rekonstruktionen kan indeholde:</a:t>
            </a:r>
          </a:p>
          <a:p>
            <a:pPr lvl="1"/>
            <a:r>
              <a:rPr lang="da-DK" sz="2600" smtClean="0"/>
              <a:t>Tvangsakkord, som nedsætter skyldners gæld. En tvangsakkord på 25 % betyder, at kreditor med et krav på 100.000 kr. bliver dækket med 25.000 kr.</a:t>
            </a:r>
          </a:p>
          <a:p>
            <a:pPr lvl="1"/>
            <a:r>
              <a:rPr lang="da-DK" sz="2600" smtClean="0"/>
              <a:t>Virksomhedsoverdragelse, hvis det er muligt at sælge hele eller dele af virksomheden til en ny ejer. Muligvis vil den tilbageværende del af virksomheden gå konkurs.</a:t>
            </a:r>
          </a:p>
          <a:p>
            <a:r>
              <a:rPr lang="da-DK" sz="2800" smtClean="0"/>
              <a:t>Forslaget om rekonstruktion skal til afstemning blandt kreditorerne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5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6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37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Rekonstruktion</a:t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7.2.3 Gennemførelse og indhold</a:t>
            </a:r>
          </a:p>
        </p:txBody>
      </p:sp>
      <p:sp>
        <p:nvSpPr>
          <p:cNvPr id="44038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557338"/>
            <a:ext cx="8229600" cy="4525962"/>
          </a:xfrm>
        </p:spPr>
        <p:txBody>
          <a:bodyPr/>
          <a:lstStyle/>
          <a:p>
            <a:r>
              <a:rPr lang="da-DK" sz="2800" smtClean="0"/>
              <a:t>Afstemning om rekonstruktionen foregår efter særlige stemmeregler, jf. KL §§ 13 d og 13 e, fx:</a:t>
            </a:r>
          </a:p>
          <a:p>
            <a:pPr lvl="1"/>
            <a:r>
              <a:rPr lang="da-DK" sz="2600" smtClean="0"/>
              <a:t>Forslaget er vedtaget, medmindre det har et flertal imod sig</a:t>
            </a:r>
          </a:p>
          <a:p>
            <a:pPr lvl="1"/>
            <a:r>
              <a:rPr lang="da-DK" sz="2600" smtClean="0"/>
              <a:t>Alene kreditorer, der er mødt op eller repræsenteret på mødet, har stemmeret</a:t>
            </a:r>
          </a:p>
          <a:p>
            <a:pPr lvl="1"/>
            <a:r>
              <a:rPr lang="da-DK" sz="2600" smtClean="0"/>
              <a:t>Stemmeret efter gældens størrelse</a:t>
            </a:r>
          </a:p>
          <a:p>
            <a:pPr>
              <a:buFont typeface="Arial" charset="0"/>
              <a:buNone/>
            </a:pPr>
            <a:endParaRPr lang="da-DK" sz="2800" smtClean="0"/>
          </a:p>
          <a:p>
            <a:pPr>
              <a:buFont typeface="Arial" charset="0"/>
              <a:buNone/>
            </a:pPr>
            <a:r>
              <a:rPr lang="da-DK" sz="2800" smtClean="0"/>
              <a:t>			Bliver rekonstruktionen ikke vedtaget, kommer virksomheden under konkursbehandling</a:t>
            </a:r>
          </a:p>
        </p:txBody>
      </p:sp>
      <p:sp>
        <p:nvSpPr>
          <p:cNvPr id="44039" name="AutoShape 7"/>
          <p:cNvSpPr>
            <a:spLocks noChangeArrowheads="1"/>
          </p:cNvSpPr>
          <p:nvPr/>
        </p:nvSpPr>
        <p:spPr bwMode="auto">
          <a:xfrm>
            <a:off x="900113" y="5229225"/>
            <a:ext cx="1295400" cy="504825"/>
          </a:xfrm>
          <a:prstGeom prst="rightArrow">
            <a:avLst>
              <a:gd name="adj1" fmla="val 50000"/>
              <a:gd name="adj2" fmla="val 64151"/>
            </a:avLst>
          </a:prstGeom>
          <a:solidFill>
            <a:srgbClr val="7030A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6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7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8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40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8. Gældssanering</a:t>
            </a:r>
          </a:p>
        </p:txBody>
      </p:sp>
      <p:sp>
        <p:nvSpPr>
          <p:cNvPr id="26629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557338"/>
            <a:ext cx="8229600" cy="4525962"/>
          </a:xfrm>
        </p:spPr>
        <p:txBody>
          <a:bodyPr/>
          <a:lstStyle/>
          <a:p>
            <a:r>
              <a:rPr lang="da-DK" smtClean="0"/>
              <a:t>Kun for fysiske personer, som selv skal indgive begæring</a:t>
            </a:r>
          </a:p>
          <a:p>
            <a:r>
              <a:rPr lang="da-DK" smtClean="0"/>
              <a:t>Skyldner skal have en større gæld, end det er muligt for ham at betale tilbage, jf. KL § 197</a:t>
            </a:r>
          </a:p>
          <a:p>
            <a:r>
              <a:rPr lang="da-DK" smtClean="0"/>
              <a:t>Gældssanering bliver nægtet, hvis gælden skyldes ”dårlig opførsel”´, jf. KL § 197, stk. 2</a:t>
            </a:r>
          </a:p>
          <a:p>
            <a:r>
              <a:rPr lang="da-DK" smtClean="0"/>
              <a:t>Kreditorer skal anmelde deres krav efter offentliggørelse i Statstidende, ellers bortfalder kravet</a:t>
            </a:r>
          </a:p>
          <a:p>
            <a:r>
              <a:rPr lang="da-DK" smtClean="0"/>
              <a:t>Skyldner lægger et budget, som viser hvor meget af gælden, der kan betales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59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0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61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40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8. Gældssanering</a:t>
            </a:r>
          </a:p>
        </p:txBody>
      </p:sp>
      <p:sp>
        <p:nvSpPr>
          <p:cNvPr id="45062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557338"/>
            <a:ext cx="8229600" cy="4525962"/>
          </a:xfrm>
        </p:spPr>
        <p:txBody>
          <a:bodyPr/>
          <a:lstStyle/>
          <a:p>
            <a:r>
              <a:rPr lang="da-DK" smtClean="0"/>
              <a:t>Kun for fysiske personer, som selv skal indgive begæring</a:t>
            </a:r>
          </a:p>
          <a:p>
            <a:r>
              <a:rPr lang="da-DK" smtClean="0"/>
              <a:t>Skyldner skal have en større gæld, end det er muligt for ham at betale tilbage, jf. KL § 197</a:t>
            </a:r>
          </a:p>
          <a:p>
            <a:r>
              <a:rPr lang="da-DK" smtClean="0"/>
              <a:t>Gældssanering bliver nægtet, hvis gælden skyldes ”dårlig opførsel”´, jf. KL § 197, stk. 2</a:t>
            </a:r>
          </a:p>
          <a:p>
            <a:r>
              <a:rPr lang="da-DK" smtClean="0"/>
              <a:t>Kreditorer skal anmelde deres krav efter offentliggørelse i Statstidende, ellers bortfalder kravet</a:t>
            </a:r>
          </a:p>
          <a:p>
            <a:r>
              <a:rPr lang="da-DK" smtClean="0"/>
              <a:t>Skyldner lægger et budget, som viser hvor meget af gælden, der kan betales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3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4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085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40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8. Gældssanering</a:t>
            </a:r>
          </a:p>
        </p:txBody>
      </p:sp>
      <p:sp>
        <p:nvSpPr>
          <p:cNvPr id="46086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557338"/>
            <a:ext cx="8229600" cy="4525962"/>
          </a:xfrm>
        </p:spPr>
        <p:txBody>
          <a:bodyPr/>
          <a:lstStyle/>
          <a:p>
            <a:r>
              <a:rPr lang="da-DK" smtClean="0"/>
              <a:t>Budget skal udarbejdes efter faste regler</a:t>
            </a:r>
          </a:p>
          <a:p>
            <a:r>
              <a:rPr lang="da-DK" smtClean="0"/>
              <a:t>Skyldner skal leve på et eksistensminimum i 5 år, resten af skyldners indtægt går til betaling af kreditorer</a:t>
            </a:r>
          </a:p>
          <a:p>
            <a:r>
              <a:rPr lang="da-DK" smtClean="0"/>
              <a:t>Hvis skyldner overholder betalingerne, er skyldner gældfri efter 5 år</a:t>
            </a:r>
          </a:p>
          <a:p>
            <a:r>
              <a:rPr lang="da-DK" smtClean="0"/>
              <a:t>Omstødelsesreglerne finder anvendelse i gældssanering</a:t>
            </a:r>
          </a:p>
          <a:p>
            <a:r>
              <a:rPr lang="da-DK" smtClean="0"/>
              <a:t>Skifteretten kan ophæve kendelsen om gældssanering, hvis skyldner:</a:t>
            </a:r>
          </a:p>
          <a:p>
            <a:pPr lvl="1"/>
            <a:r>
              <a:rPr lang="da-DK" smtClean="0"/>
              <a:t>Har handlet svigagtigt i forbindelse med sagens behandling</a:t>
            </a:r>
          </a:p>
          <a:p>
            <a:pPr lvl="1"/>
            <a:r>
              <a:rPr lang="da-DK" smtClean="0"/>
              <a:t>Groft har tilsidesat sine pligter efter gældssaneringskendelsen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07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08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09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40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8. Gældssanering</a:t>
            </a:r>
          </a:p>
        </p:txBody>
      </p:sp>
      <p:sp>
        <p:nvSpPr>
          <p:cNvPr id="47110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557338"/>
            <a:ext cx="8229600" cy="4525962"/>
          </a:xfrm>
        </p:spPr>
        <p:txBody>
          <a:bodyPr/>
          <a:lstStyle/>
          <a:p>
            <a:r>
              <a:rPr lang="da-DK" smtClean="0"/>
              <a:t>Overholder skyldner betingelserne for gældssaneringen efter bedste evne, er skyldner gældfri</a:t>
            </a:r>
          </a:p>
          <a:p>
            <a:r>
              <a:rPr lang="da-DK" smtClean="0"/>
              <a:t>Kreditorerne har ikke længere krav på skyldner efter gældssaneringsperioden</a:t>
            </a:r>
          </a:p>
          <a:p>
            <a:r>
              <a:rPr lang="da-DK" smtClean="0"/>
              <a:t>Gældssanering i forbindelse med en konkursbehandling sker på lempeligere vilkår, og perioden er på 3 år i stedet for 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6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Titel 4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1. Regler og definitioner </a:t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endParaRPr lang="da-DK" sz="3600" smtClean="0"/>
          </a:p>
        </p:txBody>
      </p:sp>
      <p:sp>
        <p:nvSpPr>
          <p:cNvPr id="16389" name="Pladsholder til indhold 5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da-DK" b="1" smtClean="0"/>
              <a:t>Retsplejeloven og Konkursloven regulerer:</a:t>
            </a:r>
            <a:endParaRPr lang="da-DK" smtClean="0"/>
          </a:p>
          <a:p>
            <a:pPr eaLnBrk="1" hangingPunct="1"/>
            <a:r>
              <a:rPr lang="da-DK" b="1" smtClean="0"/>
              <a:t>Individualforfølgning</a:t>
            </a:r>
            <a:r>
              <a:rPr lang="da-DK" sz="2200" b="1" smtClean="0"/>
              <a:t>:</a:t>
            </a:r>
          </a:p>
          <a:p>
            <a:pPr lvl="1" eaLnBrk="1" hangingPunct="1"/>
            <a:r>
              <a:rPr lang="da-DK" smtClean="0"/>
              <a:t>Hver kreditor for sig, den kreditor, der kommer først, bliver først betalt af skyldner</a:t>
            </a:r>
          </a:p>
          <a:p>
            <a:pPr lvl="1" eaLnBrk="1" hangingPunct="1"/>
            <a:r>
              <a:rPr lang="da-DK" smtClean="0"/>
              <a:t>Reguleret i Retsplejeloven (RPL) og omfatter bl.a. udlæg og tvangsauktion</a:t>
            </a:r>
          </a:p>
          <a:p>
            <a:pPr eaLnBrk="1" hangingPunct="1"/>
            <a:r>
              <a:rPr lang="da-DK" b="1" smtClean="0"/>
              <a:t>Universalforfølgning:</a:t>
            </a:r>
          </a:p>
          <a:p>
            <a:pPr lvl="1" eaLnBrk="1" hangingPunct="1"/>
            <a:r>
              <a:rPr lang="da-DK" smtClean="0"/>
              <a:t>Reguleret i konkursloven (KL), og omfatter konkurs, rekonstruktion og gældssanering </a:t>
            </a:r>
          </a:p>
          <a:p>
            <a:pPr lvl="1" eaLnBrk="1" hangingPunct="1"/>
            <a:r>
              <a:rPr lang="da-DK" smtClean="0"/>
              <a:t>Formålet er at stille kreditorerne lige</a:t>
            </a:r>
          </a:p>
          <a:p>
            <a:pPr lvl="1" eaLnBrk="1" hangingPunct="1"/>
            <a:r>
              <a:rPr lang="da-DK" smtClean="0"/>
              <a:t>Kun hvis skyldner er insolvent</a:t>
            </a:r>
          </a:p>
          <a:p>
            <a:pPr lvl="1" eaLnBrk="1" hangingPunct="1"/>
            <a:endParaRPr lang="da-DK" smtClean="0"/>
          </a:p>
        </p:txBody>
      </p:sp>
      <p:sp>
        <p:nvSpPr>
          <p:cNvPr id="16391" name="AutoShape 10"/>
          <p:cNvSpPr>
            <a:spLocks noChangeArrowheads="1"/>
          </p:cNvSpPr>
          <p:nvPr/>
        </p:nvSpPr>
        <p:spPr bwMode="auto">
          <a:xfrm>
            <a:off x="5651500" y="5373688"/>
            <a:ext cx="1800225" cy="1152525"/>
          </a:xfrm>
          <a:prstGeom prst="cloudCallout">
            <a:avLst>
              <a:gd name="adj1" fmla="val -43750"/>
              <a:gd name="adj2" fmla="val 70000"/>
            </a:avLst>
          </a:prstGeom>
          <a:solidFill>
            <a:srgbClr val="7030A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da-DK">
                <a:solidFill>
                  <a:schemeClr val="bg1"/>
                </a:solidFill>
              </a:rPr>
              <a:t>Forklaring </a:t>
            </a:r>
          </a:p>
          <a:p>
            <a:pPr algn="ctr"/>
            <a:r>
              <a:rPr lang="da-DK">
                <a:solidFill>
                  <a:schemeClr val="bg1"/>
                </a:solidFill>
              </a:rPr>
              <a:t>næste side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5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6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7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1. Regler og definitioner </a:t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endParaRPr lang="da-DK" sz="3600" smtClean="0"/>
          </a:p>
        </p:txBody>
      </p:sp>
      <p:sp>
        <p:nvSpPr>
          <p:cNvPr id="28678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412875"/>
            <a:ext cx="8229600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da-DK" b="1" smtClean="0"/>
              <a:t>Ordet ”insolvent”</a:t>
            </a:r>
          </a:p>
          <a:p>
            <a:pPr eaLnBrk="1" hangingPunct="1"/>
            <a:r>
              <a:rPr lang="da-DK" smtClean="0"/>
              <a:t>Defineret i konkurslovens § 17</a:t>
            </a:r>
          </a:p>
          <a:p>
            <a:pPr eaLnBrk="1" hangingPunct="1"/>
            <a:r>
              <a:rPr lang="da-DK" smtClean="0"/>
              <a:t>Skyldner kan ikke betale sin gæld, efterhånden som den forfalder til betaling</a:t>
            </a:r>
            <a:r>
              <a:rPr lang="da-DK" b="1" smtClean="0"/>
              <a:t> </a:t>
            </a:r>
          </a:p>
          <a:p>
            <a:pPr eaLnBrk="1" hangingPunct="1"/>
            <a:r>
              <a:rPr lang="da-DK" smtClean="0"/>
              <a:t>Skifteretten vurderer, om insolvensen er til stede</a:t>
            </a:r>
          </a:p>
          <a:p>
            <a:pPr eaLnBrk="1" hangingPunct="1"/>
            <a:r>
              <a:rPr lang="da-DK" smtClean="0"/>
              <a:t>Hvis skyldner selv erklærer sig insolvent, forventes det at  være rigtigt</a:t>
            </a:r>
          </a:p>
          <a:p>
            <a:pPr eaLnBrk="1" hangingPunct="1"/>
            <a:endParaRPr lang="da-DK" smtClean="0"/>
          </a:p>
          <a:p>
            <a:pPr eaLnBrk="1" hangingPunct="1">
              <a:buFont typeface="Arial" charset="0"/>
              <a:buNone/>
            </a:pPr>
            <a:r>
              <a:rPr lang="da-DK" smtClean="0"/>
              <a:t>	</a:t>
            </a:r>
          </a:p>
          <a:p>
            <a:pPr lvl="1" eaLnBrk="1" hangingPunct="1"/>
            <a:endParaRPr lang="da-DK" smtClean="0"/>
          </a:p>
        </p:txBody>
      </p:sp>
      <p:sp>
        <p:nvSpPr>
          <p:cNvPr id="28679" name="AutoShape 7"/>
          <p:cNvSpPr>
            <a:spLocks noChangeArrowheads="1"/>
          </p:cNvSpPr>
          <p:nvPr/>
        </p:nvSpPr>
        <p:spPr bwMode="auto">
          <a:xfrm>
            <a:off x="2916238" y="4221163"/>
            <a:ext cx="4608512" cy="2303462"/>
          </a:xfrm>
          <a:prstGeom prst="cloudCallout">
            <a:avLst>
              <a:gd name="adj1" fmla="val -42972"/>
              <a:gd name="adj2" fmla="val 61718"/>
            </a:avLst>
          </a:prstGeom>
          <a:solidFill>
            <a:srgbClr val="7030A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da-DK">
                <a:solidFill>
                  <a:schemeClr val="bg1"/>
                </a:solidFill>
              </a:rPr>
              <a:t>Man er ikke nødvendigvis insolvent, fordi man skylder flere penge end ens aktiver er værd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0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Titel 4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2. Inkasso </a:t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endParaRPr lang="da-DK" sz="3600" smtClean="0"/>
          </a:p>
        </p:txBody>
      </p:sp>
      <p:sp>
        <p:nvSpPr>
          <p:cNvPr id="17413" name="Pladsholder til indhold 5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4525962"/>
          </a:xfrm>
        </p:spPr>
        <p:txBody>
          <a:bodyPr/>
          <a:lstStyle/>
          <a:p>
            <a:pPr eaLnBrk="1" hangingPunct="1"/>
            <a:r>
              <a:rPr lang="da-DK" sz="2400" smtClean="0"/>
              <a:t>Gælden sendes til inkasso, hvis skyldner ikke betaler, selvom kreditor har sendt en eller flere rykkere</a:t>
            </a:r>
          </a:p>
          <a:p>
            <a:pPr eaLnBrk="1" hangingPunct="1"/>
            <a:r>
              <a:rPr lang="da-DK" sz="2400" smtClean="0"/>
              <a:t>Inkasso kan foretages af:</a:t>
            </a:r>
          </a:p>
          <a:p>
            <a:pPr lvl="1" eaLnBrk="1" hangingPunct="1"/>
            <a:r>
              <a:rPr lang="da-DK" smtClean="0"/>
              <a:t>Kreditor selv</a:t>
            </a:r>
          </a:p>
          <a:p>
            <a:pPr lvl="1" eaLnBrk="1" hangingPunct="1"/>
            <a:r>
              <a:rPr lang="da-DK" smtClean="0"/>
              <a:t>Inkassofirma</a:t>
            </a:r>
          </a:p>
          <a:p>
            <a:pPr lvl="1" eaLnBrk="1" hangingPunct="1"/>
            <a:r>
              <a:rPr lang="da-DK" smtClean="0"/>
              <a:t>Advokat</a:t>
            </a:r>
          </a:p>
          <a:p>
            <a:pPr eaLnBrk="1" hangingPunct="1"/>
            <a:r>
              <a:rPr lang="da-DK" sz="2400" smtClean="0"/>
              <a:t>Inkassobrev med diverse oplysninger sendes til skyldner</a:t>
            </a:r>
          </a:p>
          <a:p>
            <a:pPr eaLnBrk="1" hangingPunct="1"/>
            <a:r>
              <a:rPr lang="da-DK" sz="2400" smtClean="0"/>
              <a:t>Formålet med inkasso er at få betalt gælden eller opnå en afdragsordning, som kaldes et frivilligt forlig</a:t>
            </a:r>
          </a:p>
          <a:p>
            <a:pPr eaLnBrk="1" hangingPunct="1"/>
            <a:r>
              <a:rPr lang="da-DK" sz="2400" smtClean="0"/>
              <a:t>Betaler skyldner stadig ikke, må kreditor overveje at fortsætte med tvangsinddrivelse</a:t>
            </a:r>
          </a:p>
          <a:p>
            <a:pPr eaLnBrk="1" hangingPunct="1"/>
            <a:endParaRPr lang="da-DK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4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Titel 4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cs typeface="Arial" charset="0"/>
              </a:rPr>
              <a:t>3. Tvangsinddrivelse</a:t>
            </a:r>
            <a:br>
              <a:rPr lang="da-DK" sz="3600" b="1" smtClean="0">
                <a:solidFill>
                  <a:srgbClr val="7030A0"/>
                </a:solidFill>
                <a:cs typeface="Arial" charset="0"/>
              </a:rPr>
            </a:br>
            <a:endParaRPr lang="da-DK" sz="3600" smtClean="0"/>
          </a:p>
        </p:txBody>
      </p:sp>
      <p:sp>
        <p:nvSpPr>
          <p:cNvPr id="18437" name="Pladsholder til indhol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da-DK" b="1" smtClean="0"/>
              <a:t>Ordet ”tvangsinddrivelse”: </a:t>
            </a:r>
          </a:p>
          <a:p>
            <a:pPr eaLnBrk="1" hangingPunct="1">
              <a:lnSpc>
                <a:spcPct val="80000"/>
              </a:lnSpc>
            </a:pPr>
            <a:r>
              <a:rPr lang="da-DK" sz="2400" smtClean="0"/>
              <a:t>Kreditor kan via fogedretten få udlæg i skyldners aktiver og sælge dem på tvangsauktion </a:t>
            </a:r>
          </a:p>
          <a:p>
            <a:pPr eaLnBrk="1" hangingPunct="1">
              <a:lnSpc>
                <a:spcPct val="80000"/>
              </a:lnSpc>
            </a:pPr>
            <a:r>
              <a:rPr lang="da-DK" sz="2400" smtClean="0"/>
              <a:t>Provenuet fra tvangsauktionen nedbringer skyldners gæld</a:t>
            </a:r>
            <a:endParaRPr lang="da-DK" sz="2400" b="1" smtClean="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da-DK" b="1" smtClean="0"/>
              <a:t>Tvangsinddrivelse kræver et fundament, jf. RPL § 478 fx:</a:t>
            </a:r>
          </a:p>
          <a:p>
            <a:pPr eaLnBrk="1" hangingPunct="1">
              <a:lnSpc>
                <a:spcPct val="80000"/>
              </a:lnSpc>
            </a:pPr>
            <a:r>
              <a:rPr lang="da-DK" sz="2400" smtClean="0"/>
              <a:t>Dom eller retsforlig</a:t>
            </a:r>
          </a:p>
          <a:p>
            <a:pPr eaLnBrk="1" hangingPunct="1">
              <a:lnSpc>
                <a:spcPct val="80000"/>
              </a:lnSpc>
            </a:pPr>
            <a:r>
              <a:rPr lang="da-DK" sz="2400" smtClean="0"/>
              <a:t>Frivillige forlig, hvis der står, det kan tvangsfuldbyrdes</a:t>
            </a:r>
          </a:p>
          <a:p>
            <a:pPr eaLnBrk="1" hangingPunct="1">
              <a:lnSpc>
                <a:spcPct val="80000"/>
              </a:lnSpc>
            </a:pPr>
            <a:r>
              <a:rPr lang="da-DK" sz="2400" smtClean="0"/>
              <a:t>Gældsbreve, hvis der står, det kan tvangsfuldbyrdes</a:t>
            </a:r>
          </a:p>
          <a:p>
            <a:pPr eaLnBrk="1" hangingPunct="1">
              <a:lnSpc>
                <a:spcPct val="80000"/>
              </a:lnSpc>
            </a:pPr>
            <a:r>
              <a:rPr lang="da-DK" sz="2400" smtClean="0"/>
              <a:t>Pantebreve</a:t>
            </a:r>
          </a:p>
          <a:p>
            <a:pPr eaLnBrk="1" hangingPunct="1">
              <a:lnSpc>
                <a:spcPct val="80000"/>
              </a:lnSpc>
            </a:pPr>
            <a:r>
              <a:rPr lang="da-DK" sz="2400" smtClean="0"/>
              <a:t>Afgørelser fra forskellige klagenævn</a:t>
            </a:r>
          </a:p>
          <a:p>
            <a:pPr eaLnBrk="1" hangingPunct="1">
              <a:lnSpc>
                <a:spcPct val="80000"/>
              </a:lnSpc>
            </a:pPr>
            <a:r>
              <a:rPr lang="da-DK" sz="2400" smtClean="0"/>
              <a:t>Krav fra offentlige myndigheder fx Skat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8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Titel 4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Tvangsinddrivelse</a:t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3.2 Betalingspåkrav</a:t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endParaRPr lang="da-DK" sz="3600" smtClean="0"/>
          </a:p>
        </p:txBody>
      </p:sp>
      <p:sp>
        <p:nvSpPr>
          <p:cNvPr id="19461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557338"/>
            <a:ext cx="8229600" cy="4525962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da-DK" b="1" smtClean="0"/>
              <a:t>Har kreditor ikke har et fundament, skal kreditor:</a:t>
            </a:r>
          </a:p>
          <a:p>
            <a:r>
              <a:rPr lang="da-DK" sz="2400" smtClean="0"/>
              <a:t>Have en dom for kravet eller</a:t>
            </a:r>
          </a:p>
          <a:p>
            <a:r>
              <a:rPr lang="da-DK" sz="2400" smtClean="0"/>
              <a:t>Udfylde et betalingspåkrav</a:t>
            </a:r>
          </a:p>
          <a:p>
            <a:pPr>
              <a:buFont typeface="Arial" charset="0"/>
              <a:buNone/>
            </a:pPr>
            <a:r>
              <a:rPr lang="da-DK" b="1" smtClean="0"/>
              <a:t>Betalingspåkrav</a:t>
            </a:r>
          </a:p>
          <a:p>
            <a:r>
              <a:rPr lang="da-DK" sz="2400" smtClean="0"/>
              <a:t>Udfyldes af kreditor og indgives til Fogedretten </a:t>
            </a:r>
          </a:p>
          <a:p>
            <a:r>
              <a:rPr lang="da-DK" sz="2400" smtClean="0"/>
              <a:t>Kan kun anvendes hvis:</a:t>
            </a:r>
          </a:p>
          <a:p>
            <a:pPr lvl="1"/>
            <a:r>
              <a:rPr lang="da-DK" sz="2200" smtClean="0"/>
              <a:t>Kreditor har et pengekrav på højst 50.000 kr.  (pr. 1. oktober 2011 højst 100.000 kr.)</a:t>
            </a:r>
          </a:p>
          <a:p>
            <a:pPr lvl="1"/>
            <a:r>
              <a:rPr lang="da-DK" sz="2200" smtClean="0"/>
              <a:t>Kravet er ubetinget og ubestridt af skyldner</a:t>
            </a:r>
          </a:p>
          <a:p>
            <a:pPr lvl="1"/>
            <a:r>
              <a:rPr lang="da-DK" sz="2200" smtClean="0"/>
              <a:t>Skyldner har fået et ”inkassobrev”</a:t>
            </a:r>
          </a:p>
          <a:p>
            <a:r>
              <a:rPr lang="da-DK" sz="2400" smtClean="0"/>
              <a:t>Kan med Fogedrettens påtegning anvendes som fundament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2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Tvangsinddrivelse</a:t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3.6 Udlæg</a:t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endParaRPr lang="da-DK" sz="3600" smtClean="0"/>
          </a:p>
        </p:txBody>
      </p:sp>
      <p:sp>
        <p:nvSpPr>
          <p:cNvPr id="20485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557338"/>
            <a:ext cx="8229600" cy="4525962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da-DK" b="1" smtClean="0"/>
              <a:t>HR: Kreditor kan få udlæg i alle skyldners aktiver</a:t>
            </a:r>
          </a:p>
          <a:p>
            <a:pPr>
              <a:buFont typeface="Arial" charset="0"/>
              <a:buNone/>
            </a:pPr>
            <a:r>
              <a:rPr lang="da-DK" sz="2400" smtClean="0"/>
              <a:t>	</a:t>
            </a:r>
            <a:r>
              <a:rPr lang="da-DK" sz="2400" b="1" smtClean="0"/>
              <a:t>U1: </a:t>
            </a:r>
            <a:r>
              <a:rPr lang="da-DK" sz="2400" smtClean="0"/>
              <a:t>Tredjemands rettigheder skal respekteres</a:t>
            </a:r>
          </a:p>
          <a:p>
            <a:pPr>
              <a:buFont typeface="Arial" charset="0"/>
              <a:buNone/>
            </a:pPr>
            <a:r>
              <a:rPr lang="da-DK" sz="2400" smtClean="0"/>
              <a:t>	</a:t>
            </a:r>
            <a:r>
              <a:rPr lang="da-DK" sz="2400" b="1" smtClean="0"/>
              <a:t>U2: </a:t>
            </a:r>
            <a:r>
              <a:rPr lang="da-DK" sz="2400" smtClean="0"/>
              <a:t>Særlige indlån i pengeinstitut</a:t>
            </a:r>
          </a:p>
          <a:p>
            <a:pPr>
              <a:buFont typeface="Arial" charset="0"/>
              <a:buNone/>
            </a:pPr>
            <a:r>
              <a:rPr lang="da-DK" sz="2400" smtClean="0"/>
              <a:t>	</a:t>
            </a:r>
            <a:r>
              <a:rPr lang="da-DK" sz="2400" b="1" smtClean="0"/>
              <a:t>U3: </a:t>
            </a:r>
            <a:r>
              <a:rPr lang="da-DK" sz="2400" smtClean="0"/>
              <a:t>Ikke udbetalt løn, RPL § 511</a:t>
            </a:r>
          </a:p>
          <a:p>
            <a:pPr>
              <a:buFont typeface="Arial" charset="0"/>
              <a:buNone/>
            </a:pPr>
            <a:r>
              <a:rPr lang="da-DK" sz="2400" smtClean="0"/>
              <a:t>	</a:t>
            </a:r>
            <a:r>
              <a:rPr lang="da-DK" sz="2400" b="1" smtClean="0"/>
              <a:t>U4: </a:t>
            </a:r>
            <a:r>
              <a:rPr lang="da-DK" sz="2400" smtClean="0"/>
              <a:t>Udbetalt erstatning fx fra ulykkesforsikring, RPL § 513</a:t>
            </a:r>
          </a:p>
          <a:p>
            <a:pPr>
              <a:buFont typeface="Arial" charset="0"/>
              <a:buNone/>
            </a:pPr>
            <a:r>
              <a:rPr lang="da-DK" sz="2400" smtClean="0"/>
              <a:t>	        Erstatningen skal være ”uforurenet”</a:t>
            </a:r>
          </a:p>
          <a:p>
            <a:pPr>
              <a:buFont typeface="Arial" charset="0"/>
              <a:buNone/>
            </a:pPr>
            <a:r>
              <a:rPr lang="da-DK" sz="2400" smtClean="0"/>
              <a:t>	</a:t>
            </a:r>
            <a:r>
              <a:rPr lang="da-DK" sz="2400" b="1" smtClean="0"/>
              <a:t>U5:</a:t>
            </a:r>
            <a:r>
              <a:rPr lang="da-DK" sz="2400" smtClean="0"/>
              <a:t> Personlige aktiver med beskeden værdi, RPL § 515, stk. 1</a:t>
            </a:r>
          </a:p>
          <a:p>
            <a:pPr>
              <a:buFont typeface="Arial" charset="0"/>
              <a:buNone/>
            </a:pPr>
            <a:r>
              <a:rPr lang="da-DK" sz="2400" smtClean="0"/>
              <a:t>	</a:t>
            </a:r>
            <a:r>
              <a:rPr lang="da-DK" sz="2400" b="1" smtClean="0"/>
              <a:t>U6: </a:t>
            </a:r>
            <a:r>
              <a:rPr lang="da-DK" sz="2400" smtClean="0"/>
              <a:t>Personlige hjælpemidler, RPL § 515, stk. 2</a:t>
            </a:r>
          </a:p>
          <a:p>
            <a:pPr>
              <a:buFont typeface="Arial" charset="0"/>
              <a:buNone/>
            </a:pPr>
            <a:r>
              <a:rPr lang="da-DK" sz="2400" smtClean="0"/>
              <a:t>	</a:t>
            </a:r>
            <a:r>
              <a:rPr lang="da-DK" sz="2400" b="1" smtClean="0"/>
              <a:t>U7: </a:t>
            </a:r>
            <a:r>
              <a:rPr lang="da-DK" sz="2400" smtClean="0"/>
              <a:t>Båndlagte gaver, RPL §514</a:t>
            </a:r>
          </a:p>
          <a:p>
            <a:pPr>
              <a:buFont typeface="Arial" charset="0"/>
              <a:buNone/>
            </a:pPr>
            <a:r>
              <a:rPr lang="da-DK" sz="2400" smtClean="0"/>
              <a:t>	</a:t>
            </a:r>
            <a:r>
              <a:rPr lang="da-DK" sz="2400" b="1" smtClean="0"/>
              <a:t>U8: </a:t>
            </a:r>
            <a:r>
              <a:rPr lang="da-DK" sz="2400" smtClean="0"/>
              <a:t>Trangsbeneficiet, RPL § 509</a:t>
            </a:r>
          </a:p>
        </p:txBody>
      </p:sp>
      <p:sp>
        <p:nvSpPr>
          <p:cNvPr id="20486" name="AutoShape 10"/>
          <p:cNvSpPr>
            <a:spLocks noChangeArrowheads="1"/>
          </p:cNvSpPr>
          <p:nvPr/>
        </p:nvSpPr>
        <p:spPr bwMode="auto">
          <a:xfrm>
            <a:off x="4859338" y="5157788"/>
            <a:ext cx="1800225" cy="1152525"/>
          </a:xfrm>
          <a:prstGeom prst="cloudCallout">
            <a:avLst>
              <a:gd name="adj1" fmla="val -43750"/>
              <a:gd name="adj2" fmla="val 70000"/>
            </a:avLst>
          </a:prstGeom>
          <a:solidFill>
            <a:srgbClr val="7030A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da-DK">
                <a:solidFill>
                  <a:schemeClr val="bg1"/>
                </a:solidFill>
              </a:rPr>
              <a:t>Forklaring </a:t>
            </a:r>
          </a:p>
          <a:p>
            <a:pPr algn="ctr"/>
            <a:r>
              <a:rPr lang="da-DK">
                <a:solidFill>
                  <a:schemeClr val="bg1"/>
                </a:solidFill>
              </a:rPr>
              <a:t>næste side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6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8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Tvangsinddrivelse</a:t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3.6 Udlæg</a:t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endParaRPr lang="da-DK" sz="3600" b="1" smtClean="0">
              <a:solidFill>
                <a:srgbClr val="7030A0"/>
              </a:solidFill>
              <a:latin typeface="Arial" charset="0"/>
              <a:cs typeface="Arial" charset="0"/>
            </a:endParaRPr>
          </a:p>
        </p:txBody>
      </p:sp>
      <p:sp>
        <p:nvSpPr>
          <p:cNvPr id="21509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557338"/>
            <a:ext cx="8229600" cy="4525962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da-DK" sz="2800" b="1" smtClean="0"/>
              <a:t>Trangsbeneficiet</a:t>
            </a:r>
          </a:p>
          <a:p>
            <a:r>
              <a:rPr lang="da-DK" smtClean="0"/>
              <a:t>Kreditor kan ikke få udlæg i aktiver omfattet af trangsbeneficiet</a:t>
            </a:r>
          </a:p>
          <a:p>
            <a:r>
              <a:rPr lang="da-DK" smtClean="0"/>
              <a:t>Omfatter aktiver, der hører til et beskedent hjem, fx seng, bord, stol, sofa</a:t>
            </a:r>
          </a:p>
          <a:p>
            <a:r>
              <a:rPr lang="da-DK" smtClean="0"/>
              <a:t>Almindelig hvidevarer hører til et beskedent hjem, fx køleskab, fryser, almindeligt tv og almindelig computer</a:t>
            </a:r>
          </a:p>
          <a:p>
            <a:pPr>
              <a:buFont typeface="Arial" charset="0"/>
              <a:buNone/>
            </a:pPr>
            <a:r>
              <a:rPr lang="da-DK" b="1" smtClean="0"/>
              <a:t>			Smykker, malerier, 50” plasma 3D fjernsyn med </a:t>
            </a:r>
            <a:r>
              <a:rPr lang="en-US" b="1" smtClean="0"/>
              <a:t>surround</a:t>
            </a:r>
            <a:r>
              <a:rPr lang="da-DK" b="1" smtClean="0"/>
              <a:t> sound og subwoofer og andre værdifulde aktiver er ikke omfattet af trangsbeneficiet</a:t>
            </a:r>
          </a:p>
        </p:txBody>
      </p:sp>
      <p:sp>
        <p:nvSpPr>
          <p:cNvPr id="21511" name="AutoShape 7"/>
          <p:cNvSpPr>
            <a:spLocks noChangeArrowheads="1"/>
          </p:cNvSpPr>
          <p:nvPr/>
        </p:nvSpPr>
        <p:spPr bwMode="auto">
          <a:xfrm>
            <a:off x="539750" y="4724400"/>
            <a:ext cx="1439863" cy="360363"/>
          </a:xfrm>
          <a:prstGeom prst="rightArrow">
            <a:avLst>
              <a:gd name="adj1" fmla="val 50000"/>
              <a:gd name="adj2" fmla="val 99890"/>
            </a:avLst>
          </a:prstGeom>
          <a:solidFill>
            <a:srgbClr val="7030A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3507</TotalTime>
  <Words>1595</Words>
  <Application>Microsoft Office PowerPoint</Application>
  <PresentationFormat>On-screen Show (4:3)</PresentationFormat>
  <Paragraphs>214</Paragraphs>
  <Slides>28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Designskabeloner</vt:lpstr>
      </vt:variant>
      <vt:variant>
        <vt:i4>1</vt:i4>
      </vt:variant>
      <vt:variant>
        <vt:lpstr>Diastitler</vt:lpstr>
      </vt:variant>
      <vt:variant>
        <vt:i4>28</vt:i4>
      </vt:variant>
    </vt:vector>
  </HeadingPairs>
  <TitlesOfParts>
    <vt:vector size="31" baseType="lpstr">
      <vt:lpstr>Arial</vt:lpstr>
      <vt:lpstr>Calibri</vt:lpstr>
      <vt:lpstr>Kontortema</vt:lpstr>
      <vt:lpstr>Dias nummer 1</vt:lpstr>
      <vt:lpstr> Insolvensret kapitel 15 </vt:lpstr>
      <vt:lpstr> 1. Regler og definitioner  </vt:lpstr>
      <vt:lpstr> 1. Regler og definitioner  </vt:lpstr>
      <vt:lpstr> 2. Inkasso  </vt:lpstr>
      <vt:lpstr> 3. Tvangsinddrivelse </vt:lpstr>
      <vt:lpstr> Tvangsinddrivelse 3.2 Betalingspåkrav </vt:lpstr>
      <vt:lpstr> Tvangsinddrivelse 3.6 Udlæg </vt:lpstr>
      <vt:lpstr> Tvangsinddrivelse 3.6 Udlæg </vt:lpstr>
      <vt:lpstr>4. Tvangsauktion</vt:lpstr>
      <vt:lpstr>5. Konkurs (se afsnit 5.3 Skema over en konkursbehandling)</vt:lpstr>
      <vt:lpstr>5. Konkurs</vt:lpstr>
      <vt:lpstr>5. Konkurs</vt:lpstr>
      <vt:lpstr>Konkurs 5.5 Konkursordenen (se skema afsnit 5.6)</vt:lpstr>
      <vt:lpstr>Konkurs 5.7 Udlodning af dividende</vt:lpstr>
      <vt:lpstr>6. Omstødelse</vt:lpstr>
      <vt:lpstr>6. Omstødelse</vt:lpstr>
      <vt:lpstr>6. Omstødelse</vt:lpstr>
      <vt:lpstr>6. Omstødelse</vt:lpstr>
      <vt:lpstr>7. Rekonstruktion</vt:lpstr>
      <vt:lpstr>7. Rekonstruktion Se afsnit 7.2.6 Skema over processen i en rekonstruktion</vt:lpstr>
      <vt:lpstr>Rekonstruktion 7.2.2 Retsvirkninger</vt:lpstr>
      <vt:lpstr>Rekonstruktion 7.2.3 Gennemførelse og indhold</vt:lpstr>
      <vt:lpstr>Rekonstruktion 7.2.3 Gennemførelse og indhold</vt:lpstr>
      <vt:lpstr>8. Gældssanering</vt:lpstr>
      <vt:lpstr>8. Gældssanering</vt:lpstr>
      <vt:lpstr>8. Gældssanering</vt:lpstr>
      <vt:lpstr>8. Gældssanering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Mette Gade</dc:creator>
  <cp:lastModifiedBy>Mette Gade</cp:lastModifiedBy>
  <cp:revision>43</cp:revision>
  <dcterms:created xsi:type="dcterms:W3CDTF">2011-03-28T11:51:52Z</dcterms:created>
  <dcterms:modified xsi:type="dcterms:W3CDTF">2011-07-20T12:07:06Z</dcterms:modified>
</cp:coreProperties>
</file>