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7" r:id="rId2"/>
    <p:sldId id="260" r:id="rId3"/>
    <p:sldId id="270" r:id="rId4"/>
    <p:sldId id="271" r:id="rId5"/>
    <p:sldId id="261" r:id="rId6"/>
    <p:sldId id="272" r:id="rId7"/>
    <p:sldId id="263" r:id="rId8"/>
    <p:sldId id="264" r:id="rId9"/>
    <p:sldId id="273" r:id="rId10"/>
    <p:sldId id="274" r:id="rId11"/>
    <p:sldId id="262" r:id="rId12"/>
    <p:sldId id="275" r:id="rId13"/>
    <p:sldId id="276" r:id="rId14"/>
    <p:sldId id="265" r:id="rId15"/>
    <p:sldId id="277" r:id="rId16"/>
    <p:sldId id="278" r:id="rId17"/>
    <p:sldId id="266" r:id="rId18"/>
    <p:sldId id="280" r:id="rId19"/>
    <p:sldId id="281" r:id="rId20"/>
    <p:sldId id="282" r:id="rId21"/>
    <p:sldId id="267" r:id="rId22"/>
    <p:sldId id="268" r:id="rId23"/>
    <p:sldId id="269" r:id="rId2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2" autoAdjust="0"/>
    <p:restoredTop sz="94728" autoAdjust="0"/>
  </p:normalViewPr>
  <p:slideViewPr>
    <p:cSldViewPr>
      <p:cViewPr>
        <p:scale>
          <a:sx n="71" d="100"/>
          <a:sy n="71" d="100"/>
        </p:scale>
        <p:origin x="-144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41A23-12B3-48F8-94B4-10A1AB11FDF2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DC947-5BF5-4E62-B32E-E8EB514BA0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599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163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941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9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08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776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759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800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058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564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235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pPr/>
              <a:t>16-01-2012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jubii.dk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://www.cvr.dk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dk-hostmaster.dk/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://www.degulesider.dk/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://www.publicom.dk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www.net-tjek.dk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forbrug.dk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boks 4"/>
          <p:cNvSpPr txBox="1"/>
          <p:nvPr/>
        </p:nvSpPr>
        <p:spPr>
          <a:xfrm>
            <a:off x="1062972" y="222867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Kapitel 11</a:t>
            </a:r>
          </a:p>
          <a:p>
            <a:pPr algn="ctr"/>
            <a:r>
              <a:rPr lang="da-DK" sz="4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E-handel</a:t>
            </a:r>
            <a:endParaRPr lang="da-DK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592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Indgåelse af elektroniske aftaler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De nordiske forbrugerombudsmænd </a:t>
            </a:r>
            <a:r>
              <a:rPr lang="da-DK" sz="2800" dirty="0" smtClean="0"/>
              <a:t>i standpunkt for handel og markedsføring på internettet maj 2010. Indeholder bl.a. </a:t>
            </a:r>
            <a:r>
              <a:rPr lang="da-DK" sz="2800" b="1" dirty="0" smtClean="0"/>
              <a:t>anbefalinger og retningslinjer </a:t>
            </a:r>
            <a:r>
              <a:rPr lang="da-DK" sz="2800" dirty="0" smtClean="0"/>
              <a:t>om: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Aftalefunktionen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Bestillingen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Prisoplysninger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Kvittering og ordrebekræftelse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Sprog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Betaling, tilbagebetaling og fjernsalgstransaktioner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Kundeservice og reklamationer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Personoplysninger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2.2 Forbrugerens fortrydelsesret ved fjernsalg, forbrugeraftaleloven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/>
            <a:r>
              <a:rPr lang="da-DK" sz="2800" b="1" dirty="0" smtClean="0"/>
              <a:t>Fjernsalg, jf. FBL § 4:</a:t>
            </a:r>
          </a:p>
          <a:p>
            <a:pPr marL="538163" lvl="0" indent="-363538">
              <a:buFont typeface="Arial" pitchFamily="34" charset="0"/>
              <a:buChar char="•"/>
            </a:pPr>
            <a:r>
              <a:rPr lang="da-DK" sz="2600" dirty="0" smtClean="0"/>
              <a:t>Der er indgået en aftale om salg af </a:t>
            </a:r>
            <a:r>
              <a:rPr lang="da-DK" sz="2600" b="1" dirty="0" smtClean="0"/>
              <a:t>varer eller salg af tjenesteydelser</a:t>
            </a:r>
            <a:r>
              <a:rPr lang="da-DK" sz="2600" dirty="0" smtClean="0"/>
              <a:t>.</a:t>
            </a:r>
          </a:p>
          <a:p>
            <a:pPr marL="538163" lvl="0" indent="-363538">
              <a:buFont typeface="Arial" pitchFamily="34" charset="0"/>
              <a:buChar char="•"/>
            </a:pPr>
            <a:r>
              <a:rPr lang="da-DK" sz="2600" dirty="0" smtClean="0"/>
              <a:t>Aftalen er indgået på afstand ved </a:t>
            </a:r>
            <a:r>
              <a:rPr lang="da-DK" sz="2600" b="1" dirty="0" smtClean="0"/>
              <a:t>fjernkommunikation</a:t>
            </a:r>
            <a:r>
              <a:rPr lang="da-DK" sz="2600" dirty="0" smtClean="0"/>
              <a:t>, og uden at den erhvervsdrivende og forbrugeren mødes fysisk i forbindelse med aftalens indgåelse.</a:t>
            </a:r>
          </a:p>
          <a:p>
            <a:pPr marL="538163" lvl="0" indent="-363538">
              <a:buFont typeface="Arial" pitchFamily="34" charset="0"/>
              <a:buChar char="•"/>
            </a:pPr>
            <a:r>
              <a:rPr lang="da-DK" sz="2600" dirty="0" smtClean="0"/>
              <a:t>Aftalen er indgået, som </a:t>
            </a:r>
            <a:r>
              <a:rPr lang="da-DK" sz="2600" b="1" dirty="0" smtClean="0"/>
              <a:t>led i et system for fjernsalg</a:t>
            </a:r>
            <a:r>
              <a:rPr lang="da-DK" sz="2600" dirty="0" smtClean="0"/>
              <a:t>, via virksomhedens hjemmeside. </a:t>
            </a:r>
            <a:endParaRPr lang="da-DK" sz="3200" b="1" dirty="0" smtClean="0"/>
          </a:p>
          <a:p>
            <a:pPr marL="363538" indent="-363538"/>
            <a:r>
              <a:rPr lang="da-DK" sz="2800" b="1" dirty="0" smtClean="0"/>
              <a:t>14 dages fortrydelsesret</a:t>
            </a:r>
            <a:r>
              <a:rPr lang="da-DK" sz="2800" dirty="0" smtClean="0"/>
              <a:t>: Forbrugeren skal inden fristens udløb meddele at købet fortrydes. </a:t>
            </a:r>
          </a:p>
          <a:p>
            <a:pPr marL="363538" indent="-363538"/>
            <a:r>
              <a:rPr lang="da-DK" sz="2800" dirty="0" smtClean="0"/>
              <a:t>Meddelelsen om fortrydelse får </a:t>
            </a:r>
            <a:r>
              <a:rPr lang="da-DK" sz="2800" b="1" dirty="0" smtClean="0"/>
              <a:t>retsvirkning allerede fra afsendelse</a:t>
            </a:r>
            <a:r>
              <a:rPr lang="da-DK" sz="2800" dirty="0" smtClean="0"/>
              <a:t> af en sådan meddelelse, jf. FBL § 19, stk. 1. 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2.2 Forbrugerens fortrydelsesret ved fjernsalg, forbrugeraftaleloven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Fortrydelsesfristens kan </a:t>
            </a:r>
            <a:r>
              <a:rPr lang="da-DK" sz="2800" b="1" dirty="0" smtClean="0"/>
              <a:t>beregnes</a:t>
            </a:r>
            <a:r>
              <a:rPr lang="da-DK" sz="2800" dirty="0" smtClean="0"/>
              <a:t> fra 3 forskellige tidspunkter, jf. FBL § 18, stk. 2: 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sz="2800" dirty="0" smtClean="0"/>
              <a:t>Den dag, hvor aftalen indgås, </a:t>
            </a:r>
            <a:r>
              <a:rPr lang="da-DK" sz="2800" b="1" dirty="0" smtClean="0"/>
              <a:t>eller</a:t>
            </a:r>
            <a:endParaRPr lang="da-DK" sz="28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da-DK" sz="2800" dirty="0" smtClean="0"/>
              <a:t>Den dag, hvor forbrugeren har fået det købte eller den første levering i hænde, </a:t>
            </a:r>
            <a:r>
              <a:rPr lang="da-DK" sz="2800" b="1" dirty="0" smtClean="0"/>
              <a:t>eller </a:t>
            </a:r>
            <a:endParaRPr lang="da-DK" sz="28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da-DK" sz="2800" dirty="0" smtClean="0"/>
              <a:t>Den dag, hvor forbrugeren har modtaget de oplysninger, som det påhviler den erhvervsdrivende at give forbrugeren på papir eller andet varigt medium.</a:t>
            </a:r>
          </a:p>
          <a:p>
            <a:r>
              <a:rPr lang="da-DK" sz="2800" dirty="0" smtClean="0"/>
              <a:t> </a:t>
            </a:r>
          </a:p>
          <a:p>
            <a:r>
              <a:rPr lang="da-DK" sz="2800" dirty="0" smtClean="0"/>
              <a:t>Fortrydelsesfristen beregnes fra det seneste af ovenstående 3 tidspunkter. </a:t>
            </a:r>
          </a:p>
          <a:p>
            <a:pPr marL="363538" indent="-363538"/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2.2 Forbrugerens fortrydelsesret ved fjernsalg, forbrugeraftaleloven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Udnyttelse af fortrydelsesretten: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b="1" dirty="0" smtClean="0"/>
              <a:t>Returnere de modtagne varer - </a:t>
            </a:r>
            <a:r>
              <a:rPr lang="da-DK" sz="2600" dirty="0" smtClean="0"/>
              <a:t>overgive varerne til postvæsenet eller anden transportør inden 14 dage. 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b="1" dirty="0" smtClean="0"/>
              <a:t>Omkostningerne</a:t>
            </a:r>
            <a:r>
              <a:rPr lang="da-DK" sz="2600" dirty="0" smtClean="0"/>
              <a:t> betales som hovedregel af forbrugeren.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b="1" dirty="0" smtClean="0"/>
              <a:t>Undlade at modtage</a:t>
            </a:r>
            <a:r>
              <a:rPr lang="da-DK" sz="2600" dirty="0" smtClean="0"/>
              <a:t> eller indløse en forsendelse fra den erhvervsdrivende.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Varen skal returneres til den erhvervsdrivende i </a:t>
            </a:r>
            <a:r>
              <a:rPr lang="da-DK" sz="2600" b="1" dirty="0" smtClean="0"/>
              <a:t>væsentlig samme stand og mængde</a:t>
            </a:r>
            <a:r>
              <a:rPr lang="da-DK" sz="2600" dirty="0" smtClean="0"/>
              <a:t>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b="1" dirty="0" smtClean="0"/>
              <a:t>Varen må ikke være taget i brug.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err="1" smtClean="0"/>
              <a:t>Lyd-</a:t>
            </a:r>
            <a:r>
              <a:rPr lang="da-DK" sz="2600" dirty="0" smtClean="0"/>
              <a:t> eller billedoptagelser eller edb-programmer, ikke returneres, hvis forbrugeren har </a:t>
            </a:r>
            <a:r>
              <a:rPr lang="da-DK" sz="2600" b="1" dirty="0" smtClean="0"/>
              <a:t>brudt forseglingen</a:t>
            </a:r>
            <a:r>
              <a:rPr lang="da-DK" sz="2600" dirty="0" smtClean="0"/>
              <a:t>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Sælgeren bærer </a:t>
            </a:r>
            <a:r>
              <a:rPr lang="da-DK" sz="2600" b="1" dirty="0" smtClean="0"/>
              <a:t>risikoen for varens </a:t>
            </a:r>
            <a:r>
              <a:rPr lang="da-DK" sz="2600" dirty="0" smtClean="0"/>
              <a:t>hændelige beskadigelse eller forringelse, indtil varen er givet tilbage til ham.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3. International E-handel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Lovvalg og værneting inden for EU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Handelskøb: </a:t>
            </a:r>
            <a:r>
              <a:rPr lang="da-DK" sz="2800" dirty="0" smtClean="0"/>
              <a:t>Lovvalg og værneting kan aftales. </a:t>
            </a:r>
          </a:p>
          <a:p>
            <a:r>
              <a:rPr lang="da-DK" sz="2500" dirty="0" smtClean="0"/>
              <a:t>Hvis intet er aftalt:</a:t>
            </a:r>
          </a:p>
          <a:p>
            <a:endParaRPr lang="da-DK" sz="1000" dirty="0" smtClean="0"/>
          </a:p>
          <a:p>
            <a:r>
              <a:rPr lang="da-DK" sz="2800" b="1" dirty="0" smtClean="0"/>
              <a:t>Lovvalg:</a:t>
            </a:r>
            <a:r>
              <a:rPr lang="da-DK" sz="2500" dirty="0" smtClean="0"/>
              <a:t> </a:t>
            </a:r>
            <a:r>
              <a:rPr lang="da-DK" sz="2500" dirty="0" err="1" smtClean="0"/>
              <a:t>Haagerkonventionen/lovvalgsloven</a:t>
            </a:r>
            <a:r>
              <a:rPr lang="da-DK" sz="2500" dirty="0" smtClean="0"/>
              <a:t> for internationale </a:t>
            </a:r>
            <a:r>
              <a:rPr lang="da-DK" sz="2500" dirty="0" err="1" smtClean="0"/>
              <a:t>løsørekøb</a:t>
            </a:r>
            <a:r>
              <a:rPr lang="da-DK" sz="2500" dirty="0" smtClean="0"/>
              <a:t> (LKBL). </a:t>
            </a:r>
          </a:p>
          <a:p>
            <a:r>
              <a:rPr lang="da-DK" sz="2500" b="1" dirty="0" smtClean="0"/>
              <a:t>Hovedreglen</a:t>
            </a:r>
            <a:r>
              <a:rPr lang="da-DK" sz="2500" dirty="0" smtClean="0"/>
              <a:t>: Parterne skal anvende reglerne i </a:t>
            </a:r>
            <a:r>
              <a:rPr lang="da-DK" sz="2500" b="1" dirty="0" smtClean="0"/>
              <a:t>sælgers bopælsland, </a:t>
            </a:r>
            <a:r>
              <a:rPr lang="da-DK" sz="2500" dirty="0" smtClean="0"/>
              <a:t>jf. LKBL § 4, stk. 1. 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500" dirty="0" smtClean="0"/>
              <a:t>Hvis fx sælger er en dansk virksomhed, og sagen handler om misligholdelse i et handelskøb, vil sagen så skulle afgøres efter reglerne i CISG. 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500" dirty="0" smtClean="0"/>
              <a:t>E-handelsdirektivets hovedregel er - afsenderlandets lov. Det er lovgivningen i etableringslandet, altså der hvor sælger er etableret, som skal overholdes, hvilket som udgangspunkt er i overensstemmelse med hovedreglen i LKBL.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3. International E-handel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Lovvalg og værneting inden for EU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b="1" dirty="0" smtClean="0"/>
              <a:t>Handelskøb: </a:t>
            </a:r>
            <a:r>
              <a:rPr lang="da-DK" sz="2600" dirty="0" smtClean="0"/>
              <a:t>Lovvalg og værneting kan aftales. </a:t>
            </a:r>
          </a:p>
          <a:p>
            <a:r>
              <a:rPr lang="da-DK" sz="2600" dirty="0" smtClean="0"/>
              <a:t>Hvis intet er aftalt:</a:t>
            </a:r>
          </a:p>
          <a:p>
            <a:endParaRPr lang="da-DK" sz="2600" b="1" dirty="0" smtClean="0"/>
          </a:p>
          <a:p>
            <a:r>
              <a:rPr lang="da-DK" sz="3000" b="1" dirty="0" smtClean="0"/>
              <a:t>Værneting </a:t>
            </a:r>
            <a:endParaRPr lang="da-DK" sz="3000" dirty="0" smtClean="0"/>
          </a:p>
          <a:p>
            <a:r>
              <a:rPr lang="da-DK" sz="2600" b="1" dirty="0" smtClean="0"/>
              <a:t>Hovedreglen</a:t>
            </a:r>
            <a:r>
              <a:rPr lang="da-DK" sz="2600" dirty="0" smtClean="0"/>
              <a:t>: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En retssag skal anlægges ved sagsøgtes hjemsted, jf. </a:t>
            </a:r>
            <a:r>
              <a:rPr lang="da-DK" sz="2600" dirty="0" err="1" smtClean="0"/>
              <a:t>Domsforordningen</a:t>
            </a:r>
            <a:r>
              <a:rPr lang="da-DK" sz="2600" dirty="0" smtClean="0"/>
              <a:t> art. 2. 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b="1" dirty="0" smtClean="0"/>
              <a:t>Alternativt</a:t>
            </a:r>
            <a:r>
              <a:rPr lang="da-DK" sz="2600" dirty="0" smtClean="0"/>
              <a:t> kan sagsøger vælge at anlægge sagen ved et supplerende værneting nævnt i </a:t>
            </a:r>
            <a:r>
              <a:rPr lang="da-DK" sz="2600" dirty="0" err="1" smtClean="0"/>
              <a:t>Domsforordningen</a:t>
            </a:r>
            <a:r>
              <a:rPr lang="da-DK" sz="2600" dirty="0" smtClean="0"/>
              <a:t> art. 5, fx kontraktværneting.</a:t>
            </a:r>
          </a:p>
          <a:p>
            <a:r>
              <a:rPr lang="da-DK" sz="3200" dirty="0" smtClean="0"/>
              <a:t>	</a:t>
            </a:r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3. International E-handel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Lovvalg og værneting inden for EU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Forbrugerkøb: </a:t>
            </a:r>
          </a:p>
          <a:p>
            <a:r>
              <a:rPr lang="da-DK" sz="2600" dirty="0" smtClean="0"/>
              <a:t>E-handelsdirektivets hovedregel: Afsenderlandets lov der skal anvendes.</a:t>
            </a:r>
          </a:p>
          <a:p>
            <a:r>
              <a:rPr lang="da-DK" sz="2600" dirty="0" smtClean="0"/>
              <a:t>Undtagelse: Forbrugeraftaler !!!</a:t>
            </a:r>
          </a:p>
          <a:p>
            <a:endParaRPr lang="da-DK" sz="1000" dirty="0" smtClean="0"/>
          </a:p>
          <a:p>
            <a:r>
              <a:rPr lang="da-DK" sz="2600" b="1" dirty="0" smtClean="0"/>
              <a:t>Lovvalg</a:t>
            </a:r>
            <a:r>
              <a:rPr lang="da-DK" sz="2600" dirty="0" smtClean="0"/>
              <a:t>: Forbrugerlovgivningen i det EU land, hvor forbrugeren bor.</a:t>
            </a:r>
          </a:p>
          <a:p>
            <a:r>
              <a:rPr lang="da-DK" sz="2600" b="1" dirty="0" smtClean="0"/>
              <a:t>Værneting:</a:t>
            </a:r>
            <a:endParaRPr lang="da-DK" sz="2600" dirty="0" smtClean="0"/>
          </a:p>
          <a:p>
            <a:pPr marL="363538" lvl="0" indent="-363538">
              <a:buFont typeface="Arial" pitchFamily="34" charset="0"/>
              <a:buChar char="•"/>
            </a:pPr>
            <a:r>
              <a:rPr lang="da-DK" sz="2600" dirty="0" smtClean="0"/>
              <a:t>Hvis sælger vil anlægge en </a:t>
            </a:r>
            <a:r>
              <a:rPr lang="da-DK" sz="2600" b="1" dirty="0" smtClean="0"/>
              <a:t>sag mod forbrugeren</a:t>
            </a:r>
            <a:r>
              <a:rPr lang="da-DK" sz="2600" dirty="0" smtClean="0"/>
              <a:t>, er værnetinget forbrugerens hjemland.</a:t>
            </a:r>
          </a:p>
          <a:p>
            <a:pPr marL="363538" lvl="0" indent="-363538">
              <a:buFont typeface="Arial" pitchFamily="34" charset="0"/>
              <a:buChar char="•"/>
            </a:pPr>
            <a:r>
              <a:rPr lang="da-DK" sz="2600" dirty="0" smtClean="0"/>
              <a:t>Hvis det er forbrugeren som vil anlægge </a:t>
            </a:r>
            <a:r>
              <a:rPr lang="da-DK" sz="2600" b="1" dirty="0" smtClean="0"/>
              <a:t>sag mod virksomheden</a:t>
            </a:r>
            <a:r>
              <a:rPr lang="da-DK" sz="2600" dirty="0" smtClean="0"/>
              <a:t>, kan forbrugeren vælge virksomhedens hjemland, eller eget hjemland, hvis virksomheden har markedsført sig selv og de solgte produkter der. </a:t>
            </a:r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4. Ophavsret på internettet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/>
              <a:t>Den erhvervsdrivende</a:t>
            </a:r>
            <a:r>
              <a:rPr lang="da-DK" sz="3200" dirty="0" smtClean="0"/>
              <a:t>: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3200" dirty="0" smtClean="0"/>
              <a:t>Er ansvarlig for al indhold på hjemmesiden, også materiale som er leveret eller </a:t>
            </a:r>
            <a:r>
              <a:rPr lang="da-DK" sz="3200" dirty="0" err="1" smtClean="0"/>
              <a:t>uploadet</a:t>
            </a:r>
            <a:r>
              <a:rPr lang="da-DK" sz="3200" dirty="0" smtClean="0"/>
              <a:t> af andre. 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3200" dirty="0" smtClean="0"/>
              <a:t>Er ansvarlig for at hjemmesiden overholder lovgivningen og ikke krænker andres rettigheder, fx ophavsret, </a:t>
            </a:r>
            <a:r>
              <a:rPr lang="da-DK" sz="3200" dirty="0" err="1" smtClean="0"/>
              <a:t>varemærkeret</a:t>
            </a:r>
            <a:r>
              <a:rPr lang="da-DK" sz="3200" dirty="0" smtClean="0"/>
              <a:t> mv.</a:t>
            </a:r>
          </a:p>
          <a:p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 Ophavsret på internettet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Links til andre hjemmesider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smtClean="0"/>
              <a:t>Retten til at linke handler i bund og grund om en vurdering af god markedsføringsskik, jf. MFL § 1, - </a:t>
            </a:r>
            <a:r>
              <a:rPr lang="da-DK" sz="2400" dirty="0" err="1" smtClean="0"/>
              <a:t>snyltning</a:t>
            </a:r>
            <a:r>
              <a:rPr lang="da-DK" sz="2400" dirty="0" smtClean="0"/>
              <a:t>, efterligning eller anden udnyttelse af ophavsmandens indsats. </a:t>
            </a:r>
          </a:p>
          <a:p>
            <a:pPr marL="363538" indent="-363538"/>
            <a:endParaRPr lang="da-DK" sz="2400" dirty="0" smtClean="0"/>
          </a:p>
          <a:p>
            <a:pPr marL="363538" indent="-363538"/>
            <a:r>
              <a:rPr lang="da-DK" sz="2400" b="1" dirty="0" smtClean="0"/>
              <a:t>Ved brug af links: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400" dirty="0" smtClean="0"/>
              <a:t>Bør det klart fremgå, når den erhvervsdrivendes hjemmeside forlades. 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400" dirty="0" smtClean="0"/>
              <a:t>Den erhvervsdrivende bør sikre, at de hjemmesider der linkes til, overholder lovgivningen. </a:t>
            </a:r>
          </a:p>
          <a:p>
            <a:endParaRPr lang="da-DK" sz="24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 Ophavsret på internettet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Links til andre hjemmesider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indent="-268288">
              <a:buFont typeface="Arial" pitchFamily="34" charset="0"/>
              <a:buChar char="•"/>
            </a:pPr>
            <a:r>
              <a:rPr lang="da-DK" sz="2400" dirty="0" smtClean="0"/>
              <a:t>Almindelig </a:t>
            </a:r>
            <a:r>
              <a:rPr lang="da-DK" sz="2400" dirty="0" err="1" smtClean="0"/>
              <a:t>linking</a:t>
            </a:r>
            <a:r>
              <a:rPr lang="da-DK" sz="2400" dirty="0" smtClean="0"/>
              <a:t> til en forside kan ske, uden at indhente tilladelse fra ophavsmanden. 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400" dirty="0" smtClean="0"/>
              <a:t>Ved </a:t>
            </a:r>
            <a:r>
              <a:rPr lang="da-DK" sz="2400" dirty="0" err="1" smtClean="0"/>
              <a:t>framing</a:t>
            </a:r>
            <a:r>
              <a:rPr lang="da-DK" sz="2400" dirty="0" smtClean="0"/>
              <a:t> og </a:t>
            </a:r>
            <a:r>
              <a:rPr lang="da-DK" sz="2400" dirty="0" err="1" smtClean="0"/>
              <a:t>inlining</a:t>
            </a:r>
            <a:r>
              <a:rPr lang="da-DK" sz="2400" dirty="0" smtClean="0"/>
              <a:t> - almindelig enighed om, at der skal indhentes tilladelse fra ophavsmanden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400" dirty="0" smtClean="0"/>
              <a:t>Ved brug af </a:t>
            </a:r>
            <a:r>
              <a:rPr lang="da-DK" sz="2400" dirty="0" err="1" smtClean="0"/>
              <a:t>deep</a:t>
            </a:r>
            <a:r>
              <a:rPr lang="da-DK" sz="2400" dirty="0" smtClean="0"/>
              <a:t> </a:t>
            </a:r>
            <a:r>
              <a:rPr lang="da-DK" sz="2400" dirty="0" err="1" smtClean="0"/>
              <a:t>linking</a:t>
            </a:r>
            <a:r>
              <a:rPr lang="da-DK" sz="2400" dirty="0" smtClean="0"/>
              <a:t> kan der være tvivl om tilladelse skal indhentes eller ej – derfor, indhent tilladelse.</a:t>
            </a:r>
          </a:p>
          <a:p>
            <a:endParaRPr lang="da-DK" sz="800" b="1" dirty="0" smtClean="0"/>
          </a:p>
          <a:p>
            <a:r>
              <a:rPr lang="da-DK" sz="2200" b="1" dirty="0" smtClean="0"/>
              <a:t>Typer af links:</a:t>
            </a:r>
          </a:p>
          <a:p>
            <a:pPr marL="174625" lvl="1" indent="-174625">
              <a:buFont typeface="Arial" pitchFamily="34" charset="0"/>
              <a:buChar char="•"/>
            </a:pPr>
            <a:r>
              <a:rPr lang="da-DK" sz="2200" b="1" dirty="0" smtClean="0"/>
              <a:t>Referencelinks</a:t>
            </a:r>
            <a:r>
              <a:rPr lang="da-DK" sz="2200" dirty="0" smtClean="0"/>
              <a:t>: Henviser til en forside på en ekstern hjemmeside.</a:t>
            </a:r>
          </a:p>
          <a:p>
            <a:pPr marL="174625" lvl="1" indent="-174625">
              <a:buFont typeface="Arial" pitchFamily="34" charset="0"/>
              <a:buChar char="•"/>
            </a:pPr>
            <a:r>
              <a:rPr lang="da-DK" sz="2200" b="1" dirty="0" smtClean="0"/>
              <a:t>Deep </a:t>
            </a:r>
            <a:r>
              <a:rPr lang="da-DK" sz="2200" b="1" dirty="0" err="1" smtClean="0"/>
              <a:t>linking</a:t>
            </a:r>
            <a:r>
              <a:rPr lang="da-DK" sz="2200" dirty="0" smtClean="0"/>
              <a:t>: Henviser til en underside, dvs. en side der går under forside niveau, på en ekstern hjemmeside.</a:t>
            </a:r>
          </a:p>
          <a:p>
            <a:pPr marL="174625" lvl="1" indent="-174625">
              <a:buFont typeface="Arial" pitchFamily="34" charset="0"/>
              <a:buChar char="•"/>
            </a:pPr>
            <a:r>
              <a:rPr lang="da-DK" sz="2200" b="1" dirty="0" err="1" smtClean="0"/>
              <a:t>Framing</a:t>
            </a:r>
            <a:r>
              <a:rPr lang="da-DK" sz="2200" dirty="0" smtClean="0"/>
              <a:t>: Når </a:t>
            </a:r>
            <a:r>
              <a:rPr lang="da-DK" sz="2200" dirty="0" err="1" smtClean="0"/>
              <a:t>deep</a:t>
            </a:r>
            <a:r>
              <a:rPr lang="da-DK" sz="2200" dirty="0" smtClean="0"/>
              <a:t> </a:t>
            </a:r>
            <a:r>
              <a:rPr lang="da-DK" sz="2200" dirty="0" err="1" smtClean="0"/>
              <a:t>linking</a:t>
            </a:r>
            <a:r>
              <a:rPr lang="da-DK" sz="2200" dirty="0" smtClean="0"/>
              <a:t> bruges, og det fremstår som den erhvervsdrivendes egen information.</a:t>
            </a:r>
          </a:p>
          <a:p>
            <a:pPr marL="174625" lvl="1" indent="-174625">
              <a:buFont typeface="Arial" pitchFamily="34" charset="0"/>
              <a:buChar char="•"/>
            </a:pPr>
            <a:r>
              <a:rPr lang="da-DK" sz="2200" b="1" dirty="0" err="1" smtClean="0"/>
              <a:t>Inlining</a:t>
            </a:r>
            <a:r>
              <a:rPr lang="da-DK" sz="2200" dirty="0" smtClean="0"/>
              <a:t>: Information fra en ekstern hjemmeside lægges ind på den erhvervsdrivendes hjemmeside uden at det fremgår, at der er tale om et link.</a:t>
            </a:r>
            <a:endParaRPr lang="da-DK" sz="24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E-handel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I kapitel 11 gennemgås:</a:t>
            </a:r>
          </a:p>
          <a:p>
            <a:r>
              <a:rPr lang="da-DK" sz="3200" dirty="0" smtClean="0"/>
              <a:t>1. E-handelslovens begreber </a:t>
            </a:r>
          </a:p>
          <a:p>
            <a:r>
              <a:rPr lang="da-DK" sz="3200" dirty="0" smtClean="0"/>
              <a:t>2. Aftaleindgåelse på internettet </a:t>
            </a:r>
          </a:p>
          <a:p>
            <a:r>
              <a:rPr lang="da-DK" sz="3200" dirty="0" smtClean="0"/>
              <a:t>	2.1 Sælgers forpligtelser</a:t>
            </a:r>
          </a:p>
          <a:p>
            <a:r>
              <a:rPr lang="da-DK" sz="3200" dirty="0" smtClean="0"/>
              <a:t>	2.2 Forbrugerens fortrydelsesret</a:t>
            </a:r>
          </a:p>
          <a:p>
            <a:r>
              <a:rPr lang="da-DK" sz="3200" dirty="0" smtClean="0"/>
              <a:t>3. International E-handel </a:t>
            </a:r>
          </a:p>
          <a:p>
            <a:r>
              <a:rPr lang="da-DK" sz="3200" dirty="0" smtClean="0"/>
              <a:t>4. Ophavsret</a:t>
            </a:r>
          </a:p>
          <a:p>
            <a:r>
              <a:rPr lang="da-DK" sz="3200" dirty="0" smtClean="0"/>
              <a:t>5. Markedsføring på nettet</a:t>
            </a:r>
          </a:p>
          <a:p>
            <a:r>
              <a:rPr lang="da-DK" sz="3200" dirty="0" smtClean="0"/>
              <a:t>	5.1 E-mærket</a:t>
            </a:r>
          </a:p>
          <a:p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 Ophavsret på internettet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Domænenavne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/>
            <a:r>
              <a:rPr lang="da-DK" sz="2400" b="1" dirty="0" smtClean="0"/>
              <a:t>Misbrug af et domænenavn kan føre til sagsanlæg 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Nær tilknytning til </a:t>
            </a:r>
            <a:r>
              <a:rPr lang="da-DK" sz="2600" dirty="0" err="1" smtClean="0"/>
              <a:t>varemærkeretten</a:t>
            </a:r>
            <a:r>
              <a:rPr lang="da-DK" sz="2600" dirty="0" smtClean="0"/>
              <a:t> - ikke være forveksleligt med en andens forretningskendetegn. 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Lave undersøgelse inden et domænenavn registreres, fx.:</a:t>
            </a:r>
          </a:p>
          <a:p>
            <a:pPr marL="712788" lvl="1" indent="-255588">
              <a:buFont typeface="Arial" pitchFamily="34" charset="0"/>
              <a:buChar char="•"/>
            </a:pPr>
            <a:r>
              <a:rPr lang="da-DK" sz="2600" dirty="0" smtClean="0"/>
              <a:t> </a:t>
            </a:r>
            <a:r>
              <a:rPr lang="da-DK" sz="2600" u="sng" dirty="0" err="1" smtClean="0">
                <a:hlinkClick r:id="rId6"/>
              </a:rPr>
              <a:t>www.dk-hostmaster.dk</a:t>
            </a:r>
            <a:r>
              <a:rPr lang="da-DK" sz="2600" dirty="0" smtClean="0"/>
              <a:t> </a:t>
            </a:r>
          </a:p>
          <a:p>
            <a:pPr marL="712788" lvl="1" indent="-255588">
              <a:buFont typeface="Arial" pitchFamily="34" charset="0"/>
              <a:buChar char="•"/>
            </a:pPr>
            <a:r>
              <a:rPr lang="da-DK" sz="2600" dirty="0" smtClean="0"/>
              <a:t>Patent- og Varemærkestyrelsen </a:t>
            </a:r>
          </a:p>
          <a:p>
            <a:endParaRPr lang="da-DK" sz="800" dirty="0" smtClean="0"/>
          </a:p>
          <a:p>
            <a:r>
              <a:rPr lang="da-DK" sz="2600" dirty="0" smtClean="0"/>
              <a:t>Registreret ikke nødvendig for at opnå beskyttelse - Ibrugtagning kan være nok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Tjek navnet på fx:  </a:t>
            </a:r>
            <a:r>
              <a:rPr lang="da-DK" sz="2600" u="sng" dirty="0" err="1" smtClean="0">
                <a:hlinkClick r:id="rId7"/>
              </a:rPr>
              <a:t>www.cvr.dk</a:t>
            </a:r>
            <a:r>
              <a:rPr lang="da-DK" sz="2600" dirty="0" smtClean="0"/>
              <a:t>, </a:t>
            </a:r>
            <a:r>
              <a:rPr lang="da-DK" sz="2600" u="sng" dirty="0" err="1" smtClean="0">
                <a:hlinkClick r:id="rId8"/>
              </a:rPr>
              <a:t>www.jubii.dk</a:t>
            </a:r>
            <a:r>
              <a:rPr lang="da-DK" sz="2600" dirty="0" smtClean="0"/>
              <a:t>, </a:t>
            </a:r>
            <a:r>
              <a:rPr lang="da-DK" sz="2600" u="sng" dirty="0" err="1" smtClean="0">
                <a:hlinkClick r:id="rId9"/>
              </a:rPr>
              <a:t>www.publicom.dk</a:t>
            </a:r>
            <a:r>
              <a:rPr lang="da-DK" sz="2600" dirty="0" smtClean="0"/>
              <a:t>, </a:t>
            </a:r>
            <a:r>
              <a:rPr lang="da-DK" sz="2600" u="sng" dirty="0" err="1" smtClean="0">
                <a:hlinkClick r:id="rId10"/>
              </a:rPr>
              <a:t>www.degulesider.dk</a:t>
            </a:r>
            <a:r>
              <a:rPr lang="da-DK" sz="2600" dirty="0" smtClean="0"/>
              <a:t>  </a:t>
            </a:r>
          </a:p>
          <a:p>
            <a:endParaRPr lang="da-DK" sz="800" dirty="0" smtClean="0"/>
          </a:p>
          <a:p>
            <a:endParaRPr lang="da-DK" sz="1200" dirty="0" smtClean="0"/>
          </a:p>
          <a:p>
            <a:r>
              <a:rPr lang="da-DK" sz="2600" dirty="0" smtClean="0"/>
              <a:t>Se U2008.372H – Galleri Lego s. 265</a:t>
            </a:r>
          </a:p>
          <a:p>
            <a:r>
              <a:rPr lang="da-DK" sz="2600" dirty="0" smtClean="0"/>
              <a:t>Læs om varemærkeregistrering i kapitel 12.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5. Markedsføring på internettet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itchFamily="34" charset="0"/>
              <a:buChar char="•"/>
            </a:pPr>
            <a:r>
              <a:rPr lang="da-DK" sz="3000" dirty="0" smtClean="0"/>
              <a:t>Virksomheden skal overholde markedsføringsloven og princippet om god markedsføringsskik.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da-DK" sz="3000" dirty="0" smtClean="0"/>
              <a:t>Supplement/fortolkningsbidrag</a:t>
            </a:r>
            <a:r>
              <a:rPr lang="da-DK" sz="3200" dirty="0" smtClean="0"/>
              <a:t> : </a:t>
            </a:r>
            <a:r>
              <a:rPr lang="da-DK" sz="2600" dirty="0" smtClean="0"/>
              <a:t>”De nordiske forbrugerombudsmænd standpunkt og retningslinjer for handel og markedsføring på internettet overfor forbrugere – maj 2010.” Bl.a. emner om:</a:t>
            </a:r>
          </a:p>
          <a:p>
            <a:pPr marL="806450" lvl="1" indent="-349250">
              <a:buFont typeface="Arial" pitchFamily="34" charset="0"/>
              <a:buChar char="•"/>
            </a:pPr>
            <a:r>
              <a:rPr lang="da-DK" sz="2600" dirty="0" smtClean="0"/>
              <a:t>Markedsføringsformer og metoder</a:t>
            </a:r>
          </a:p>
          <a:p>
            <a:pPr marL="806450" lvl="1" indent="-349250">
              <a:buFont typeface="Arial" pitchFamily="34" charset="0"/>
              <a:buChar char="•"/>
            </a:pPr>
            <a:r>
              <a:rPr lang="da-DK" sz="2600" dirty="0" smtClean="0"/>
              <a:t>E-markedsføring</a:t>
            </a:r>
          </a:p>
          <a:p>
            <a:pPr marL="806450" lvl="1" indent="-349250">
              <a:buFont typeface="Arial" pitchFamily="34" charset="0"/>
              <a:buChar char="•"/>
            </a:pPr>
            <a:r>
              <a:rPr lang="da-DK" sz="2600" dirty="0" smtClean="0"/>
              <a:t>Aftalevilkår</a:t>
            </a:r>
          </a:p>
          <a:p>
            <a:pPr marL="806450" lvl="1" indent="-349250">
              <a:buFont typeface="Arial" pitchFamily="34" charset="0"/>
              <a:buChar char="•"/>
            </a:pPr>
            <a:r>
              <a:rPr lang="da-DK" sz="2600" dirty="0" smtClean="0"/>
              <a:t>Brug af trustmarks</a:t>
            </a:r>
          </a:p>
          <a:p>
            <a:pPr marL="806450" lvl="1" indent="-349250">
              <a:buFont typeface="Arial" pitchFamily="34" charset="0"/>
              <a:buChar char="•"/>
            </a:pPr>
            <a:r>
              <a:rPr lang="da-DK" sz="2600" dirty="0" smtClean="0"/>
              <a:t>Internettet og børn</a:t>
            </a:r>
            <a:endParaRPr lang="da-DK" sz="3200" dirty="0" smtClean="0"/>
          </a:p>
          <a:p>
            <a:pPr marL="806450" lvl="1" indent="-349250"/>
            <a:r>
              <a:rPr lang="da-DK" dirty="0" smtClean="0"/>
              <a:t>Se http://www.forbrugerombudsmanden.dk/Love-og-regulering/Retningslinjer-og-vejledninger/Markedsfoeringsloven/internettetehandel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5.1 E-mærket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buFont typeface="Arial" pitchFamily="34" charset="0"/>
              <a:buChar char="•"/>
            </a:pPr>
            <a:endParaRPr lang="da-DK" sz="1000" dirty="0" smtClean="0"/>
          </a:p>
          <a:p>
            <a:pPr marL="363538" lvl="0" indent="-363538"/>
            <a:r>
              <a:rPr lang="da-DK" sz="2600" b="1" dirty="0" smtClean="0"/>
              <a:t>Ordningens mål og formål:</a:t>
            </a:r>
          </a:p>
          <a:p>
            <a:pPr marL="363538" lvl="0" indent="-363538">
              <a:buFont typeface="Arial" pitchFamily="34" charset="0"/>
              <a:buChar char="•"/>
            </a:pPr>
            <a:r>
              <a:rPr lang="da-DK" sz="2600" dirty="0" smtClean="0"/>
              <a:t>Fremme, at erhvervsdrivende udviser god skik ved handel og markedsføring på internettet eller i tilsvarende kommunikationssystemer.</a:t>
            </a:r>
          </a:p>
          <a:p>
            <a:pPr marL="363538" lvl="0" indent="-363538">
              <a:buFont typeface="Arial" pitchFamily="34" charset="0"/>
              <a:buChar char="•"/>
            </a:pPr>
            <a:r>
              <a:rPr lang="da-DK" sz="2600" dirty="0" smtClean="0"/>
              <a:t>At skabe tillid og tryghed hos forbrugere og erhvervsdrivende, som handler på internettet.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Godkendelsesordning og certificering af </a:t>
            </a:r>
            <a:r>
              <a:rPr lang="da-DK" sz="2600" dirty="0" err="1" smtClean="0"/>
              <a:t>netbutik</a:t>
            </a:r>
            <a:endParaRPr lang="da-DK" sz="2600" dirty="0" smtClean="0"/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Virksomheden opfylder de oplysningsforpligtelser der gælder i E-handelsloven og retningslinjer udstedt af e-handelsfonden.</a:t>
            </a:r>
          </a:p>
          <a:p>
            <a:pPr marL="363538" lvl="0" indent="-363538">
              <a:buFont typeface="Arial" pitchFamily="34" charset="0"/>
              <a:buChar char="•"/>
            </a:pPr>
            <a:endParaRPr lang="da-DK" sz="2600" dirty="0" smtClean="0"/>
          </a:p>
          <a:p>
            <a:r>
              <a:rPr lang="da-DK" sz="2600" dirty="0" smtClean="0"/>
              <a:t> </a:t>
            </a:r>
          </a:p>
          <a:p>
            <a:r>
              <a:rPr lang="da-DK" sz="3200" dirty="0" smtClean="0"/>
              <a:t>	</a:t>
            </a:r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5.1 E-mærket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E-handelsfondens sekretariat fører </a:t>
            </a:r>
            <a:r>
              <a:rPr lang="da-DK" sz="2800" b="1" dirty="0" smtClean="0"/>
              <a:t>løbende kontrol </a:t>
            </a:r>
            <a:r>
              <a:rPr lang="da-DK" sz="2800" dirty="0" smtClean="0"/>
              <a:t>med de certificerede virksomheder</a:t>
            </a:r>
          </a:p>
          <a:p>
            <a:endParaRPr lang="da-DK" sz="1000" dirty="0" smtClean="0"/>
          </a:p>
          <a:p>
            <a:r>
              <a:rPr lang="da-DK" sz="2800" b="1" dirty="0" smtClean="0"/>
              <a:t>Sekretariatet kan:</a:t>
            </a:r>
          </a:p>
          <a:p>
            <a:pPr marL="363538" lvl="0" indent="-363538">
              <a:buFont typeface="Arial" pitchFamily="34" charset="0"/>
              <a:buChar char="•"/>
            </a:pPr>
            <a:r>
              <a:rPr lang="da-DK" sz="2800" dirty="0" smtClean="0"/>
              <a:t>Påbyde at virksomheden ændrer adfærd, herunder påbyde, at e-mærket fjernes midlertidigt fra </a:t>
            </a:r>
            <a:r>
              <a:rPr lang="da-DK" sz="2800" dirty="0" err="1" smtClean="0"/>
              <a:t>netbutikkens</a:t>
            </a:r>
            <a:r>
              <a:rPr lang="da-DK" sz="2800" dirty="0" smtClean="0"/>
              <a:t> hjemmeside.</a:t>
            </a:r>
          </a:p>
          <a:p>
            <a:pPr marL="363538" lvl="0" indent="-363538">
              <a:buFont typeface="Arial" pitchFamily="34" charset="0"/>
              <a:buChar char="•"/>
            </a:pPr>
            <a:r>
              <a:rPr lang="da-DK" sz="2800" dirty="0" smtClean="0"/>
              <a:t>Suspendere virksomhedens adgang til at anvende e-mærket i 3 til 6 måneder.</a:t>
            </a:r>
          </a:p>
          <a:p>
            <a:pPr marL="363538" lvl="0" indent="-363538">
              <a:buFont typeface="Arial" pitchFamily="34" charset="0"/>
              <a:buChar char="•"/>
            </a:pPr>
            <a:r>
              <a:rPr lang="da-DK" sz="2800" dirty="0" smtClean="0"/>
              <a:t>Fratage virksomheden adgang til at anvende mærket.</a:t>
            </a:r>
          </a:p>
          <a:p>
            <a:pPr marL="363538" indent="-363538"/>
            <a:endParaRPr lang="da-DK" sz="2600" dirty="0" smtClean="0"/>
          </a:p>
          <a:p>
            <a:r>
              <a:rPr lang="da-DK" sz="3200" dirty="0" smtClean="0"/>
              <a:t>	</a:t>
            </a:r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E-handel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Sammenhæng med anden lovgivning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3200" dirty="0" smtClean="0"/>
          </a:p>
          <a:p>
            <a:r>
              <a:rPr lang="da-DK" sz="3200" dirty="0" err="1" smtClean="0"/>
              <a:t>EUs</a:t>
            </a:r>
            <a:r>
              <a:rPr lang="da-DK" sz="3200" dirty="0" smtClean="0"/>
              <a:t> E-handelsdirektiv	          E-handelslov (EHL)</a:t>
            </a:r>
          </a:p>
          <a:p>
            <a:endParaRPr lang="da-DK" sz="2800" dirty="0" smtClean="0"/>
          </a:p>
          <a:p>
            <a:pPr marL="363538" indent="-363538">
              <a:buFont typeface="Arial" pitchFamily="34" charset="0"/>
              <a:buChar char="•"/>
            </a:pPr>
            <a:r>
              <a:rPr lang="da-DK" sz="3200" dirty="0" smtClean="0"/>
              <a:t>Aftalelov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3200" dirty="0" smtClean="0"/>
              <a:t>Forbrugeraftalelov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3200" dirty="0" smtClean="0"/>
              <a:t>Købelov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3200" dirty="0" smtClean="0"/>
              <a:t>Markedsføringslov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3200" dirty="0" smtClean="0"/>
              <a:t>Persondatalov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3200" dirty="0" smtClean="0"/>
              <a:t>Lov om ophavsret</a:t>
            </a:r>
          </a:p>
          <a:p>
            <a:r>
              <a:rPr lang="da-DK" sz="3200" dirty="0" smtClean="0"/>
              <a:t>	</a:t>
            </a:r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</p:txBody>
      </p:sp>
      <p:cxnSp>
        <p:nvCxnSpPr>
          <p:cNvPr id="8" name="Lige pilforbindelse 7"/>
          <p:cNvCxnSpPr/>
          <p:nvPr/>
        </p:nvCxnSpPr>
        <p:spPr>
          <a:xfrm>
            <a:off x="4283968" y="1988840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E-handel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Supplement til lovgivning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/>
              <a:t>”Standpunkt for handel og markedsføring på internettet”</a:t>
            </a:r>
            <a:r>
              <a:rPr lang="da-DK" sz="3200" dirty="0" smtClean="0"/>
              <a:t> fra maj 2010, lavet af de nordiske forbrugerombudsmænd.</a:t>
            </a:r>
          </a:p>
          <a:p>
            <a:endParaRPr lang="da-DK" sz="3200" dirty="0" smtClean="0"/>
          </a:p>
          <a:p>
            <a:r>
              <a:rPr lang="da-DK" sz="3200" dirty="0" smtClean="0"/>
              <a:t>Forbrugerombudsmandens hjemmeside </a:t>
            </a:r>
            <a:r>
              <a:rPr lang="da-DK" sz="3200" dirty="0" err="1" smtClean="0">
                <a:hlinkClick r:id="rId6"/>
              </a:rPr>
              <a:t>www.forbrug.dk</a:t>
            </a:r>
            <a:r>
              <a:rPr lang="da-DK" sz="3200" dirty="0" smtClean="0"/>
              <a:t> og særligt om e-handel </a:t>
            </a:r>
            <a:r>
              <a:rPr lang="da-DK" sz="3200" dirty="0" err="1" smtClean="0">
                <a:hlinkClick r:id="rId7"/>
              </a:rPr>
              <a:t>www.net-tjek.dk</a:t>
            </a:r>
            <a:r>
              <a:rPr lang="da-DK" sz="3200" dirty="0" smtClean="0"/>
              <a:t> der orienterer erhvervsdrivende og forbrugere om deres rettigheder og forpligtelser i forbindelse med e-handel.</a:t>
            </a: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1. E-handelslovens begreber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E-handelsloven finder anvendelse på markedsføring og handel på internettet.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”…… </a:t>
            </a:r>
            <a:r>
              <a:rPr lang="da-DK" sz="2600" b="1" dirty="0" smtClean="0"/>
              <a:t>tjenester i informationssamfundet</a:t>
            </a:r>
            <a:r>
              <a:rPr lang="da-DK" sz="2600" dirty="0" smtClean="0"/>
              <a:t>, der har et kommercielt sigte, og som leveres online på individuel anmodning fra en tjenestemodtager, jf. EHL § 2, nr. 1.”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b="1" dirty="0" smtClean="0"/>
              <a:t>Kommerciel kommunikation</a:t>
            </a:r>
            <a:r>
              <a:rPr lang="da-DK" sz="2600" dirty="0" smtClean="0"/>
              <a:t>:</a:t>
            </a:r>
          </a:p>
          <a:p>
            <a:pPr marL="712788" indent="-349250">
              <a:buFont typeface="Arial" pitchFamily="34" charset="0"/>
              <a:buChar char="•"/>
            </a:pPr>
            <a:r>
              <a:rPr lang="da-DK" sz="2600" dirty="0" smtClean="0"/>
              <a:t>Til fremme af afsætning af varer eller tjenesteydelser.</a:t>
            </a:r>
          </a:p>
          <a:p>
            <a:pPr marL="712788" indent="-349250">
              <a:buFont typeface="Arial" pitchFamily="34" charset="0"/>
              <a:buChar char="•"/>
            </a:pPr>
            <a:r>
              <a:rPr lang="da-DK" sz="2600" dirty="0" smtClean="0"/>
              <a:t>Til etablering af et image for en virksomhed, en organisation eller en person, som udøver handels-, industri- eller håndværksvirksomhed eller et lovreguleret erhverv, jf. EHL § 2, nr. 6.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b="1" dirty="0" smtClean="0"/>
              <a:t>Aktørerne</a:t>
            </a:r>
            <a:r>
              <a:rPr lang="da-DK" sz="2600" dirty="0" smtClean="0"/>
              <a:t>: Tjenesteyder/afsender og tjenestemodtager/modtager.</a:t>
            </a:r>
          </a:p>
          <a:p>
            <a:pPr marL="901700" indent="-363538">
              <a:buFont typeface="Arial" pitchFamily="34" charset="0"/>
              <a:buChar char="•"/>
            </a:pPr>
            <a:endParaRPr lang="da-DK" sz="2800" dirty="0" smtClean="0"/>
          </a:p>
          <a:p>
            <a:r>
              <a:rPr lang="da-DK" sz="3200" dirty="0" smtClean="0"/>
              <a:t>	</a:t>
            </a:r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1. E-handelslovens begreber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Afsenderlandsprincippet</a:t>
            </a:r>
            <a:r>
              <a:rPr lang="da-DK" sz="2800" dirty="0" smtClean="0"/>
              <a:t>: Ved handel og markedsføring på internettet inden for EU er medlemsstaterne forpligtet til </a:t>
            </a:r>
            <a:r>
              <a:rPr lang="da-DK" sz="2800" b="1" dirty="0" smtClean="0"/>
              <a:t>gensidigt at anerkende</a:t>
            </a:r>
            <a:r>
              <a:rPr lang="da-DK" sz="2800" dirty="0" smtClean="0"/>
              <a:t> afsenderlandsprincippet, jf. EHL §§ 3 og 4.</a:t>
            </a:r>
          </a:p>
          <a:p>
            <a:r>
              <a:rPr lang="da-DK" sz="1200" dirty="0" smtClean="0"/>
              <a:t> </a:t>
            </a:r>
          </a:p>
          <a:p>
            <a:pPr marL="363538" indent="-363538"/>
            <a:r>
              <a:rPr lang="da-DK" sz="2800" b="1" dirty="0" smtClean="0"/>
              <a:t>Hovedregel:</a:t>
            </a:r>
            <a:r>
              <a:rPr lang="da-DK" sz="2800" dirty="0" smtClean="0"/>
              <a:t> Det er afsenderlandets lov der skal anvendes, </a:t>
            </a:r>
          </a:p>
          <a:p>
            <a:pPr marL="363538" indent="-363538"/>
            <a:r>
              <a:rPr lang="da-DK" sz="2800" b="1" dirty="0" smtClean="0"/>
              <a:t>Undtagelser</a:t>
            </a:r>
            <a:r>
              <a:rPr lang="da-DK" sz="2800" dirty="0" smtClean="0"/>
              <a:t>: Danske regler skal dog respekteres på følgende områder, jf. EHL § 5 + bilag:</a:t>
            </a:r>
          </a:p>
          <a:p>
            <a:pPr marL="712788" lvl="0" indent="-349250">
              <a:buFont typeface="Arial" pitchFamily="34" charset="0"/>
              <a:buChar char="•"/>
            </a:pPr>
            <a:r>
              <a:rPr lang="da-DK" sz="2800" dirty="0" smtClean="0"/>
              <a:t>Immaterialretten, fx ophavsret, varemærke, patent.</a:t>
            </a:r>
          </a:p>
          <a:p>
            <a:pPr marL="712788" lvl="0" indent="-349250">
              <a:buFont typeface="Arial" pitchFamily="34" charset="0"/>
              <a:buChar char="•"/>
            </a:pPr>
            <a:r>
              <a:rPr lang="da-DK" sz="2800" dirty="0" smtClean="0"/>
              <a:t>Forbrugeraftaler.</a:t>
            </a:r>
          </a:p>
          <a:p>
            <a:pPr marL="712788" lvl="0" indent="-349250">
              <a:buFont typeface="Arial" pitchFamily="34" charset="0"/>
              <a:buChar char="•"/>
            </a:pPr>
            <a:r>
              <a:rPr lang="da-DK" sz="2800" dirty="0" smtClean="0"/>
              <a:t>Forsikringsvirksomhed og visse forsikringstyper.</a:t>
            </a:r>
          </a:p>
          <a:p>
            <a:pPr marL="712788" lvl="0" indent="-349250">
              <a:buFont typeface="Arial" pitchFamily="34" charset="0"/>
              <a:buChar char="•"/>
            </a:pPr>
            <a:r>
              <a:rPr lang="da-DK" sz="2800" dirty="0" smtClean="0"/>
              <a:t>Uopfordret elektronisk markedsføring.</a:t>
            </a:r>
          </a:p>
          <a:p>
            <a:pPr marL="712788" lvl="0" indent="-349250">
              <a:buFont typeface="Arial" pitchFamily="34" charset="0"/>
              <a:buChar char="•"/>
            </a:pPr>
            <a:r>
              <a:rPr lang="da-DK" sz="2800" dirty="0" smtClean="0"/>
              <a:t>Aftaler om fast ejendom.</a:t>
            </a:r>
          </a:p>
          <a:p>
            <a:endParaRPr lang="da-DK" sz="3200" dirty="0" smtClean="0"/>
          </a:p>
          <a:p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2. Aftaleindgåelse på internettet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itchFamily="34" charset="0"/>
              <a:buChar char="•"/>
            </a:pPr>
            <a:r>
              <a:rPr lang="da-DK" sz="3200" b="1" dirty="0" smtClean="0"/>
              <a:t>Aftaleloven gælder </a:t>
            </a:r>
            <a:r>
              <a:rPr lang="da-DK" sz="3200" dirty="0" smtClean="0"/>
              <a:t>også ved indgåelse af aftaler på internettet.</a:t>
            </a:r>
          </a:p>
          <a:p>
            <a:pPr marL="174625" indent="-174625">
              <a:buFont typeface="Arial" pitchFamily="34" charset="0"/>
              <a:buChar char="•"/>
            </a:pPr>
            <a:endParaRPr lang="da-DK" sz="1100" dirty="0" smtClean="0"/>
          </a:p>
          <a:p>
            <a:pPr marL="174625" indent="-174625"/>
            <a:r>
              <a:rPr lang="da-DK" sz="2800" dirty="0" smtClean="0"/>
              <a:t>Er en </a:t>
            </a:r>
            <a:r>
              <a:rPr lang="da-DK" sz="2800" b="1" dirty="0" smtClean="0"/>
              <a:t>web-annonce</a:t>
            </a:r>
            <a:r>
              <a:rPr lang="da-DK" sz="2800" dirty="0" smtClean="0"/>
              <a:t> et bindende tilbud? </a:t>
            </a:r>
          </a:p>
          <a:p>
            <a:pPr marL="174625"/>
            <a:r>
              <a:rPr lang="da-DK" sz="2800" dirty="0" smtClean="0"/>
              <a:t>Sondres mellem: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b="1" dirty="0" smtClean="0"/>
              <a:t>Interaktiv hjemmeside</a:t>
            </a:r>
            <a:r>
              <a:rPr lang="da-DK" sz="2800" dirty="0" smtClean="0"/>
              <a:t>, hvor der er mulighed for aftaleindgåelse ved tilbud og accept, bestilling af varer og betaling m.v. eller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En </a:t>
            </a:r>
            <a:r>
              <a:rPr lang="da-DK" sz="2800" b="1" dirty="0" smtClean="0"/>
              <a:t>ikke-interaktiv hjemmeside</a:t>
            </a:r>
            <a:r>
              <a:rPr lang="da-DK" sz="2800" dirty="0" smtClean="0"/>
              <a:t>, hvor hjemmesiden kun giver informationer om varen, og henviser til at tage kontakt til sælger på anden måde, fx via e-mail, SMS eller lignende. </a:t>
            </a:r>
            <a:endParaRPr lang="da-DK" sz="28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2.1 Sælgers forpligtelser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Den </a:t>
            </a:r>
            <a:r>
              <a:rPr lang="da-DK" sz="2800" b="1" dirty="0" smtClean="0"/>
              <a:t>erhvervsdrivendes oplysningspligt</a:t>
            </a:r>
            <a:r>
              <a:rPr lang="da-DK" sz="2800" dirty="0" smtClean="0"/>
              <a:t>, jf. FBL § 11 og EHL § 7, og de nordiske forbrugerombudsmænds </a:t>
            </a:r>
            <a:r>
              <a:rPr lang="da-DK" sz="2800" dirty="0" err="1" smtClean="0"/>
              <a:t>stand-punkt</a:t>
            </a:r>
            <a:r>
              <a:rPr lang="da-DK" sz="2800" dirty="0" smtClean="0"/>
              <a:t> om handel og markedsføring på internettet fra maj 2010, fx: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Oplysningerne skal være klare, tydelige og forståelige (Den erhvervsdrivendes navn og forretningsadresse, </a:t>
            </a:r>
            <a:r>
              <a:rPr lang="da-DK" sz="2600" dirty="0" err="1" smtClean="0"/>
              <a:t>CVR-nummer</a:t>
            </a:r>
            <a:r>
              <a:rPr lang="da-DK" sz="2600" dirty="0" smtClean="0"/>
              <a:t>, e-mailadresse mv.) 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Oplysning om trustmarks mv. fx e-mærket</a:t>
            </a:r>
          </a:p>
          <a:p>
            <a:pPr marL="363538" lvl="0" indent="-363538">
              <a:buFont typeface="Arial" pitchFamily="34" charset="0"/>
              <a:buChar char="•"/>
            </a:pPr>
            <a:r>
              <a:rPr lang="da-DK" sz="2600" dirty="0" smtClean="0"/>
              <a:t>Varens eller tjenesteydelsens karakter og væsentligste egenskaber.</a:t>
            </a:r>
          </a:p>
          <a:p>
            <a:pPr marL="363538" lvl="0" indent="-363538">
              <a:buFont typeface="Arial" pitchFamily="34" charset="0"/>
              <a:buChar char="•"/>
            </a:pPr>
            <a:r>
              <a:rPr lang="da-DK" sz="2600" dirty="0" smtClean="0"/>
              <a:t>Den samlede pris, inkl. alle omkostninger</a:t>
            </a:r>
          </a:p>
          <a:p>
            <a:pPr marL="363538" lvl="0" indent="-363538">
              <a:buFont typeface="Arial" pitchFamily="34" charset="0"/>
              <a:buChar char="•"/>
            </a:pPr>
            <a:r>
              <a:rPr lang="da-DK" sz="2600" dirty="0" smtClean="0"/>
              <a:t>Alle væsentlige aftalevilkår</a:t>
            </a:r>
          </a:p>
          <a:p>
            <a:pPr marL="363538" lvl="0" indent="-363538">
              <a:buFont typeface="Arial" pitchFamily="34" charset="0"/>
              <a:buChar char="•"/>
            </a:pPr>
            <a:r>
              <a:rPr lang="da-DK" sz="2600" dirty="0" smtClean="0"/>
              <a:t>Oplysninger om fortrydelsesret 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2.1 Sælgers forpligtelser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/>
              <a:t>Efter aftalen er indgået</a:t>
            </a:r>
            <a:r>
              <a:rPr lang="da-DK" sz="3200" dirty="0" smtClean="0"/>
              <a:t>: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/>
              <a:t>Forbrugeren skal modtage oplysninger på papir eller et andet </a:t>
            </a:r>
            <a:r>
              <a:rPr lang="da-DK" sz="2800" b="1" dirty="0" smtClean="0"/>
              <a:t>varigt medium</a:t>
            </a:r>
            <a:r>
              <a:rPr lang="da-DK" sz="2800" dirty="0" smtClean="0"/>
              <a:t>, fx pr. e-mail.</a:t>
            </a:r>
          </a:p>
          <a:p>
            <a:pPr marL="363538" indent="-363538">
              <a:buFont typeface="Arial" pitchFamily="34" charset="0"/>
              <a:buChar char="•"/>
            </a:pPr>
            <a:endParaRPr lang="da-DK" sz="1000" dirty="0" smtClean="0"/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/>
              <a:t>Hvis der er tale om køb af </a:t>
            </a:r>
            <a:r>
              <a:rPr lang="da-DK" sz="2800" b="1" dirty="0" smtClean="0"/>
              <a:t>varer, der skal sendes</a:t>
            </a:r>
            <a:r>
              <a:rPr lang="da-DK" sz="2800" dirty="0" smtClean="0"/>
              <a:t>,  </a:t>
            </a:r>
          </a:p>
          <a:p>
            <a:pPr marL="712788" indent="-349250">
              <a:buFont typeface="Arial" pitchFamily="34" charset="0"/>
              <a:buChar char="•"/>
            </a:pPr>
            <a:r>
              <a:rPr lang="da-DK" sz="2800" dirty="0" smtClean="0"/>
              <a:t>Oplysninger om garantier, reparations- og vedligeholdelsesservice.</a:t>
            </a:r>
          </a:p>
          <a:p>
            <a:pPr marL="712788" indent="-349250">
              <a:buFont typeface="Arial" pitchFamily="34" charset="0"/>
              <a:buChar char="•"/>
            </a:pPr>
            <a:r>
              <a:rPr lang="da-DK" sz="2800" dirty="0" smtClean="0"/>
              <a:t>Oplysning om fortrydelsesret samt beskrivelse af fremgangsmåden, hvis forbrugeren vil udnytte sin fortrydelsesret.</a:t>
            </a:r>
          </a:p>
          <a:p>
            <a:pPr marL="363538" indent="-363538"/>
            <a:r>
              <a:rPr lang="da-DK" sz="2800" b="1" dirty="0" smtClean="0"/>
              <a:t>Meddeles senest</a:t>
            </a:r>
            <a:r>
              <a:rPr lang="da-DK" sz="2800" dirty="0" smtClean="0"/>
              <a:t> ved varens overgivelse til køber, jf. FBL § 12, stk. 1-3.</a:t>
            </a:r>
          </a:p>
          <a:p>
            <a:r>
              <a:rPr lang="da-DK" sz="3200" dirty="0" smtClean="0"/>
              <a:t>	</a:t>
            </a:r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2901</TotalTime>
  <Words>1601</Words>
  <Application>Microsoft Office PowerPoint</Application>
  <PresentationFormat>Skærmshow (4:3)</PresentationFormat>
  <Paragraphs>210</Paragraphs>
  <Slides>23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23</vt:i4>
      </vt:variant>
    </vt:vector>
  </HeadingPairs>
  <TitlesOfParts>
    <vt:vector size="24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Dorte</dc:creator>
  <cp:lastModifiedBy> </cp:lastModifiedBy>
  <cp:revision>81</cp:revision>
  <dcterms:created xsi:type="dcterms:W3CDTF">2011-03-28T11:51:52Z</dcterms:created>
  <dcterms:modified xsi:type="dcterms:W3CDTF">2012-01-16T09:20:26Z</dcterms:modified>
</cp:coreProperties>
</file>