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1" r:id="rId13"/>
    <p:sldId id="270" r:id="rId14"/>
    <p:sldId id="272" r:id="rId15"/>
    <p:sldId id="273" r:id="rId16"/>
    <p:sldId id="274" r:id="rId17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128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975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4356016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25DF2-7ADA-4866-9B6C-71CC98A0FD4E}" type="datetimeFigureOut">
              <a:rPr lang="da-DK"/>
              <a:pPr>
                <a:defRPr/>
              </a:pPr>
              <a:t>07-11-2011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08187-3311-430B-B313-5A3148D015F0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4E2C6-EB15-4C12-973B-6E27CE70912E}" type="datetimeFigureOut">
              <a:rPr lang="da-DK"/>
              <a:pPr>
                <a:defRPr/>
              </a:pPr>
              <a:t>07-11-2011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DDD6B-DA6C-434E-A1C9-D12200556A61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6EEA1-93D4-4B26-BF99-067282D2335C}" type="datetimeFigureOut">
              <a:rPr lang="da-DK"/>
              <a:pPr>
                <a:defRPr/>
              </a:pPr>
              <a:t>07-11-2011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4B327-DCCE-437E-9579-01D20957DEE4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91FE8-9FC1-477B-B636-756B6ACFA6F4}" type="datetimeFigureOut">
              <a:rPr lang="da-DK"/>
              <a:pPr>
                <a:defRPr/>
              </a:pPr>
              <a:t>07-11-2011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BA274-9675-4F35-8164-782C1DD3D2B9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0D737-FCA2-4A6D-A257-F8BFEF438B52}" type="datetimeFigureOut">
              <a:rPr lang="da-DK"/>
              <a:pPr>
                <a:defRPr/>
              </a:pPr>
              <a:t>07-11-2011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BD783-9C6F-4F9D-9E04-0EF238053CB2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4B4EA-A63F-404E-A13B-984043F0B30A}" type="datetimeFigureOut">
              <a:rPr lang="da-DK"/>
              <a:pPr>
                <a:defRPr/>
              </a:pPr>
              <a:t>07-11-2011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BAA5D-52D8-44AC-B664-67F0C80D9435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74C5B-4464-42FE-A038-670C3CB7A1E5}" type="datetimeFigureOut">
              <a:rPr lang="da-DK"/>
              <a:pPr>
                <a:defRPr/>
              </a:pPr>
              <a:t>07-11-2011</a:t>
            </a:fld>
            <a:endParaRPr lang="da-DK"/>
          </a:p>
        </p:txBody>
      </p:sp>
      <p:sp>
        <p:nvSpPr>
          <p:cNvPr id="8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4314-350B-4B7C-898C-B4D2083AE09E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4A14D-E329-4BEE-BEA5-27852A7D95ED}" type="datetimeFigureOut">
              <a:rPr lang="da-DK"/>
              <a:pPr>
                <a:defRPr/>
              </a:pPr>
              <a:t>07-11-2011</a:t>
            </a:fld>
            <a:endParaRPr lang="da-DK"/>
          </a:p>
        </p:txBody>
      </p:sp>
      <p:sp>
        <p:nvSpPr>
          <p:cNvPr id="4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F879D-99C0-4304-B767-927CB4D8D104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02626-3036-41D6-938F-2B2CF1A5002F}" type="datetimeFigureOut">
              <a:rPr lang="da-DK"/>
              <a:pPr>
                <a:defRPr/>
              </a:pPr>
              <a:t>07-11-2011</a:t>
            </a:fld>
            <a:endParaRPr lang="da-DK"/>
          </a:p>
        </p:txBody>
      </p:sp>
      <p:sp>
        <p:nvSpPr>
          <p:cNvPr id="3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7B866-A19D-40B7-B6A3-A35BD202EE84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ABD5E-7B21-485C-9398-2AE1A4AF8C63}" type="datetimeFigureOut">
              <a:rPr lang="da-DK"/>
              <a:pPr>
                <a:defRPr/>
              </a:pPr>
              <a:t>07-11-2011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F1EF0-A3AB-4C73-AD2A-708C430A9F05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a-DK" noProof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66ECE-1D81-4AD3-9226-BCE60E65C004}" type="datetimeFigureOut">
              <a:rPr lang="da-DK"/>
              <a:pPr>
                <a:defRPr/>
              </a:pPr>
              <a:t>07-11-2011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DD3CE-C6A1-427F-8A82-D73CCADF35E5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dsholder til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1027" name="Pladsholder til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8D1AC1A-16D7-4A7A-9E6D-63A99164091F}" type="datetimeFigureOut">
              <a:rPr lang="da-DK"/>
              <a:pPr>
                <a:defRPr/>
              </a:pPr>
              <a:t>07-11-2011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FA5171C-297D-41C1-8B74-0CC07BA96AF0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kstboks 4"/>
          <p:cNvSpPr txBox="1">
            <a:spLocks noChangeArrowheads="1"/>
          </p:cNvSpPr>
          <p:nvPr/>
        </p:nvSpPr>
        <p:spPr bwMode="auto">
          <a:xfrm>
            <a:off x="1063625" y="2228850"/>
            <a:ext cx="73437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sz="3600" b="1" dirty="0">
                <a:solidFill>
                  <a:srgbClr val="7030A0"/>
                </a:solidFill>
                <a:cs typeface="Arial" charset="0"/>
              </a:rPr>
              <a:t>Kapitel 20</a:t>
            </a:r>
          </a:p>
          <a:p>
            <a:pPr algn="ctr"/>
            <a:r>
              <a:rPr lang="da-DK" sz="3600" b="1" dirty="0">
                <a:solidFill>
                  <a:srgbClr val="7030A0"/>
                </a:solidFill>
                <a:cs typeface="Arial" charset="0"/>
              </a:rPr>
              <a:t>Handel med fast ejendom</a:t>
            </a:r>
            <a:endParaRPr lang="da-DK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7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8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9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2.4 Fortrydelsesret</a:t>
            </a:r>
            <a:endParaRPr lang="da-DK" sz="3600" smtClean="0"/>
          </a:p>
        </p:txBody>
      </p:sp>
      <p:sp>
        <p:nvSpPr>
          <p:cNvPr id="36870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700213"/>
            <a:ext cx="8229600" cy="4525962"/>
          </a:xfrm>
        </p:spPr>
        <p:txBody>
          <a:bodyPr/>
          <a:lstStyle/>
          <a:p>
            <a:pPr eaLnBrk="1" hangingPunct="1"/>
            <a:r>
              <a:rPr lang="da-DK" smtClean="0"/>
              <a:t>Fortrydelsesretten er en fravigelse af princippet om, at aftaler skal holdes</a:t>
            </a:r>
          </a:p>
          <a:p>
            <a:pPr eaLnBrk="1" hangingPunct="1"/>
            <a:r>
              <a:rPr lang="da-DK" smtClean="0"/>
              <a:t>En køber kan tilbagekalde sit tilbud indtil sælgers accept er kommet frem til køber, jf. LFFE § 7</a:t>
            </a:r>
          </a:p>
          <a:p>
            <a:pPr eaLnBrk="1" hangingPunct="1"/>
            <a:r>
              <a:rPr lang="da-DK" smtClean="0"/>
              <a:t>Efter aftalen er indgået kan køber fortryde handlen, jf. LFFE § 7 og § 8</a:t>
            </a:r>
          </a:p>
          <a:p>
            <a:pPr lvl="1" eaLnBrk="1" hangingPunct="1"/>
            <a:r>
              <a:rPr lang="da-DK" smtClean="0"/>
              <a:t>Meddelelse om fortrydelse skal gives til sælger inden 6 hverdage efter aftalen er indgået</a:t>
            </a:r>
          </a:p>
          <a:p>
            <a:pPr lvl="1" eaLnBrk="1" hangingPunct="1"/>
            <a:r>
              <a:rPr lang="da-DK" smtClean="0"/>
              <a:t>Køber skal samtidig betale en godtgørelse på 1 % af den nominelle købesum</a:t>
            </a:r>
          </a:p>
          <a:p>
            <a:pPr eaLnBrk="1" hangingPunct="1"/>
            <a:r>
              <a:rPr lang="da-DK" smtClean="0"/>
              <a:t>Sælger har ikke tilsvarende fortrydelsesret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1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2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3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2.5 Finansiering</a:t>
            </a:r>
            <a:endParaRPr lang="da-DK" sz="3600" smtClean="0"/>
          </a:p>
        </p:txBody>
      </p:sp>
      <p:sp>
        <p:nvSpPr>
          <p:cNvPr id="37894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700213"/>
            <a:ext cx="8229600" cy="4525962"/>
          </a:xfrm>
        </p:spPr>
        <p:txBody>
          <a:bodyPr/>
          <a:lstStyle/>
          <a:p>
            <a:pPr eaLnBrk="1" hangingPunct="1"/>
            <a:r>
              <a:rPr lang="da-DK" smtClean="0"/>
              <a:t>Køber kan forberede finansiering af huskøb ved at få et lånebevis fra sin bank</a:t>
            </a:r>
          </a:p>
          <a:p>
            <a:pPr eaLnBrk="1" hangingPunct="1"/>
            <a:r>
              <a:rPr lang="da-DK" smtClean="0"/>
              <a:t>Banken skal yde rådgivning om finansiering af fast ejendom (se kapitel 21 om rådgivning)</a:t>
            </a:r>
          </a:p>
          <a:p>
            <a:pPr eaLnBrk="1" hangingPunct="1"/>
            <a:r>
              <a:rPr lang="da-DK" smtClean="0"/>
              <a:t>I en købsaftale kan parterne vælge:</a:t>
            </a:r>
          </a:p>
          <a:p>
            <a:pPr lvl="1" eaLnBrk="1" hangingPunct="1"/>
            <a:r>
              <a:rPr lang="da-DK" smtClean="0"/>
              <a:t>Kontanthandel: Købesummen betales til sælger ved at købers bank deponerer beløbet i sælgers bank</a:t>
            </a:r>
          </a:p>
          <a:p>
            <a:pPr lvl="1" eaLnBrk="1" hangingPunct="1"/>
            <a:r>
              <a:rPr lang="da-DK" smtClean="0"/>
              <a:t>Finansieret handel: Køber overtager sælgers lån i ejendommen – evt. nye lån, som køber har optaget i sælgers navn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9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0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1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2.5 Finansiering</a:t>
            </a:r>
            <a:endParaRPr lang="da-DK" sz="3600" smtClean="0"/>
          </a:p>
        </p:txBody>
      </p:sp>
      <p:sp>
        <p:nvSpPr>
          <p:cNvPr id="39942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700213"/>
            <a:ext cx="8229600" cy="4525962"/>
          </a:xfrm>
        </p:spPr>
        <p:txBody>
          <a:bodyPr/>
          <a:lstStyle/>
          <a:p>
            <a:pPr eaLnBrk="1" hangingPunct="1"/>
            <a:r>
              <a:rPr lang="da-DK" smtClean="0"/>
              <a:t>Realkreditbelåning kan maksimalt udgøre 80 % af ejendommens værdi</a:t>
            </a:r>
          </a:p>
          <a:p>
            <a:pPr eaLnBrk="1" hangingPunct="1"/>
            <a:r>
              <a:rPr lang="da-DK" smtClean="0"/>
              <a:t>I forbindelse med optagelse af realkreditlån, skal man overveje:</a:t>
            </a:r>
          </a:p>
          <a:p>
            <a:pPr lvl="1" eaLnBrk="1" hangingPunct="1"/>
            <a:r>
              <a:rPr lang="da-DK" smtClean="0"/>
              <a:t>Løbetid (10, 20 eller 30 år)</a:t>
            </a:r>
          </a:p>
          <a:p>
            <a:pPr lvl="1" eaLnBrk="1" hangingPunct="1"/>
            <a:r>
              <a:rPr lang="da-DK" smtClean="0"/>
              <a:t>Afdragsfrihed (der betales kun renter på lånet og ikke afdrag)</a:t>
            </a:r>
          </a:p>
          <a:p>
            <a:pPr lvl="1" eaLnBrk="1" hangingPunct="1"/>
            <a:r>
              <a:rPr lang="da-DK" smtClean="0"/>
              <a:t>Fast eller variabel rente</a:t>
            </a:r>
          </a:p>
          <a:p>
            <a:pPr lvl="1" eaLnBrk="1" hangingPunct="1"/>
            <a:r>
              <a:rPr lang="da-DK" smtClean="0"/>
              <a:t>Kurssikring af lån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5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6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7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2.6 Berigtigelse af skøde og refusionsopgørelse</a:t>
            </a:r>
            <a:endParaRPr lang="da-DK" sz="3600" smtClean="0"/>
          </a:p>
        </p:txBody>
      </p:sp>
      <p:sp>
        <p:nvSpPr>
          <p:cNvPr id="38918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773238"/>
            <a:ext cx="8229600" cy="4525962"/>
          </a:xfrm>
        </p:spPr>
        <p:txBody>
          <a:bodyPr/>
          <a:lstStyle/>
          <a:p>
            <a:pPr eaLnBrk="1" hangingPunct="1"/>
            <a:r>
              <a:rPr lang="da-DK" sz="2400" smtClean="0"/>
              <a:t>Købers advokat skal rådgive køber om handlen og gennemgå handlens væsentlige dokumenter</a:t>
            </a:r>
          </a:p>
          <a:p>
            <a:pPr eaLnBrk="1" hangingPunct="1"/>
            <a:r>
              <a:rPr lang="da-DK" sz="2400" smtClean="0"/>
              <a:t>Advokaten skal sørge for at få tinglyst nyt skøde på ejendommen, for at sikre købers adkomst</a:t>
            </a:r>
          </a:p>
          <a:p>
            <a:pPr eaLnBrk="1" hangingPunct="1"/>
            <a:r>
              <a:rPr lang="da-DK" sz="2400" smtClean="0"/>
              <a:t>Skødet vil få anmærkninger om sælgers endnu ikke aflyste lån</a:t>
            </a:r>
          </a:p>
          <a:p>
            <a:pPr eaLnBrk="1" hangingPunct="1"/>
            <a:r>
              <a:rPr lang="da-DK" sz="2400" smtClean="0"/>
              <a:t>Efterhånden som sælgers lån bliver indfriet, vil anmærkningerne på skødet blive fjernet</a:t>
            </a:r>
          </a:p>
          <a:p>
            <a:pPr eaLnBrk="1" hangingPunct="1"/>
            <a:r>
              <a:rPr lang="da-DK" sz="2400" smtClean="0"/>
              <a:t>Når skødet er anmærkningsfrit kan købesummen frigives til sælger</a:t>
            </a:r>
          </a:p>
          <a:p>
            <a:pPr eaLnBrk="1" hangingPunct="1"/>
            <a:r>
              <a:rPr lang="da-DK" sz="2400" smtClean="0"/>
              <a:t>Advokat skal udarbejde refusionsopgørelse senest 14 dage efter overtagelsesdagen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5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3. Mangler ved fast ejendom</a:t>
            </a:r>
            <a:endParaRPr lang="da-DK" sz="3600" smtClean="0"/>
          </a:p>
        </p:txBody>
      </p:sp>
      <p:sp>
        <p:nvSpPr>
          <p:cNvPr id="40966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773238"/>
            <a:ext cx="8229600" cy="4525962"/>
          </a:xfrm>
        </p:spPr>
        <p:txBody>
          <a:bodyPr/>
          <a:lstStyle/>
          <a:p>
            <a:pPr eaLnBrk="1" hangingPunct="1"/>
            <a:r>
              <a:rPr lang="da-DK" sz="2400" smtClean="0"/>
              <a:t>En mangel ved en fast ejendom er typisk en defekt, som ikke burde være der i en ejendom med den alder til den pris. Hvad kunne køber med rimelighed forvente?</a:t>
            </a:r>
          </a:p>
          <a:p>
            <a:pPr eaLnBrk="1" hangingPunct="1"/>
            <a:r>
              <a:rPr lang="da-DK" sz="2400" smtClean="0"/>
              <a:t>Uanset at sælger har fået udarbejdet tilstandsrapport mv., kan sælger være ansvarlig for mangler:</a:t>
            </a:r>
          </a:p>
          <a:p>
            <a:pPr lvl="1" eaLnBrk="1" hangingPunct="1"/>
            <a:r>
              <a:rPr lang="da-DK" sz="2200" smtClean="0"/>
              <a:t>Hvis skaden er opstået efter tilstandsrapporten blev lavet men før overtagelsesdagen</a:t>
            </a:r>
          </a:p>
          <a:p>
            <a:pPr lvl="1" eaLnBrk="1" hangingPunct="1"/>
            <a:r>
              <a:rPr lang="da-DK" sz="2200" smtClean="0"/>
              <a:t>Ulovlige bygningsindretninger</a:t>
            </a:r>
          </a:p>
          <a:p>
            <a:pPr lvl="1" eaLnBrk="1" hangingPunct="1"/>
            <a:r>
              <a:rPr lang="da-DK" sz="2200" smtClean="0"/>
              <a:t>Hvis sælger har garanteret</a:t>
            </a:r>
          </a:p>
          <a:p>
            <a:pPr lvl="1" eaLnBrk="1" hangingPunct="1"/>
            <a:r>
              <a:rPr lang="da-DK" sz="2200" smtClean="0"/>
              <a:t>Hvis sælger har handlet svigagtigt eller groft uagtsomt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7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8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9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3. Mangler ved fast ejendom</a:t>
            </a:r>
            <a:endParaRPr lang="da-DK" sz="3600" smtClean="0"/>
          </a:p>
        </p:txBody>
      </p:sp>
      <p:sp>
        <p:nvSpPr>
          <p:cNvPr id="41990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773238"/>
            <a:ext cx="8229600" cy="4525962"/>
          </a:xfrm>
        </p:spPr>
        <p:txBody>
          <a:bodyPr/>
          <a:lstStyle/>
          <a:p>
            <a:pPr eaLnBrk="1" hangingPunct="1"/>
            <a:r>
              <a:rPr lang="da-DK" sz="2400" smtClean="0"/>
              <a:t>Køber har en </a:t>
            </a:r>
            <a:r>
              <a:rPr lang="da-DK" sz="2400" b="1" smtClean="0"/>
              <a:t>undersøgelsespligt</a:t>
            </a:r>
            <a:r>
              <a:rPr lang="da-DK" sz="2400" smtClean="0"/>
              <a:t> – ved siden af sælgers oplysningspligt. Kunne køber have opdaget manglen ved at se sig for?</a:t>
            </a:r>
          </a:p>
          <a:p>
            <a:pPr eaLnBrk="1" hangingPunct="1"/>
            <a:r>
              <a:rPr lang="da-DK" sz="2400" smtClean="0"/>
              <a:t>Mangler uden for bygningen er sælger ansvarlig for</a:t>
            </a:r>
          </a:p>
          <a:p>
            <a:pPr eaLnBrk="1" hangingPunct="1"/>
            <a:r>
              <a:rPr lang="da-DK" sz="2400" smtClean="0"/>
              <a:t>Er der mangler ved den faste ejendom kan køber gøre misligholdelsesbeføjelser gældende:</a:t>
            </a:r>
          </a:p>
          <a:p>
            <a:pPr lvl="1" eaLnBrk="1" hangingPunct="1"/>
            <a:r>
              <a:rPr lang="da-DK" sz="2200" smtClean="0"/>
              <a:t>Erstatning</a:t>
            </a:r>
          </a:p>
          <a:p>
            <a:pPr lvl="1" eaLnBrk="1" hangingPunct="1"/>
            <a:r>
              <a:rPr lang="da-DK" sz="2200" smtClean="0"/>
              <a:t>Forholdsmæssigt afslag</a:t>
            </a:r>
          </a:p>
          <a:p>
            <a:pPr lvl="1" eaLnBrk="1" hangingPunct="1"/>
            <a:r>
              <a:rPr lang="da-DK" sz="2200" smtClean="0"/>
              <a:t>Hæve handlet</a:t>
            </a:r>
          </a:p>
          <a:p>
            <a:pPr eaLnBrk="1" hangingPunct="1"/>
            <a:r>
              <a:rPr lang="da-DK" sz="2400" smtClean="0"/>
              <a:t>Mangler forældes 3 år efter køber har opdaget manglen eller burde have opdaget den, men maksimalt 10 år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1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2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3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4. Ejendomsmæglers ansvar</a:t>
            </a:r>
            <a:endParaRPr lang="da-DK" sz="3600" smtClean="0"/>
          </a:p>
        </p:txBody>
      </p:sp>
      <p:sp>
        <p:nvSpPr>
          <p:cNvPr id="43014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525962"/>
          </a:xfrm>
        </p:spPr>
        <p:txBody>
          <a:bodyPr/>
          <a:lstStyle/>
          <a:p>
            <a:pPr eaLnBrk="1" hangingPunct="1"/>
            <a:r>
              <a:rPr lang="da-DK" sz="2400" smtClean="0"/>
              <a:t>Ejendomsmæglers rådgiveransvar vurderes efter almindelige erstatningsretlige principper, jf. LOFE § 24, stk. 1</a:t>
            </a:r>
          </a:p>
          <a:p>
            <a:pPr lvl="1" eaLnBrk="1" hangingPunct="1"/>
            <a:r>
              <a:rPr lang="da-DK" sz="2200" smtClean="0"/>
              <a:t>Professionsansvar, skærpet culpa</a:t>
            </a:r>
          </a:p>
          <a:p>
            <a:pPr eaLnBrk="1" hangingPunct="1"/>
            <a:r>
              <a:rPr lang="da-DK" sz="2400" smtClean="0"/>
              <a:t>Ejendomsmægler objektivt ansvar, jf. LOFE § 24, stk. 2, hvis</a:t>
            </a:r>
          </a:p>
          <a:p>
            <a:pPr lvl="1" eaLnBrk="1" hangingPunct="1"/>
            <a:r>
              <a:rPr lang="da-DK" sz="2200" smtClean="0"/>
              <a:t>Provenu er beregnet forkert</a:t>
            </a:r>
          </a:p>
          <a:p>
            <a:pPr lvl="1" eaLnBrk="1" hangingPunct="1"/>
            <a:r>
              <a:rPr lang="da-DK" sz="2200" smtClean="0"/>
              <a:t>Beregning af ejerudgifter eller forslag til finansiering er forkert</a:t>
            </a:r>
          </a:p>
          <a:p>
            <a:pPr lvl="1" eaLnBrk="1" hangingPunct="1"/>
            <a:r>
              <a:rPr lang="da-DK" sz="2200" smtClean="0"/>
              <a:t>Værdiansættelsen afviger meget</a:t>
            </a:r>
          </a:p>
          <a:p>
            <a:pPr lvl="1" eaLnBrk="1" hangingPunct="1">
              <a:buFont typeface="Arial" charset="0"/>
              <a:buNone/>
            </a:pPr>
            <a:r>
              <a:rPr lang="da-DK" sz="2200" smtClean="0"/>
              <a:t>Og forbrugeren er i god tro om fejlen</a:t>
            </a:r>
          </a:p>
          <a:p>
            <a:pPr eaLnBrk="1" hangingPunct="1"/>
            <a:r>
              <a:rPr lang="da-DK" sz="2400" smtClean="0"/>
              <a:t>Forbruger kan klage til Klagenævnet for ejendomsformidling</a:t>
            </a:r>
          </a:p>
          <a:p>
            <a:pPr eaLnBrk="1" hangingPunct="1"/>
            <a:r>
              <a:rPr lang="da-DK" sz="2400" smtClean="0"/>
              <a:t>Disciplinærnævnet for Ejendomsmægler træffer afgørelse i sager om overtrædelse af LOFE og god skik for ejendomsmæglere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Handel med fast ejendom kapitel 20</a:t>
            </a:r>
            <a:endParaRPr lang="da-DK" sz="3600" smtClean="0"/>
          </a:p>
        </p:txBody>
      </p:sp>
      <p:sp>
        <p:nvSpPr>
          <p:cNvPr id="15365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a-DK" b="1" smtClean="0"/>
              <a:t>I kapitel 20 gennemgås</a:t>
            </a:r>
            <a:r>
              <a:rPr lang="da-DK" smtClean="0"/>
              <a:t>:</a:t>
            </a:r>
          </a:p>
          <a:p>
            <a:pPr eaLnBrk="1" hangingPunct="1"/>
            <a:r>
              <a:rPr lang="da-DK" smtClean="0"/>
              <a:t>Lovgivning og aktører</a:t>
            </a:r>
          </a:p>
          <a:p>
            <a:pPr eaLnBrk="1" hangingPunct="1"/>
            <a:r>
              <a:rPr lang="da-DK" smtClean="0"/>
              <a:t>Gennemgang af en ejendomshandel</a:t>
            </a:r>
          </a:p>
          <a:p>
            <a:pPr eaLnBrk="1" hangingPunct="1"/>
            <a:r>
              <a:rPr lang="da-DK" smtClean="0"/>
              <a:t>Mangler ved fast ejendom</a:t>
            </a:r>
          </a:p>
          <a:p>
            <a:pPr eaLnBrk="1" hangingPunct="1"/>
            <a:r>
              <a:rPr lang="da-DK" smtClean="0"/>
              <a:t>Ejendomsmæglers ansvar</a:t>
            </a:r>
          </a:p>
          <a:p>
            <a:pPr eaLnBrk="1" hangingPunct="1"/>
            <a:endParaRPr lang="da-DK" smtClean="0"/>
          </a:p>
          <a:p>
            <a:pPr eaLnBrk="1" hangingPunct="1">
              <a:buFont typeface="Arial" charset="0"/>
              <a:buNone/>
            </a:pPr>
            <a:r>
              <a:rPr lang="da-DK" sz="2000" smtClean="0"/>
              <a:t>(Aftaleret – se kapitel 3)</a:t>
            </a:r>
          </a:p>
          <a:p>
            <a:pPr eaLnBrk="1" hangingPunct="1">
              <a:buFont typeface="Arial" charset="0"/>
              <a:buNone/>
            </a:pPr>
            <a:r>
              <a:rPr lang="da-DK" sz="2000" smtClean="0"/>
              <a:t>(Køb - se kapitel 7)</a:t>
            </a:r>
          </a:p>
          <a:p>
            <a:pPr eaLnBrk="1" hangingPunct="1">
              <a:buFont typeface="Arial" charset="0"/>
              <a:buNone/>
            </a:pPr>
            <a:r>
              <a:rPr lang="da-DK" sz="2000" smtClean="0"/>
              <a:t>(Rådgiveransvar – se kapitel 21)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Handel med fast ejendom 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1. Lovgivning og aktører</a:t>
            </a:r>
            <a:endParaRPr lang="da-DK" sz="3600" smtClean="0"/>
          </a:p>
        </p:txBody>
      </p:sp>
      <p:sp>
        <p:nvSpPr>
          <p:cNvPr id="16389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a-DK" sz="2400" b="1" smtClean="0"/>
              <a:t>Lovgivning:</a:t>
            </a:r>
          </a:p>
          <a:p>
            <a:pPr eaLnBrk="1" hangingPunct="1"/>
            <a:r>
              <a:rPr lang="da-DK" sz="2400" smtClean="0"/>
              <a:t>(Aftaleloven, købeloven)</a:t>
            </a:r>
          </a:p>
          <a:p>
            <a:pPr eaLnBrk="1" hangingPunct="1"/>
            <a:r>
              <a:rPr lang="da-DK" sz="2400" smtClean="0"/>
              <a:t>Lov om omsætning af fast ejendom (LOFE)</a:t>
            </a:r>
          </a:p>
          <a:p>
            <a:pPr eaLnBrk="1" hangingPunct="1"/>
            <a:r>
              <a:rPr lang="da-DK" sz="2400" smtClean="0"/>
              <a:t>Lov om forbrugerbeskyttelse af fast ejendom (LFFE)</a:t>
            </a:r>
          </a:p>
          <a:p>
            <a:pPr eaLnBrk="1" hangingPunct="1">
              <a:buFont typeface="Arial" charset="0"/>
              <a:buNone/>
            </a:pPr>
            <a:r>
              <a:rPr lang="da-DK" sz="2400" b="1" smtClean="0"/>
              <a:t>Aktører </a:t>
            </a:r>
            <a:r>
              <a:rPr lang="da-DK" sz="1800" smtClean="0"/>
              <a:t>(se fig. 20.1)</a:t>
            </a:r>
            <a:r>
              <a:rPr lang="da-DK" sz="2400" smtClean="0"/>
              <a:t>:</a:t>
            </a:r>
          </a:p>
          <a:p>
            <a:pPr eaLnBrk="1" hangingPunct="1"/>
            <a:r>
              <a:rPr lang="da-DK" sz="2400" smtClean="0"/>
              <a:t>Sælger: </a:t>
            </a:r>
          </a:p>
          <a:p>
            <a:pPr lvl="1" eaLnBrk="1" hangingPunct="1"/>
            <a:r>
              <a:rPr lang="da-DK" smtClean="0"/>
              <a:t>Ejendomsmægler, bank, realkreditinstitut, bygningssagkyndig, forsikringsselskab</a:t>
            </a:r>
          </a:p>
          <a:p>
            <a:pPr eaLnBrk="1" hangingPunct="1"/>
            <a:r>
              <a:rPr lang="da-DK" sz="2400" smtClean="0"/>
              <a:t>Køber:</a:t>
            </a:r>
          </a:p>
          <a:p>
            <a:pPr lvl="1" eaLnBrk="1" hangingPunct="1"/>
            <a:r>
              <a:rPr lang="da-DK" sz="2200" smtClean="0"/>
              <a:t>Advokat, b</a:t>
            </a:r>
            <a:r>
              <a:rPr lang="da-DK" smtClean="0"/>
              <a:t>ank, realkreditinstitut, bygningssagkyndig, forsikringsselskab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5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2. Gennemgang af en ejendomshandel</a:t>
            </a:r>
            <a:endParaRPr lang="da-DK" sz="3600" smtClean="0"/>
          </a:p>
        </p:txBody>
      </p:sp>
      <p:sp>
        <p:nvSpPr>
          <p:cNvPr id="30726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2143125"/>
            <a:ext cx="8229600" cy="4525963"/>
          </a:xfrm>
        </p:spPr>
        <p:txBody>
          <a:bodyPr/>
          <a:lstStyle/>
          <a:p>
            <a:pPr eaLnBrk="1" hangingPunct="1"/>
            <a:r>
              <a:rPr lang="da-DK" smtClean="0"/>
              <a:t>Gennemgang af en typisk handel – køb af privat bolig med hjælp fra ejendomsmægler og advokat</a:t>
            </a:r>
          </a:p>
          <a:p>
            <a:pPr eaLnBrk="1" hangingPunct="1"/>
            <a:r>
              <a:rPr lang="da-DK" smtClean="0"/>
              <a:t>Alle aktørerne har forskellige roller og skal koordinere indsatsen, før bolighandlen er på plads</a:t>
            </a:r>
          </a:p>
          <a:p>
            <a:pPr eaLnBrk="1" hangingPunct="1"/>
            <a:r>
              <a:rPr lang="da-DK" smtClean="0"/>
              <a:t>Det kan være afgørende at tingene sker i den rigtige rækkefølge, på det rigtige tidspunkt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7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2.1 Formidlingsaftale</a:t>
            </a:r>
            <a:endParaRPr lang="da-DK" sz="3600" smtClean="0"/>
          </a:p>
        </p:txBody>
      </p:sp>
      <p:sp>
        <p:nvSpPr>
          <p:cNvPr id="31750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2143125"/>
            <a:ext cx="8229600" cy="4525963"/>
          </a:xfrm>
        </p:spPr>
        <p:txBody>
          <a:bodyPr/>
          <a:lstStyle/>
          <a:p>
            <a:pPr eaLnBrk="1" hangingPunct="1"/>
            <a:r>
              <a:rPr lang="da-DK" smtClean="0"/>
              <a:t>Indgås mellem sælger og ejendomsmægler</a:t>
            </a:r>
          </a:p>
          <a:p>
            <a:pPr eaLnBrk="1" hangingPunct="1"/>
            <a:r>
              <a:rPr lang="da-DK" smtClean="0"/>
              <a:t>Skal indeholde betingelser om salgspris, annoncering og mæglers salær</a:t>
            </a:r>
          </a:p>
          <a:p>
            <a:pPr eaLnBrk="1" hangingPunct="1"/>
            <a:r>
              <a:rPr lang="da-DK" smtClean="0"/>
              <a:t>Skal overholde reglerne i LOFE § 10 og formidlingsbekendtgørelsen § 6</a:t>
            </a:r>
          </a:p>
          <a:p>
            <a:pPr eaLnBrk="1" hangingPunct="1"/>
            <a:r>
              <a:rPr lang="da-DK" smtClean="0"/>
              <a:t>Aftalen kan højst løbe i 6 måneder og kan herefter forlænges 3 måneder ad gangen</a:t>
            </a:r>
          </a:p>
          <a:p>
            <a:pPr eaLnBrk="1" hangingPunct="1"/>
            <a:r>
              <a:rPr lang="da-DK" smtClean="0"/>
              <a:t>Det skal tydeligt fremgå, hvilke ydelser sælger skal betale for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1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3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2.1 Formidlingsaftale</a:t>
            </a:r>
            <a:endParaRPr lang="da-DK" sz="3600" smtClean="0"/>
          </a:p>
        </p:txBody>
      </p:sp>
      <p:sp>
        <p:nvSpPr>
          <p:cNvPr id="32774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700213"/>
            <a:ext cx="8229600" cy="45259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a-DK" smtClean="0"/>
              <a:t>Når der er indgået formidlingsaftale skal ejendomsmægler: </a:t>
            </a:r>
          </a:p>
          <a:p>
            <a:pPr eaLnBrk="1" hangingPunct="1"/>
            <a:r>
              <a:rPr lang="da-DK" smtClean="0"/>
              <a:t>Varetage sælgers interesser og rådgive sælger, herunder</a:t>
            </a:r>
          </a:p>
          <a:p>
            <a:pPr lvl="1" eaLnBrk="1" hangingPunct="1"/>
            <a:r>
              <a:rPr lang="da-DK" smtClean="0"/>
              <a:t>Værdiansætte ejendommen og fastsætte prisen</a:t>
            </a:r>
          </a:p>
          <a:p>
            <a:pPr lvl="1" eaLnBrk="1" hangingPunct="1"/>
            <a:r>
              <a:rPr lang="da-DK" smtClean="0"/>
              <a:t>Udarbejder finansieringsforslag</a:t>
            </a:r>
          </a:p>
          <a:p>
            <a:pPr lvl="1" eaLnBrk="1" hangingPunct="1"/>
            <a:r>
              <a:rPr lang="da-DK" smtClean="0"/>
              <a:t>Beregne sælgers provenu</a:t>
            </a:r>
          </a:p>
          <a:p>
            <a:pPr lvl="1" eaLnBrk="1" hangingPunct="1"/>
            <a:r>
              <a:rPr lang="da-DK" smtClean="0"/>
              <a:t>Udarbejde salgsopstilling og udkast til købsaftale</a:t>
            </a:r>
          </a:p>
          <a:p>
            <a:pPr eaLnBrk="1" hangingPunct="1"/>
            <a:r>
              <a:rPr lang="da-DK" smtClean="0"/>
              <a:t>Salgsmaterialet er en opfordring til at afgive tilbud</a:t>
            </a:r>
          </a:p>
          <a:p>
            <a:pPr eaLnBrk="1" hangingPunct="1"/>
            <a:r>
              <a:rPr lang="da-DK" smtClean="0"/>
              <a:t>Give køber alle de relevante oplysninger</a:t>
            </a:r>
          </a:p>
          <a:p>
            <a:pPr eaLnBrk="1" hangingPunct="1"/>
            <a:r>
              <a:rPr lang="da-DK" smtClean="0"/>
              <a:t>Ejendomsmægler må ikke rådgive både sælger og køber, jf. LOFE § 15</a:t>
            </a:r>
          </a:p>
          <a:p>
            <a:pPr eaLnBrk="1" hangingPunct="1"/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5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2.2 Tilstandsrapport og ejerskifteforsikring</a:t>
            </a:r>
            <a:endParaRPr lang="da-DK" sz="3600" smtClean="0"/>
          </a:p>
        </p:txBody>
      </p:sp>
      <p:sp>
        <p:nvSpPr>
          <p:cNvPr id="33798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700213"/>
            <a:ext cx="8229600" cy="4525962"/>
          </a:xfrm>
        </p:spPr>
        <p:txBody>
          <a:bodyPr/>
          <a:lstStyle/>
          <a:p>
            <a:pPr eaLnBrk="1" hangingPunct="1"/>
            <a:r>
              <a:rPr lang="da-DK" smtClean="0"/>
              <a:t>Sælger kan få udarbejdet tilstandsrapport af bygningssagkyndig</a:t>
            </a:r>
          </a:p>
          <a:p>
            <a:pPr eaLnBrk="1" hangingPunct="1"/>
            <a:r>
              <a:rPr lang="da-DK" smtClean="0"/>
              <a:t>Bygningssagkyndig gennemgår bygninger men ikke grunden og installationer uden for bygningen</a:t>
            </a:r>
          </a:p>
          <a:p>
            <a:pPr eaLnBrk="1" hangingPunct="1"/>
            <a:r>
              <a:rPr lang="da-DK" smtClean="0"/>
              <a:t>Den bygningssagkyndige ser efter synlige mangler – ikke de skjulte mangler</a:t>
            </a:r>
          </a:p>
          <a:p>
            <a:pPr eaLnBrk="1" hangingPunct="1"/>
            <a:r>
              <a:rPr lang="da-DK" smtClean="0"/>
              <a:t>Alle fejl og mangler gives karakter </a:t>
            </a:r>
            <a:r>
              <a:rPr lang="da-DK" sz="1800" smtClean="0"/>
              <a:t>(se fig. 20.2)</a:t>
            </a:r>
          </a:p>
          <a:p>
            <a:pPr eaLnBrk="1" hangingPunct="1"/>
            <a:r>
              <a:rPr lang="da-DK" smtClean="0"/>
              <a:t>Sælger har loyal oplysningspligt og skal supplere tilstandsrapporten med alle de relevante forhold, han kender til</a:t>
            </a:r>
          </a:p>
          <a:p>
            <a:pPr eaLnBrk="1" hangingPunct="1"/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9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0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1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2.2 Tilstandsrapport og ejerskifteforsikring</a:t>
            </a:r>
            <a:endParaRPr lang="da-DK" sz="3600" smtClean="0"/>
          </a:p>
        </p:txBody>
      </p:sp>
      <p:sp>
        <p:nvSpPr>
          <p:cNvPr id="34822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927225"/>
            <a:ext cx="8229600" cy="4525963"/>
          </a:xfrm>
        </p:spPr>
        <p:txBody>
          <a:bodyPr/>
          <a:lstStyle/>
          <a:p>
            <a:pPr eaLnBrk="1" hangingPunct="1"/>
            <a:r>
              <a:rPr lang="da-DK" smtClean="0"/>
              <a:t>På baggrund af tilstandsrapport indhentes et tilbud om ejerskifteforsikring</a:t>
            </a:r>
          </a:p>
          <a:p>
            <a:pPr eaLnBrk="1" hangingPunct="1"/>
            <a:r>
              <a:rPr lang="da-DK" smtClean="0"/>
              <a:t>Sælger er fri for ansvar for fejl og mangler ved den faste ejendom (jf. LFFE § 2), hvis</a:t>
            </a:r>
          </a:p>
          <a:p>
            <a:pPr lvl="1" eaLnBrk="1" hangingPunct="1"/>
            <a:r>
              <a:rPr lang="da-DK" smtClean="0"/>
              <a:t>Køber har modtaget tilstandsrapport som er mindre end 6 mdr. gammel</a:t>
            </a:r>
          </a:p>
          <a:p>
            <a:pPr lvl="1" eaLnBrk="1" hangingPunct="1"/>
            <a:r>
              <a:rPr lang="da-DK" smtClean="0"/>
              <a:t>Køber samtidig har modtaget tilbud på en ejerskifteforsikring</a:t>
            </a:r>
          </a:p>
          <a:p>
            <a:pPr lvl="1" eaLnBrk="1" hangingPunct="1"/>
            <a:r>
              <a:rPr lang="da-DK" smtClean="0"/>
              <a:t>Køber har modtaget tilbud fra sælger om betaling af ½ præmie på 5-årig forsikring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3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5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2.3 Købsaftale</a:t>
            </a:r>
            <a:endParaRPr lang="da-DK" sz="3600" smtClean="0"/>
          </a:p>
        </p:txBody>
      </p:sp>
      <p:sp>
        <p:nvSpPr>
          <p:cNvPr id="35846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927225"/>
            <a:ext cx="8229600" cy="4525963"/>
          </a:xfrm>
        </p:spPr>
        <p:txBody>
          <a:bodyPr/>
          <a:lstStyle/>
          <a:p>
            <a:pPr eaLnBrk="1" hangingPunct="1"/>
            <a:r>
              <a:rPr lang="da-DK" smtClean="0"/>
              <a:t>Ejendomsmægler udfærdiger købsaftale, jf. LOFE § 17</a:t>
            </a:r>
          </a:p>
          <a:p>
            <a:pPr eaLnBrk="1" hangingPunct="1"/>
            <a:r>
              <a:rPr lang="da-DK" smtClean="0"/>
              <a:t>Udarbejdes på baggrund af standardkøbsaftale, jf. formidlingsbekendtgørelsen § 23</a:t>
            </a:r>
          </a:p>
          <a:p>
            <a:pPr eaLnBrk="1" hangingPunct="1"/>
            <a:r>
              <a:rPr lang="da-DK" smtClean="0"/>
              <a:t>Fravigelser fra standarden skal fremhæves</a:t>
            </a:r>
          </a:p>
          <a:p>
            <a:pPr eaLnBrk="1" hangingPunct="1"/>
            <a:r>
              <a:rPr lang="da-DK" smtClean="0"/>
              <a:t>Der indsættes ofte et advokat og/eller et finansieringsforbehold</a:t>
            </a:r>
          </a:p>
          <a:p>
            <a:pPr eaLnBrk="1" hangingPunct="1"/>
            <a:r>
              <a:rPr lang="da-DK" smtClean="0"/>
              <a:t>Købsaftalen gennemses af købers advokat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1483</TotalTime>
  <Words>915</Words>
  <Application>Microsoft Office PowerPoint</Application>
  <PresentationFormat>Skærmshow (4:3)</PresentationFormat>
  <Paragraphs>112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16</vt:i4>
      </vt:variant>
    </vt:vector>
  </HeadingPairs>
  <TitlesOfParts>
    <vt:vector size="17" baseType="lpstr">
      <vt:lpstr>Kontortema</vt:lpstr>
      <vt:lpstr>PowerPoint-præsentation</vt:lpstr>
      <vt:lpstr> Handel med fast ejendom kapitel 20</vt:lpstr>
      <vt:lpstr> Handel med fast ejendom  1. Lovgivning og aktører</vt:lpstr>
      <vt:lpstr> 2. Gennemgang af en ejendomshandel</vt:lpstr>
      <vt:lpstr> 2.1 Formidlingsaftale</vt:lpstr>
      <vt:lpstr> 2.1 Formidlingsaftale</vt:lpstr>
      <vt:lpstr> 2.2 Tilstandsrapport og ejerskifteforsikring</vt:lpstr>
      <vt:lpstr> 2.2 Tilstandsrapport og ejerskifteforsikring</vt:lpstr>
      <vt:lpstr> 2.3 Købsaftale</vt:lpstr>
      <vt:lpstr> 2.4 Fortrydelsesret</vt:lpstr>
      <vt:lpstr> 2.5 Finansiering</vt:lpstr>
      <vt:lpstr> 2.5 Finansiering</vt:lpstr>
      <vt:lpstr> 2.6 Berigtigelse af skøde og refusionsopgørelse</vt:lpstr>
      <vt:lpstr> 3. Mangler ved fast ejendom</vt:lpstr>
      <vt:lpstr> 3. Mangler ved fast ejendom</vt:lpstr>
      <vt:lpstr> 4. Ejendomsmæglers ansvar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Mette Gade</dc:creator>
  <cp:lastModifiedBy> </cp:lastModifiedBy>
  <cp:revision>50</cp:revision>
  <dcterms:created xsi:type="dcterms:W3CDTF">2011-03-28T11:51:52Z</dcterms:created>
  <dcterms:modified xsi:type="dcterms:W3CDTF">2011-11-07T09:22:44Z</dcterms:modified>
</cp:coreProperties>
</file>