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7" r:id="rId2"/>
    <p:sldId id="258" r:id="rId3"/>
    <p:sldId id="292" r:id="rId4"/>
    <p:sldId id="293" r:id="rId5"/>
    <p:sldId id="307" r:id="rId6"/>
    <p:sldId id="294" r:id="rId7"/>
    <p:sldId id="308" r:id="rId8"/>
    <p:sldId id="309" r:id="rId9"/>
    <p:sldId id="310" r:id="rId10"/>
    <p:sldId id="295" r:id="rId11"/>
    <p:sldId id="311" r:id="rId12"/>
    <p:sldId id="296" r:id="rId13"/>
    <p:sldId id="313" r:id="rId14"/>
    <p:sldId id="312" r:id="rId15"/>
    <p:sldId id="314" r:id="rId16"/>
    <p:sldId id="315" r:id="rId17"/>
    <p:sldId id="316" r:id="rId18"/>
    <p:sldId id="317" r:id="rId19"/>
    <p:sldId id="318" r:id="rId20"/>
    <p:sldId id="319" r:id="rId21"/>
    <p:sldId id="320" r:id="rId22"/>
    <p:sldId id="321" r:id="rId23"/>
    <p:sldId id="322" r:id="rId24"/>
    <p:sldId id="323" r:id="rId25"/>
    <p:sldId id="324" r:id="rId26"/>
    <p:sldId id="325" r:id="rId27"/>
    <p:sldId id="297" r:id="rId28"/>
    <p:sldId id="298" r:id="rId29"/>
    <p:sldId id="326" r:id="rId30"/>
    <p:sldId id="299" r:id="rId31"/>
    <p:sldId id="327" r:id="rId32"/>
    <p:sldId id="300" r:id="rId33"/>
    <p:sldId id="328" r:id="rId34"/>
    <p:sldId id="301" r:id="rId35"/>
    <p:sldId id="329" r:id="rId36"/>
    <p:sldId id="330" r:id="rId37"/>
    <p:sldId id="331" r:id="rId38"/>
    <p:sldId id="332" r:id="rId39"/>
  </p:sldIdLst>
  <p:sldSz cx="9144000" cy="6858000" type="screen4x3"/>
  <p:notesSz cx="6858000" cy="9144000"/>
  <p:defaultTextStyle>
    <a:defPPr>
      <a:defRPr lang="da-DK"/>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30A0"/>
    <a:srgbClr val="AA7AB2"/>
    <a:srgbClr val="A6669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4728" autoAdjust="0"/>
  </p:normalViewPr>
  <p:slideViewPr>
    <p:cSldViewPr>
      <p:cViewPr varScale="1">
        <p:scale>
          <a:sx n="74" d="100"/>
          <a:sy n="74" d="100"/>
        </p:scale>
        <p:origin x="-105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68"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ladsholder til sidefod 8"/>
          <p:cNvSpPr>
            <a:spLocks noGrp="1"/>
          </p:cNvSpPr>
          <p:nvPr>
            <p:ph type="ftr" sz="quarter" idx="4"/>
          </p:nvPr>
        </p:nvSpPr>
        <p:spPr>
          <a:xfrm>
            <a:off x="3886200" y="8686800"/>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da-DK"/>
          </a:p>
        </p:txBody>
      </p:sp>
      <p:sp>
        <p:nvSpPr>
          <p:cNvPr id="13" name="Pladsholder til diasbillede 12"/>
          <p:cNvSpPr>
            <a:spLocks noGrp="1" noRot="1" noChangeAspect="1"/>
          </p:cNvSpPr>
          <p:nvPr>
            <p:ph type="sldImg" idx="2"/>
          </p:nvPr>
        </p:nvSpPr>
        <p:spPr>
          <a:xfrm>
            <a:off x="0" y="0"/>
            <a:ext cx="1196975" cy="9144000"/>
          </a:xfrm>
          <a:prstGeom prst="rect">
            <a:avLst/>
          </a:prstGeom>
          <a:noFill/>
          <a:ln w="12700">
            <a:solidFill>
              <a:prstClr val="black"/>
            </a:solidFill>
          </a:ln>
        </p:spPr>
        <p:txBody>
          <a:bodyPr vert="horz" lIns="91440" tIns="45720" rIns="91440" bIns="45720" rtlCol="0" anchor="ctr"/>
          <a:lstStyle/>
          <a:p>
            <a:pPr lvl="0"/>
            <a:endParaRPr lang="da-DK" noProof="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lvl1pPr>
              <a:defRPr/>
            </a:lvl1pPr>
          </a:lstStyle>
          <a:p>
            <a:pPr>
              <a:defRPr/>
            </a:pPr>
            <a:fld id="{BCAE6637-09FB-4229-95CC-39CBD19FFB2E}" type="datetimeFigureOut">
              <a:rPr lang="da-DK"/>
              <a:pPr>
                <a:defRPr/>
              </a:pPr>
              <a:t>05-09-2011</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B8565E12-F1E7-4440-BB62-59EBAF9C8C77}" type="slidenum">
              <a:rPr lang="da-DK"/>
              <a:pPr>
                <a:defRPr/>
              </a:pPr>
              <a:t>‹#›</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lvl1pPr>
              <a:defRPr/>
            </a:lvl1pPr>
          </a:lstStyle>
          <a:p>
            <a:pPr>
              <a:defRPr/>
            </a:pPr>
            <a:fld id="{A76C10ED-343A-42FE-83C8-146B3838CD7B}" type="datetimeFigureOut">
              <a:rPr lang="da-DK"/>
              <a:pPr>
                <a:defRPr/>
              </a:pPr>
              <a:t>05-09-2011</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F709D08E-C092-44FF-A480-3F0CC77EE0A5}" type="slidenum">
              <a:rPr lang="da-DK"/>
              <a:pPr>
                <a:defRPr/>
              </a:pPr>
              <a:t>‹#›</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lvl1pPr>
              <a:defRPr/>
            </a:lvl1pPr>
          </a:lstStyle>
          <a:p>
            <a:pPr>
              <a:defRPr/>
            </a:pPr>
            <a:fld id="{E8273F96-E9AD-4D4B-94E7-BDCDCD3E2FF2}" type="datetimeFigureOut">
              <a:rPr lang="da-DK"/>
              <a:pPr>
                <a:defRPr/>
              </a:pPr>
              <a:t>05-09-2011</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B47781D3-35F8-489D-95FA-D707794668E4}" type="slidenum">
              <a:rPr lang="da-DK"/>
              <a:pPr>
                <a:defRPr/>
              </a:pPr>
              <a:t>‹#›</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lvl1pPr>
              <a:defRPr/>
            </a:lvl1pPr>
          </a:lstStyle>
          <a:p>
            <a:pPr>
              <a:defRPr/>
            </a:pPr>
            <a:fld id="{6F385208-C7CF-476A-B96E-C42E3CAAEA20}" type="datetimeFigureOut">
              <a:rPr lang="da-DK"/>
              <a:pPr>
                <a:defRPr/>
              </a:pPr>
              <a:t>05-09-2011</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7D73091E-3F25-4FE6-AAFD-692E778F2A5F}" type="slidenum">
              <a:rPr lang="da-DK"/>
              <a:pPr>
                <a:defRPr/>
              </a:pPr>
              <a:t>‹#›</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lvl1pPr>
              <a:defRPr/>
            </a:lvl1pPr>
          </a:lstStyle>
          <a:p>
            <a:pPr>
              <a:defRPr/>
            </a:pPr>
            <a:fld id="{AF5AC4D9-BCD5-420B-8F93-A1CB2D229DEB}" type="datetimeFigureOut">
              <a:rPr lang="da-DK"/>
              <a:pPr>
                <a:defRPr/>
              </a:pPr>
              <a:t>05-09-2011</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DC7FEF97-D1CC-42D3-A279-9A3FDC924B7B}" type="slidenum">
              <a:rPr lang="da-DK"/>
              <a:pPr>
                <a:defRPr/>
              </a:pPr>
              <a:t>‹#›</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3"/>
          <p:cNvSpPr>
            <a:spLocks noGrp="1"/>
          </p:cNvSpPr>
          <p:nvPr>
            <p:ph type="dt" sz="half" idx="10"/>
          </p:nvPr>
        </p:nvSpPr>
        <p:spPr/>
        <p:txBody>
          <a:bodyPr/>
          <a:lstStyle>
            <a:lvl1pPr>
              <a:defRPr/>
            </a:lvl1pPr>
          </a:lstStyle>
          <a:p>
            <a:pPr>
              <a:defRPr/>
            </a:pPr>
            <a:fld id="{5B3C29DE-07BC-4DFC-AEDF-376BE1F43F24}" type="datetimeFigureOut">
              <a:rPr lang="da-DK"/>
              <a:pPr>
                <a:defRPr/>
              </a:pPr>
              <a:t>05-09-2011</a:t>
            </a:fld>
            <a:endParaRPr lang="da-DK"/>
          </a:p>
        </p:txBody>
      </p:sp>
      <p:sp>
        <p:nvSpPr>
          <p:cNvPr id="6" name="Pladsholder til sidefod 4"/>
          <p:cNvSpPr>
            <a:spLocks noGrp="1"/>
          </p:cNvSpPr>
          <p:nvPr>
            <p:ph type="ftr" sz="quarter" idx="11"/>
          </p:nvPr>
        </p:nvSpPr>
        <p:spPr/>
        <p:txBody>
          <a:bodyPr/>
          <a:lstStyle>
            <a:lvl1pPr>
              <a:defRPr/>
            </a:lvl1pPr>
          </a:lstStyle>
          <a:p>
            <a:pPr>
              <a:defRPr/>
            </a:pPr>
            <a:endParaRPr lang="da-DK"/>
          </a:p>
        </p:txBody>
      </p:sp>
      <p:sp>
        <p:nvSpPr>
          <p:cNvPr id="7" name="Pladsholder til diasnummer 5"/>
          <p:cNvSpPr>
            <a:spLocks noGrp="1"/>
          </p:cNvSpPr>
          <p:nvPr>
            <p:ph type="sldNum" sz="quarter" idx="12"/>
          </p:nvPr>
        </p:nvSpPr>
        <p:spPr/>
        <p:txBody>
          <a:bodyPr/>
          <a:lstStyle>
            <a:lvl1pPr>
              <a:defRPr/>
            </a:lvl1pPr>
          </a:lstStyle>
          <a:p>
            <a:pPr>
              <a:defRPr/>
            </a:pPr>
            <a:fld id="{F3AA660D-74A2-4239-A12B-CC92F6407FCF}" type="slidenum">
              <a:rPr lang="da-DK"/>
              <a:pPr>
                <a:defRPr/>
              </a:pPr>
              <a:t>‹#›</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3"/>
          <p:cNvSpPr>
            <a:spLocks noGrp="1"/>
          </p:cNvSpPr>
          <p:nvPr>
            <p:ph type="dt" sz="half" idx="10"/>
          </p:nvPr>
        </p:nvSpPr>
        <p:spPr/>
        <p:txBody>
          <a:bodyPr/>
          <a:lstStyle>
            <a:lvl1pPr>
              <a:defRPr/>
            </a:lvl1pPr>
          </a:lstStyle>
          <a:p>
            <a:pPr>
              <a:defRPr/>
            </a:pPr>
            <a:fld id="{55D3C6C5-4FE5-4F68-BAE3-07AEDE633BF6}" type="datetimeFigureOut">
              <a:rPr lang="da-DK"/>
              <a:pPr>
                <a:defRPr/>
              </a:pPr>
              <a:t>05-09-2011</a:t>
            </a:fld>
            <a:endParaRPr lang="da-DK"/>
          </a:p>
        </p:txBody>
      </p:sp>
      <p:sp>
        <p:nvSpPr>
          <p:cNvPr id="8" name="Pladsholder til sidefod 4"/>
          <p:cNvSpPr>
            <a:spLocks noGrp="1"/>
          </p:cNvSpPr>
          <p:nvPr>
            <p:ph type="ftr" sz="quarter" idx="11"/>
          </p:nvPr>
        </p:nvSpPr>
        <p:spPr/>
        <p:txBody>
          <a:bodyPr/>
          <a:lstStyle>
            <a:lvl1pPr>
              <a:defRPr/>
            </a:lvl1pPr>
          </a:lstStyle>
          <a:p>
            <a:pPr>
              <a:defRPr/>
            </a:pPr>
            <a:endParaRPr lang="da-DK"/>
          </a:p>
        </p:txBody>
      </p:sp>
      <p:sp>
        <p:nvSpPr>
          <p:cNvPr id="9" name="Pladsholder til diasnummer 5"/>
          <p:cNvSpPr>
            <a:spLocks noGrp="1"/>
          </p:cNvSpPr>
          <p:nvPr>
            <p:ph type="sldNum" sz="quarter" idx="12"/>
          </p:nvPr>
        </p:nvSpPr>
        <p:spPr/>
        <p:txBody>
          <a:bodyPr/>
          <a:lstStyle>
            <a:lvl1pPr>
              <a:defRPr/>
            </a:lvl1pPr>
          </a:lstStyle>
          <a:p>
            <a:pPr>
              <a:defRPr/>
            </a:pPr>
            <a:fld id="{F54AE6C0-45B2-4D69-A5E6-5C219967FE1E}" type="slidenum">
              <a:rPr lang="da-DK"/>
              <a:pPr>
                <a:defRPr/>
              </a:pPr>
              <a:t>‹#›</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3"/>
          <p:cNvSpPr>
            <a:spLocks noGrp="1"/>
          </p:cNvSpPr>
          <p:nvPr>
            <p:ph type="dt" sz="half" idx="10"/>
          </p:nvPr>
        </p:nvSpPr>
        <p:spPr/>
        <p:txBody>
          <a:bodyPr/>
          <a:lstStyle>
            <a:lvl1pPr>
              <a:defRPr/>
            </a:lvl1pPr>
          </a:lstStyle>
          <a:p>
            <a:pPr>
              <a:defRPr/>
            </a:pPr>
            <a:fld id="{BE561E54-1D0D-43BB-AD46-E62A16134C20}" type="datetimeFigureOut">
              <a:rPr lang="da-DK"/>
              <a:pPr>
                <a:defRPr/>
              </a:pPr>
              <a:t>05-09-2011</a:t>
            </a:fld>
            <a:endParaRPr lang="da-DK"/>
          </a:p>
        </p:txBody>
      </p:sp>
      <p:sp>
        <p:nvSpPr>
          <p:cNvPr id="4" name="Pladsholder til sidefod 4"/>
          <p:cNvSpPr>
            <a:spLocks noGrp="1"/>
          </p:cNvSpPr>
          <p:nvPr>
            <p:ph type="ftr" sz="quarter" idx="11"/>
          </p:nvPr>
        </p:nvSpPr>
        <p:spPr/>
        <p:txBody>
          <a:bodyPr/>
          <a:lstStyle>
            <a:lvl1pPr>
              <a:defRPr/>
            </a:lvl1pPr>
          </a:lstStyle>
          <a:p>
            <a:pPr>
              <a:defRPr/>
            </a:pPr>
            <a:endParaRPr lang="da-DK"/>
          </a:p>
        </p:txBody>
      </p:sp>
      <p:sp>
        <p:nvSpPr>
          <p:cNvPr id="5" name="Pladsholder til diasnummer 5"/>
          <p:cNvSpPr>
            <a:spLocks noGrp="1"/>
          </p:cNvSpPr>
          <p:nvPr>
            <p:ph type="sldNum" sz="quarter" idx="12"/>
          </p:nvPr>
        </p:nvSpPr>
        <p:spPr/>
        <p:txBody>
          <a:bodyPr/>
          <a:lstStyle>
            <a:lvl1pPr>
              <a:defRPr/>
            </a:lvl1pPr>
          </a:lstStyle>
          <a:p>
            <a:pPr>
              <a:defRPr/>
            </a:pPr>
            <a:fld id="{33BE3E65-FB49-4810-9166-2635CC2D8CFE}" type="slidenum">
              <a:rPr lang="da-DK"/>
              <a:pPr>
                <a:defRPr/>
              </a:pPr>
              <a:t>‹#›</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3"/>
          <p:cNvSpPr>
            <a:spLocks noGrp="1"/>
          </p:cNvSpPr>
          <p:nvPr>
            <p:ph type="dt" sz="half" idx="10"/>
          </p:nvPr>
        </p:nvSpPr>
        <p:spPr/>
        <p:txBody>
          <a:bodyPr/>
          <a:lstStyle>
            <a:lvl1pPr>
              <a:defRPr/>
            </a:lvl1pPr>
          </a:lstStyle>
          <a:p>
            <a:pPr>
              <a:defRPr/>
            </a:pPr>
            <a:fld id="{B6FBA5ED-6D88-4044-9A28-03CBC96560B2}" type="datetimeFigureOut">
              <a:rPr lang="da-DK"/>
              <a:pPr>
                <a:defRPr/>
              </a:pPr>
              <a:t>05-09-2011</a:t>
            </a:fld>
            <a:endParaRPr lang="da-DK"/>
          </a:p>
        </p:txBody>
      </p:sp>
      <p:sp>
        <p:nvSpPr>
          <p:cNvPr id="3" name="Pladsholder til sidefod 4"/>
          <p:cNvSpPr>
            <a:spLocks noGrp="1"/>
          </p:cNvSpPr>
          <p:nvPr>
            <p:ph type="ftr" sz="quarter" idx="11"/>
          </p:nvPr>
        </p:nvSpPr>
        <p:spPr/>
        <p:txBody>
          <a:bodyPr/>
          <a:lstStyle>
            <a:lvl1pPr>
              <a:defRPr/>
            </a:lvl1pPr>
          </a:lstStyle>
          <a:p>
            <a:pPr>
              <a:defRPr/>
            </a:pPr>
            <a:endParaRPr lang="da-DK"/>
          </a:p>
        </p:txBody>
      </p:sp>
      <p:sp>
        <p:nvSpPr>
          <p:cNvPr id="4" name="Pladsholder til diasnummer 5"/>
          <p:cNvSpPr>
            <a:spLocks noGrp="1"/>
          </p:cNvSpPr>
          <p:nvPr>
            <p:ph type="sldNum" sz="quarter" idx="12"/>
          </p:nvPr>
        </p:nvSpPr>
        <p:spPr/>
        <p:txBody>
          <a:bodyPr/>
          <a:lstStyle>
            <a:lvl1pPr>
              <a:defRPr/>
            </a:lvl1pPr>
          </a:lstStyle>
          <a:p>
            <a:pPr>
              <a:defRPr/>
            </a:pPr>
            <a:fld id="{8930F048-64E8-4A7C-B235-37C061D58CB5}" type="slidenum">
              <a:rPr lang="da-DK"/>
              <a:pPr>
                <a:defRPr/>
              </a:pPr>
              <a:t>‹#›</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3"/>
          <p:cNvSpPr>
            <a:spLocks noGrp="1"/>
          </p:cNvSpPr>
          <p:nvPr>
            <p:ph type="dt" sz="half" idx="10"/>
          </p:nvPr>
        </p:nvSpPr>
        <p:spPr/>
        <p:txBody>
          <a:bodyPr/>
          <a:lstStyle>
            <a:lvl1pPr>
              <a:defRPr/>
            </a:lvl1pPr>
          </a:lstStyle>
          <a:p>
            <a:pPr>
              <a:defRPr/>
            </a:pPr>
            <a:fld id="{129AEFB4-DB5C-4503-9DDF-90B4EBEE2B5D}" type="datetimeFigureOut">
              <a:rPr lang="da-DK"/>
              <a:pPr>
                <a:defRPr/>
              </a:pPr>
              <a:t>05-09-2011</a:t>
            </a:fld>
            <a:endParaRPr lang="da-DK"/>
          </a:p>
        </p:txBody>
      </p:sp>
      <p:sp>
        <p:nvSpPr>
          <p:cNvPr id="6" name="Pladsholder til sidefod 4"/>
          <p:cNvSpPr>
            <a:spLocks noGrp="1"/>
          </p:cNvSpPr>
          <p:nvPr>
            <p:ph type="ftr" sz="quarter" idx="11"/>
          </p:nvPr>
        </p:nvSpPr>
        <p:spPr/>
        <p:txBody>
          <a:bodyPr/>
          <a:lstStyle>
            <a:lvl1pPr>
              <a:defRPr/>
            </a:lvl1pPr>
          </a:lstStyle>
          <a:p>
            <a:pPr>
              <a:defRPr/>
            </a:pPr>
            <a:endParaRPr lang="da-DK"/>
          </a:p>
        </p:txBody>
      </p:sp>
      <p:sp>
        <p:nvSpPr>
          <p:cNvPr id="7" name="Pladsholder til diasnummer 5"/>
          <p:cNvSpPr>
            <a:spLocks noGrp="1"/>
          </p:cNvSpPr>
          <p:nvPr>
            <p:ph type="sldNum" sz="quarter" idx="12"/>
          </p:nvPr>
        </p:nvSpPr>
        <p:spPr/>
        <p:txBody>
          <a:bodyPr/>
          <a:lstStyle>
            <a:lvl1pPr>
              <a:defRPr/>
            </a:lvl1pPr>
          </a:lstStyle>
          <a:p>
            <a:pPr>
              <a:defRPr/>
            </a:pPr>
            <a:fld id="{E30CCDEB-7CF2-422C-B365-A8C495E9A9F1}" type="slidenum">
              <a:rPr lang="da-DK"/>
              <a:pPr>
                <a:defRPr/>
              </a:pPr>
              <a:t>‹#›</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a-DK" noProof="0"/>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3"/>
          <p:cNvSpPr>
            <a:spLocks noGrp="1"/>
          </p:cNvSpPr>
          <p:nvPr>
            <p:ph type="dt" sz="half" idx="10"/>
          </p:nvPr>
        </p:nvSpPr>
        <p:spPr/>
        <p:txBody>
          <a:bodyPr/>
          <a:lstStyle>
            <a:lvl1pPr>
              <a:defRPr/>
            </a:lvl1pPr>
          </a:lstStyle>
          <a:p>
            <a:pPr>
              <a:defRPr/>
            </a:pPr>
            <a:fld id="{2A7BC537-4723-4237-AB4D-FF89A3F7AA55}" type="datetimeFigureOut">
              <a:rPr lang="da-DK"/>
              <a:pPr>
                <a:defRPr/>
              </a:pPr>
              <a:t>05-09-2011</a:t>
            </a:fld>
            <a:endParaRPr lang="da-DK"/>
          </a:p>
        </p:txBody>
      </p:sp>
      <p:sp>
        <p:nvSpPr>
          <p:cNvPr id="6" name="Pladsholder til sidefod 4"/>
          <p:cNvSpPr>
            <a:spLocks noGrp="1"/>
          </p:cNvSpPr>
          <p:nvPr>
            <p:ph type="ftr" sz="quarter" idx="11"/>
          </p:nvPr>
        </p:nvSpPr>
        <p:spPr/>
        <p:txBody>
          <a:bodyPr/>
          <a:lstStyle>
            <a:lvl1pPr>
              <a:defRPr/>
            </a:lvl1pPr>
          </a:lstStyle>
          <a:p>
            <a:pPr>
              <a:defRPr/>
            </a:pPr>
            <a:endParaRPr lang="da-DK"/>
          </a:p>
        </p:txBody>
      </p:sp>
      <p:sp>
        <p:nvSpPr>
          <p:cNvPr id="7" name="Pladsholder til diasnummer 5"/>
          <p:cNvSpPr>
            <a:spLocks noGrp="1"/>
          </p:cNvSpPr>
          <p:nvPr>
            <p:ph type="sldNum" sz="quarter" idx="12"/>
          </p:nvPr>
        </p:nvSpPr>
        <p:spPr/>
        <p:txBody>
          <a:bodyPr/>
          <a:lstStyle>
            <a:lvl1pPr>
              <a:defRPr/>
            </a:lvl1pPr>
          </a:lstStyle>
          <a:p>
            <a:pPr>
              <a:defRPr/>
            </a:pPr>
            <a:fld id="{684EF0E4-3AC5-49FB-9192-57942455F341}" type="slidenum">
              <a:rPr lang="da-DK"/>
              <a:pPr>
                <a:defRPr/>
              </a:pPr>
              <a:t>‹#›</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Pladsholder til titel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a-DK" smtClean="0"/>
              <a:t>Klik for at redigere i master</a:t>
            </a:r>
          </a:p>
        </p:txBody>
      </p:sp>
      <p:sp>
        <p:nvSpPr>
          <p:cNvPr id="1027" name="Pladsholder til teks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AF63621-58CA-43D2-8B1F-533B0D3184BA}" type="datetimeFigureOut">
              <a:rPr lang="da-DK"/>
              <a:pPr>
                <a:defRPr/>
              </a:pPr>
              <a:t>05-09-2011</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499D56F-E44E-4060-98DE-3CD21CD4A9BF}" type="slidenum">
              <a:rPr lang="da-DK"/>
              <a:pPr>
                <a:defRPr/>
              </a:pPr>
              <a:t>‹#›</a:t>
            </a:fld>
            <a:endParaRPr 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2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14338"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14339"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14340" name="Tekstboks 4"/>
          <p:cNvSpPr txBox="1">
            <a:spLocks noChangeArrowheads="1"/>
          </p:cNvSpPr>
          <p:nvPr/>
        </p:nvSpPr>
        <p:spPr bwMode="auto">
          <a:xfrm>
            <a:off x="1063625" y="2228850"/>
            <a:ext cx="7343775" cy="1190625"/>
          </a:xfrm>
          <a:prstGeom prst="rect">
            <a:avLst/>
          </a:prstGeom>
          <a:noFill/>
          <a:ln w="9525">
            <a:noFill/>
            <a:miter lim="800000"/>
            <a:headEnd/>
            <a:tailEnd/>
          </a:ln>
        </p:spPr>
        <p:txBody>
          <a:bodyPr>
            <a:spAutoFit/>
          </a:bodyPr>
          <a:lstStyle/>
          <a:p>
            <a:pPr algn="ctr"/>
            <a:r>
              <a:rPr lang="da-DK" sz="3600" b="1">
                <a:solidFill>
                  <a:srgbClr val="7030A0"/>
                </a:solidFill>
                <a:cs typeface="Arial" charset="0"/>
              </a:rPr>
              <a:t>Kapitel 19</a:t>
            </a:r>
          </a:p>
          <a:p>
            <a:pPr algn="ctr"/>
            <a:r>
              <a:rPr lang="da-DK" sz="3600" b="1">
                <a:solidFill>
                  <a:srgbClr val="7030A0"/>
                </a:solidFill>
                <a:cs typeface="Arial" charset="0"/>
              </a:rPr>
              <a:t>Pant og sikkerhed</a:t>
            </a:r>
            <a:endParaRPr lang="da-DK">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23554"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23555"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23556"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2.2 Sikringsakt</a:t>
            </a:r>
          </a:p>
        </p:txBody>
      </p:sp>
      <p:sp>
        <p:nvSpPr>
          <p:cNvPr id="23557" name="Pladsholder til indhold 5"/>
          <p:cNvSpPr>
            <a:spLocks noGrp="1"/>
          </p:cNvSpPr>
          <p:nvPr>
            <p:ph idx="4294967295"/>
          </p:nvPr>
        </p:nvSpPr>
        <p:spPr>
          <a:xfrm>
            <a:off x="457200" y="1557338"/>
            <a:ext cx="8229600" cy="4525962"/>
          </a:xfrm>
        </p:spPr>
        <p:txBody>
          <a:bodyPr/>
          <a:lstStyle/>
          <a:p>
            <a:r>
              <a:rPr lang="da-DK" smtClean="0"/>
              <a:t>Pant kræver typisk at der foretages en sikringsakt for at panthavers ret er sikret mod andre. Forholdet mellem pantsætter og panthaver kræver ikke tinglysning</a:t>
            </a:r>
          </a:p>
          <a:p>
            <a:r>
              <a:rPr lang="da-DK" smtClean="0"/>
              <a:t>Sikringsakten afhænger af aktivet og kan være:</a:t>
            </a:r>
          </a:p>
          <a:p>
            <a:pPr lvl="1"/>
            <a:r>
              <a:rPr lang="da-DK" smtClean="0"/>
              <a:t>Tinglysning</a:t>
            </a:r>
          </a:p>
          <a:p>
            <a:pPr lvl="1"/>
            <a:r>
              <a:rPr lang="da-DK" smtClean="0"/>
              <a:t>Registrering</a:t>
            </a:r>
          </a:p>
          <a:p>
            <a:pPr lvl="1"/>
            <a:r>
              <a:rPr lang="da-DK" smtClean="0"/>
              <a:t>Fysisk rådighedsberøvelse</a:t>
            </a:r>
          </a:p>
          <a:p>
            <a:pPr lvl="1"/>
            <a:r>
              <a:rPr lang="da-DK" smtClean="0"/>
              <a:t>Meddelelse (denuntiation)</a:t>
            </a:r>
          </a:p>
          <a:p>
            <a:pPr lvl="1"/>
            <a:r>
              <a:rPr lang="da-DK" smtClean="0"/>
              <a:t>Ingenting</a:t>
            </a:r>
          </a:p>
          <a:p>
            <a:pPr lvl="1">
              <a:buFont typeface="Arial" charset="0"/>
              <a:buNone/>
            </a:pPr>
            <a:r>
              <a:rPr lang="da-DK" sz="1800" smtClean="0"/>
              <a:t>(Se afsnit 4. Skema over sikringsakter)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24578"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24579"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24580"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2.2 Sikringsakt</a:t>
            </a:r>
          </a:p>
        </p:txBody>
      </p:sp>
      <p:sp>
        <p:nvSpPr>
          <p:cNvPr id="24581" name="Pladsholder til indhold 5"/>
          <p:cNvSpPr>
            <a:spLocks noGrp="1"/>
          </p:cNvSpPr>
          <p:nvPr>
            <p:ph idx="4294967295"/>
          </p:nvPr>
        </p:nvSpPr>
        <p:spPr>
          <a:xfrm>
            <a:off x="457200" y="1557338"/>
            <a:ext cx="8229600" cy="4525962"/>
          </a:xfrm>
        </p:spPr>
        <p:txBody>
          <a:bodyPr/>
          <a:lstStyle/>
          <a:p>
            <a:r>
              <a:rPr lang="da-DK" smtClean="0"/>
              <a:t>Formålet med sikringsakten er:</a:t>
            </a:r>
          </a:p>
          <a:p>
            <a:pPr lvl="1"/>
            <a:r>
              <a:rPr lang="da-DK" smtClean="0"/>
              <a:t>Prioritetskonstaterende virkning </a:t>
            </a:r>
            <a:br>
              <a:rPr lang="da-DK" smtClean="0"/>
            </a:br>
            <a:r>
              <a:rPr lang="da-DK" smtClean="0"/>
              <a:t>Er der flere panthaver i samme aktiv opstår en prioritetsstilling. </a:t>
            </a:r>
          </a:p>
          <a:p>
            <a:pPr lvl="1"/>
            <a:r>
              <a:rPr lang="da-DK" smtClean="0"/>
              <a:t>Offentliggørende virkning</a:t>
            </a:r>
            <a:br>
              <a:rPr lang="da-DK" smtClean="0"/>
            </a:br>
            <a:r>
              <a:rPr lang="da-DK" smtClean="0"/>
              <a:t>Tinglysning af en rettighed medfører, at det bliver offentliggjort. Alle har ret til at slå op i tingbøgerne og se ejerskab, pant mv.</a:t>
            </a:r>
          </a:p>
          <a:p>
            <a:pPr lvl="1"/>
            <a:r>
              <a:rPr lang="da-DK" smtClean="0"/>
              <a:t>Rådighedsindskrænkende virkning</a:t>
            </a:r>
            <a:br>
              <a:rPr lang="da-DK" smtClean="0"/>
            </a:br>
            <a:r>
              <a:rPr lang="da-DK" smtClean="0"/>
              <a:t>Håndpantsætning medfører, at pantsætter ikke længere har adgang til aktivet. Andre pantformer indskrænker pantsætter ret til at råde over aktivet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25602"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25603"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25604"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 Hvilke aktiver kan kreditor få pant i?</a:t>
            </a:r>
          </a:p>
        </p:txBody>
      </p:sp>
      <p:sp>
        <p:nvSpPr>
          <p:cNvPr id="25605" name="Pladsholder til indhold 5"/>
          <p:cNvSpPr>
            <a:spLocks noGrp="1"/>
          </p:cNvSpPr>
          <p:nvPr>
            <p:ph idx="4294967295"/>
          </p:nvPr>
        </p:nvSpPr>
        <p:spPr>
          <a:xfrm>
            <a:off x="457200" y="1557338"/>
            <a:ext cx="8229600" cy="4525962"/>
          </a:xfrm>
        </p:spPr>
        <p:txBody>
          <a:bodyPr/>
          <a:lstStyle/>
          <a:p>
            <a:pPr>
              <a:buFont typeface="Arial" charset="0"/>
              <a:buNone/>
            </a:pPr>
            <a:r>
              <a:rPr lang="da-DK" b="1" smtClean="0"/>
              <a:t>Aktivtyper:</a:t>
            </a:r>
          </a:p>
          <a:p>
            <a:r>
              <a:rPr lang="da-DK" smtClean="0"/>
              <a:t>Biler</a:t>
            </a:r>
          </a:p>
          <a:p>
            <a:r>
              <a:rPr lang="da-DK" smtClean="0"/>
              <a:t>Fast ejendom</a:t>
            </a:r>
          </a:p>
          <a:p>
            <a:r>
              <a:rPr lang="da-DK" smtClean="0"/>
              <a:t>Andelslejlighed</a:t>
            </a:r>
          </a:p>
          <a:p>
            <a:r>
              <a:rPr lang="da-DK" smtClean="0"/>
              <a:t>Løsøre</a:t>
            </a:r>
          </a:p>
          <a:p>
            <a:r>
              <a:rPr lang="da-DK" smtClean="0"/>
              <a:t>Virksomhedspant</a:t>
            </a:r>
          </a:p>
          <a:p>
            <a:r>
              <a:rPr lang="da-DK" smtClean="0"/>
              <a:t>Fordringer og fordringspant</a:t>
            </a:r>
          </a:p>
          <a:p>
            <a:r>
              <a:rPr lang="da-DK" smtClean="0"/>
              <a:t>Værdipapirer, aktier og anparter</a:t>
            </a:r>
          </a:p>
          <a:p>
            <a:r>
              <a:rPr lang="da-DK" smtClean="0"/>
              <a:t>Fly og skibe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26626"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26627"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26628"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3.1 Biler</a:t>
            </a:r>
          </a:p>
        </p:txBody>
      </p:sp>
      <p:sp>
        <p:nvSpPr>
          <p:cNvPr id="26629" name="Pladsholder til indhold 5"/>
          <p:cNvSpPr>
            <a:spLocks noGrp="1"/>
          </p:cNvSpPr>
          <p:nvPr>
            <p:ph idx="4294967295"/>
          </p:nvPr>
        </p:nvSpPr>
        <p:spPr>
          <a:xfrm>
            <a:off x="457200" y="1557338"/>
            <a:ext cx="8229600" cy="4525962"/>
          </a:xfrm>
        </p:spPr>
        <p:txBody>
          <a:bodyPr/>
          <a:lstStyle/>
          <a:p>
            <a:r>
              <a:rPr lang="da-DK" b="1" smtClean="0"/>
              <a:t>Motorkøretøjer</a:t>
            </a:r>
            <a:r>
              <a:rPr lang="da-DK" smtClean="0"/>
              <a:t/>
            </a:r>
            <a:br>
              <a:rPr lang="da-DK" smtClean="0"/>
            </a:br>
            <a:r>
              <a:rPr lang="da-DK" smtClean="0"/>
              <a:t>Typisk: Personbiler, lastbiler, varebiler, busser, campingvogne, motorcykler, påhængs- og sættevogne</a:t>
            </a:r>
            <a:br>
              <a:rPr lang="da-DK" smtClean="0"/>
            </a:br>
            <a:r>
              <a:rPr lang="da-DK" smtClean="0"/>
              <a:t>Typisk ikke: Knallerter, traktorer, mejetærsker, sidevogne</a:t>
            </a:r>
          </a:p>
          <a:p>
            <a:r>
              <a:rPr lang="da-DK" smtClean="0"/>
              <a:t>Pant eller ejendomsforbehold tinglyses i Bilbogen med angivelse af stelnummer og bilens ejer</a:t>
            </a:r>
          </a:p>
          <a:p>
            <a:r>
              <a:rPr lang="da-DK" smtClean="0"/>
              <a:t>Flere panthavere i samme bil – prioritetsstilling</a:t>
            </a:r>
          </a:p>
          <a:p>
            <a:r>
              <a:rPr lang="da-DK" smtClean="0"/>
              <a:t>Et pantebrev har som udgangspunkt oprykningsret, efterhånden som foranstående pantebrev bliver betalt</a:t>
            </a:r>
          </a:p>
          <a:p>
            <a:r>
              <a:rPr lang="da-DK" smtClean="0"/>
              <a:t>Pantebrev slettes fra Bilbogen efter 10 år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27650"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27651"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27652"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3.2 Fast ejendom</a:t>
            </a:r>
          </a:p>
        </p:txBody>
      </p:sp>
      <p:sp>
        <p:nvSpPr>
          <p:cNvPr id="27653" name="Pladsholder til indhold 5"/>
          <p:cNvSpPr>
            <a:spLocks noGrp="1"/>
          </p:cNvSpPr>
          <p:nvPr>
            <p:ph idx="4294967295"/>
          </p:nvPr>
        </p:nvSpPr>
        <p:spPr>
          <a:xfrm>
            <a:off x="457200" y="1557338"/>
            <a:ext cx="8229600" cy="4525962"/>
          </a:xfrm>
        </p:spPr>
        <p:txBody>
          <a:bodyPr/>
          <a:lstStyle/>
          <a:p>
            <a:r>
              <a:rPr lang="da-DK" smtClean="0"/>
              <a:t>Alle rettigheder over fast ejendom skal tinglyses – ejendomsret, pant, byrder og servitutter</a:t>
            </a:r>
          </a:p>
          <a:p>
            <a:r>
              <a:rPr lang="da-DK" smtClean="0"/>
              <a:t>Tinglyses i Tingbogen med angivelse af et eller flere matrikelnumre</a:t>
            </a:r>
          </a:p>
          <a:p>
            <a:r>
              <a:rPr lang="da-DK" smtClean="0"/>
              <a:t>Flere panthavere i samme ejendom – prioritetsstilling</a:t>
            </a:r>
          </a:p>
          <a:p>
            <a:r>
              <a:rPr lang="da-DK" smtClean="0"/>
              <a:t>Der er oftest aftalt oprykningsret i et pantebrev, og så rykker det op i prioritetsstillingen efterhånden som foranstående pantebrev bliver betalt</a:t>
            </a:r>
          </a:p>
          <a:p>
            <a:r>
              <a:rPr lang="da-DK" smtClean="0"/>
              <a:t>Skal et pant udvides, skal efterstående panthavere give tilladelse (rykningspåtegning)</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28674"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28675"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28676"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3.2 Fast ejendom</a:t>
            </a:r>
          </a:p>
        </p:txBody>
      </p:sp>
      <p:sp>
        <p:nvSpPr>
          <p:cNvPr id="28677" name="Pladsholder til indhold 5"/>
          <p:cNvSpPr>
            <a:spLocks noGrp="1"/>
          </p:cNvSpPr>
          <p:nvPr>
            <p:ph idx="4294967295"/>
          </p:nvPr>
        </p:nvSpPr>
        <p:spPr>
          <a:xfrm>
            <a:off x="457200" y="1412875"/>
            <a:ext cx="8229600" cy="4525963"/>
          </a:xfrm>
        </p:spPr>
        <p:txBody>
          <a:bodyPr/>
          <a:lstStyle/>
          <a:p>
            <a:pPr>
              <a:buFont typeface="Arial" charset="0"/>
              <a:buNone/>
            </a:pPr>
            <a:r>
              <a:rPr lang="da-DK" b="1" smtClean="0"/>
              <a:t>Hvad er omfattet af en fast ejendom?</a:t>
            </a:r>
          </a:p>
          <a:p>
            <a:r>
              <a:rPr lang="da-DK" smtClean="0"/>
              <a:t>Et afgrænset stykke jord med tilhørende beplantning og eventuelt bygninger – samme faste ejendom</a:t>
            </a:r>
          </a:p>
          <a:p>
            <a:r>
              <a:rPr lang="da-DK" smtClean="0"/>
              <a:t>En bygning på lejet grund kan være en særskilt fast ejendom og kan pantsættes uafhængigt af grunden</a:t>
            </a:r>
          </a:p>
          <a:p>
            <a:r>
              <a:rPr lang="da-DK" smtClean="0"/>
              <a:t>En del løsøre er tilbehør til fast ejendom og bliver en del af den samlede faste ejendom. Ejendomspant i løsøre beskrives af </a:t>
            </a:r>
            <a:r>
              <a:rPr lang="da-DK" sz="1800" smtClean="0"/>
              <a:t>(Se fig. 19.2)</a:t>
            </a:r>
            <a:r>
              <a:rPr lang="da-DK" smtClean="0"/>
              <a:t>:</a:t>
            </a:r>
          </a:p>
          <a:p>
            <a:pPr lvl="1"/>
            <a:r>
              <a:rPr lang="da-DK" smtClean="0"/>
              <a:t>Tilvækstlære</a:t>
            </a:r>
          </a:p>
          <a:p>
            <a:pPr lvl="1"/>
            <a:r>
              <a:rPr lang="da-DK" smtClean="0"/>
              <a:t>TL § 38 om indlagt løsøre</a:t>
            </a:r>
          </a:p>
          <a:p>
            <a:pPr lvl="1"/>
            <a:r>
              <a:rPr lang="da-DK" smtClean="0"/>
              <a:t>TL § 37 om erhvervsløsøre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29698"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29699"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29700"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3.2 Fast ejendom</a:t>
            </a:r>
          </a:p>
        </p:txBody>
      </p:sp>
      <p:sp>
        <p:nvSpPr>
          <p:cNvPr id="29701" name="Pladsholder til indhold 5"/>
          <p:cNvSpPr>
            <a:spLocks noGrp="1"/>
          </p:cNvSpPr>
          <p:nvPr>
            <p:ph idx="4294967295"/>
          </p:nvPr>
        </p:nvSpPr>
        <p:spPr>
          <a:xfrm>
            <a:off x="457200" y="1412875"/>
            <a:ext cx="8229600" cy="4525963"/>
          </a:xfrm>
        </p:spPr>
        <p:txBody>
          <a:bodyPr/>
          <a:lstStyle/>
          <a:p>
            <a:pPr>
              <a:buFont typeface="Arial" charset="0"/>
              <a:buNone/>
            </a:pPr>
            <a:r>
              <a:rPr lang="da-DK" b="1" smtClean="0"/>
              <a:t>Tilvækstlæren</a:t>
            </a:r>
            <a:endParaRPr lang="da-DK" smtClean="0"/>
          </a:p>
          <a:p>
            <a:r>
              <a:rPr lang="da-DK" smtClean="0"/>
              <a:t>Omfatter løsøreaktiver, som ikke kan fjernes fra ejendommen uden at gøre skade på den</a:t>
            </a:r>
          </a:p>
          <a:p>
            <a:r>
              <a:rPr lang="da-DK" smtClean="0"/>
              <a:t>Omfatter fx nedgravede kabler, kloaknet, vinduer, tag – alt der er ”vokset” ind i bygningen/ejendommen</a:t>
            </a:r>
          </a:p>
          <a:p>
            <a:endParaRPr lang="da-DK" smtClean="0"/>
          </a:p>
          <a:p>
            <a:r>
              <a:rPr lang="da-DK" smtClean="0"/>
              <a:t>Løsøre omfattet af tilvækstlæren er en del af ejendommen og ingen kan have en særskilt ret over det. Dette gælder også, selvom ejeren ikke selv har betalt for løsøret.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30722"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30723"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30724"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3.2 Fast ejendom</a:t>
            </a:r>
          </a:p>
        </p:txBody>
      </p:sp>
      <p:sp>
        <p:nvSpPr>
          <p:cNvPr id="30725" name="Pladsholder til indhold 5"/>
          <p:cNvSpPr>
            <a:spLocks noGrp="1"/>
          </p:cNvSpPr>
          <p:nvPr>
            <p:ph idx="4294967295"/>
          </p:nvPr>
        </p:nvSpPr>
        <p:spPr>
          <a:xfrm>
            <a:off x="457200" y="1412875"/>
            <a:ext cx="8229600" cy="4525963"/>
          </a:xfrm>
        </p:spPr>
        <p:txBody>
          <a:bodyPr/>
          <a:lstStyle/>
          <a:p>
            <a:pPr>
              <a:buFont typeface="Arial" charset="0"/>
              <a:buNone/>
            </a:pPr>
            <a:r>
              <a:rPr lang="da-DK" b="1" smtClean="0"/>
              <a:t>TL § 38 – Indlagt løsøre</a:t>
            </a:r>
            <a:endParaRPr lang="da-DK" smtClean="0"/>
          </a:p>
          <a:p>
            <a:r>
              <a:rPr lang="da-DK" smtClean="0"/>
              <a:t>Omfatter løsøreaktiver, som er:</a:t>
            </a:r>
          </a:p>
          <a:p>
            <a:pPr lvl="1"/>
            <a:r>
              <a:rPr lang="da-DK" smtClean="0"/>
              <a:t>Indlagt i bygningen (installeret, boret ind i væggen mv.)</a:t>
            </a:r>
          </a:p>
          <a:p>
            <a:pPr lvl="1"/>
            <a:r>
              <a:rPr lang="da-DK" smtClean="0"/>
              <a:t>Til brug for bygningen (fx vaskemaskine, fryser, aircondition men ikke driftsaktiver til brug for virksomheden)</a:t>
            </a:r>
          </a:p>
          <a:p>
            <a:pPr lvl="1"/>
            <a:r>
              <a:rPr lang="da-DK" smtClean="0"/>
              <a:t>På ejerens bekostning (så hvis lejer eller en 3. mand har betalt er løsøret ikke omfattet af ejendomspantet)</a:t>
            </a:r>
          </a:p>
          <a:p>
            <a:r>
              <a:rPr lang="da-DK" smtClean="0"/>
              <a:t>Indlagt løsøre er omfattet af ejendomspantet og særskilt ret over det kan ikke opretholdes (hverken ejendomsforbehold eller pant)</a:t>
            </a:r>
          </a:p>
          <a:p>
            <a:pPr>
              <a:buFont typeface="Arial" charset="0"/>
              <a:buNone/>
            </a:pPr>
            <a:endParaRPr lang="da-DK"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31746"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31747"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31748"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3.2 Fast ejendom</a:t>
            </a:r>
          </a:p>
        </p:txBody>
      </p:sp>
      <p:sp>
        <p:nvSpPr>
          <p:cNvPr id="31749" name="Pladsholder til indhold 5"/>
          <p:cNvSpPr>
            <a:spLocks noGrp="1"/>
          </p:cNvSpPr>
          <p:nvPr>
            <p:ph idx="4294967295"/>
          </p:nvPr>
        </p:nvSpPr>
        <p:spPr>
          <a:xfrm>
            <a:off x="457200" y="1196975"/>
            <a:ext cx="8229600" cy="4525963"/>
          </a:xfrm>
        </p:spPr>
        <p:txBody>
          <a:bodyPr/>
          <a:lstStyle/>
          <a:p>
            <a:pPr>
              <a:buFont typeface="Arial" charset="0"/>
              <a:buNone/>
            </a:pPr>
            <a:r>
              <a:rPr lang="da-DK" b="1" smtClean="0"/>
              <a:t>TL § 37 – erhvervstilbehør</a:t>
            </a:r>
            <a:endParaRPr lang="da-DK" smtClean="0"/>
          </a:p>
          <a:p>
            <a:r>
              <a:rPr lang="da-DK" smtClean="0"/>
              <a:t>Hvis ejendommen er:</a:t>
            </a:r>
          </a:p>
          <a:p>
            <a:pPr lvl="1"/>
            <a:r>
              <a:rPr lang="da-DK" smtClean="0"/>
              <a:t>En </a:t>
            </a:r>
            <a:r>
              <a:rPr lang="da-DK" b="1" smtClean="0"/>
              <a:t>erhvervsejendom</a:t>
            </a:r>
          </a:p>
          <a:p>
            <a:pPr lvl="1"/>
            <a:r>
              <a:rPr lang="da-DK" smtClean="0"/>
              <a:t>Som er </a:t>
            </a:r>
            <a:r>
              <a:rPr lang="da-DK" b="1" smtClean="0"/>
              <a:t>varigt </a:t>
            </a:r>
            <a:r>
              <a:rPr lang="da-DK" smtClean="0"/>
              <a:t>indrettet</a:t>
            </a:r>
          </a:p>
          <a:p>
            <a:pPr lvl="1"/>
            <a:r>
              <a:rPr lang="da-DK" smtClean="0"/>
              <a:t>Med en </a:t>
            </a:r>
            <a:r>
              <a:rPr lang="da-DK" b="1" smtClean="0"/>
              <a:t>særlig</a:t>
            </a:r>
            <a:r>
              <a:rPr lang="da-DK" smtClean="0"/>
              <a:t> erhvervsvirksomhed for øje</a:t>
            </a:r>
          </a:p>
          <a:p>
            <a:pPr lvl="1">
              <a:buFont typeface="Arial" charset="0"/>
              <a:buNone/>
            </a:pPr>
            <a:r>
              <a:rPr lang="da-DK" smtClean="0"/>
              <a:t>Er driftsmateriel og driftsmidler  omfattet af ejendomspantet</a:t>
            </a:r>
          </a:p>
          <a:p>
            <a:r>
              <a:rPr lang="da-DK" smtClean="0"/>
              <a:t>Bestemmelsen kan fraviges ved aftale, hvis:</a:t>
            </a:r>
          </a:p>
          <a:p>
            <a:pPr lvl="1"/>
            <a:r>
              <a:rPr lang="da-DK" smtClean="0"/>
              <a:t>Aftale om pant eller ejendomsforbehold indgås før løsøret bliver bragt ind på ejendommen</a:t>
            </a:r>
          </a:p>
          <a:p>
            <a:pPr lvl="1"/>
            <a:r>
              <a:rPr lang="da-DK" smtClean="0"/>
              <a:t>Aftale om pant bliver tiltrådt af panthaverne i ejendommen</a:t>
            </a:r>
          </a:p>
          <a:p>
            <a:r>
              <a:rPr lang="da-DK" smtClean="0"/>
              <a:t>Løsøret kan udskilles </a:t>
            </a:r>
            <a:r>
              <a:rPr lang="da-DK" b="1" smtClean="0"/>
              <a:t>ifølge regelmæssig drift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32770"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32771"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32772"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3.2 Fast ejendom</a:t>
            </a:r>
          </a:p>
        </p:txBody>
      </p:sp>
      <p:sp>
        <p:nvSpPr>
          <p:cNvPr id="32773" name="Pladsholder til indhold 5"/>
          <p:cNvSpPr>
            <a:spLocks noGrp="1"/>
          </p:cNvSpPr>
          <p:nvPr>
            <p:ph idx="4294967295"/>
          </p:nvPr>
        </p:nvSpPr>
        <p:spPr>
          <a:xfrm>
            <a:off x="457200" y="1268413"/>
            <a:ext cx="8229600" cy="4525962"/>
          </a:xfrm>
        </p:spPr>
        <p:txBody>
          <a:bodyPr/>
          <a:lstStyle/>
          <a:p>
            <a:pPr>
              <a:buFont typeface="Arial" charset="0"/>
              <a:buNone/>
            </a:pPr>
            <a:r>
              <a:rPr lang="da-DK" b="1" smtClean="0"/>
              <a:t>TL § 37 – erhvervstilbehør</a:t>
            </a:r>
            <a:endParaRPr lang="da-DK" smtClean="0"/>
          </a:p>
          <a:p>
            <a:r>
              <a:rPr lang="da-DK" smtClean="0"/>
              <a:t>Hvis ejendommen er en landejendom omfatter pantet også:</a:t>
            </a:r>
          </a:p>
          <a:p>
            <a:pPr lvl="1"/>
            <a:r>
              <a:rPr lang="da-DK" smtClean="0"/>
              <a:t>Besætning</a:t>
            </a:r>
          </a:p>
          <a:p>
            <a:pPr lvl="1"/>
            <a:r>
              <a:rPr lang="da-DK" smtClean="0"/>
              <a:t>Gødning</a:t>
            </a:r>
          </a:p>
          <a:p>
            <a:pPr lvl="1"/>
            <a:r>
              <a:rPr lang="da-DK" smtClean="0"/>
              <a:t>Afgrøder og andre frembringelser</a:t>
            </a:r>
          </a:p>
          <a:p>
            <a:r>
              <a:rPr lang="da-DK" smtClean="0"/>
              <a:t>En </a:t>
            </a:r>
            <a:r>
              <a:rPr lang="da-DK" b="1" smtClean="0"/>
              <a:t>landejendom</a:t>
            </a:r>
            <a:r>
              <a:rPr lang="da-DK" smtClean="0"/>
              <a:t> er oftest en traditionel gård med jordbrug og besætning</a:t>
            </a:r>
          </a:p>
          <a:p>
            <a:pPr>
              <a:buFont typeface="Arial" charset="0"/>
              <a:buNone/>
            </a:pPr>
            <a:endParaRPr lang="da-DK"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15362"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15363"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15364" name="Titel 4"/>
          <p:cNvSpPr>
            <a:spLocks noGrp="1"/>
          </p:cNvSpPr>
          <p:nvPr>
            <p:ph type="title"/>
          </p:nvPr>
        </p:nvSpPr>
        <p:spPr>
          <a:xfrm>
            <a:off x="468313" y="333375"/>
            <a:ext cx="8229600" cy="1143000"/>
          </a:xfrm>
        </p:spPr>
        <p:txBody>
          <a:bodyPr/>
          <a:lstStyle/>
          <a:p>
            <a:pPr eaLnBrk="1" hangingPunct="1"/>
            <a:r>
              <a:rPr lang="da-DK" sz="3600" b="1" smtClean="0">
                <a:solidFill>
                  <a:srgbClr val="7030A0"/>
                </a:solidFill>
                <a:latin typeface="Arial" charset="0"/>
                <a:cs typeface="Arial" charset="0"/>
              </a:rPr>
              <a:t/>
            </a:r>
            <a:br>
              <a:rPr lang="da-DK" sz="3600" b="1" smtClean="0">
                <a:solidFill>
                  <a:srgbClr val="7030A0"/>
                </a:solidFill>
                <a:latin typeface="Arial" charset="0"/>
                <a:cs typeface="Arial" charset="0"/>
              </a:rPr>
            </a:br>
            <a:r>
              <a:rPr lang="da-DK" sz="3600" b="1" smtClean="0">
                <a:solidFill>
                  <a:srgbClr val="7030A0"/>
                </a:solidFill>
                <a:latin typeface="Arial" charset="0"/>
                <a:cs typeface="Arial" charset="0"/>
              </a:rPr>
              <a:t>Pant og sikkerhed kapitel 19</a:t>
            </a:r>
            <a:br>
              <a:rPr lang="da-DK" sz="3600" b="1" smtClean="0">
                <a:solidFill>
                  <a:srgbClr val="7030A0"/>
                </a:solidFill>
                <a:latin typeface="Arial" charset="0"/>
                <a:cs typeface="Arial" charset="0"/>
              </a:rPr>
            </a:br>
            <a:endParaRPr lang="da-DK" sz="3600" smtClean="0"/>
          </a:p>
        </p:txBody>
      </p:sp>
      <p:sp>
        <p:nvSpPr>
          <p:cNvPr id="15365" name="Pladsholder til indhold 5"/>
          <p:cNvSpPr>
            <a:spLocks noGrp="1"/>
          </p:cNvSpPr>
          <p:nvPr>
            <p:ph idx="1"/>
          </p:nvPr>
        </p:nvSpPr>
        <p:spPr/>
        <p:txBody>
          <a:bodyPr/>
          <a:lstStyle/>
          <a:p>
            <a:pPr eaLnBrk="1" hangingPunct="1">
              <a:buFont typeface="Arial" charset="0"/>
              <a:buNone/>
            </a:pPr>
            <a:r>
              <a:rPr lang="da-DK" b="1" smtClean="0"/>
              <a:t>I kapitel 19 gennemgås</a:t>
            </a:r>
            <a:r>
              <a:rPr lang="da-DK" smtClean="0"/>
              <a:t>:</a:t>
            </a:r>
          </a:p>
          <a:p>
            <a:pPr eaLnBrk="1" hangingPunct="1"/>
            <a:r>
              <a:rPr lang="da-DK" smtClean="0"/>
              <a:t>Parter, regler og definitioner</a:t>
            </a:r>
          </a:p>
          <a:p>
            <a:pPr eaLnBrk="1" hangingPunct="1"/>
            <a:r>
              <a:rPr lang="da-DK" smtClean="0"/>
              <a:t>Pant som sikkerhed</a:t>
            </a:r>
          </a:p>
          <a:p>
            <a:pPr eaLnBrk="1" hangingPunct="1"/>
            <a:r>
              <a:rPr lang="da-DK" smtClean="0"/>
              <a:t>Hvilke aktiver kan kreditor få pant i?</a:t>
            </a:r>
          </a:p>
          <a:p>
            <a:pPr eaLnBrk="1" hangingPunct="1"/>
            <a:r>
              <a:rPr lang="da-DK" smtClean="0"/>
              <a:t>Sikringsakter</a:t>
            </a:r>
          </a:p>
          <a:p>
            <a:pPr eaLnBrk="1" hangingPunct="1"/>
            <a:r>
              <a:rPr lang="da-DK" smtClean="0"/>
              <a:t>Forskellige rettighedskonflikter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33794"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33795"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33796"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3.3 Andelsbolig</a:t>
            </a:r>
          </a:p>
        </p:txBody>
      </p:sp>
      <p:sp>
        <p:nvSpPr>
          <p:cNvPr id="33797" name="Pladsholder til indhold 5"/>
          <p:cNvSpPr>
            <a:spLocks noGrp="1"/>
          </p:cNvSpPr>
          <p:nvPr>
            <p:ph idx="4294967295"/>
          </p:nvPr>
        </p:nvSpPr>
        <p:spPr>
          <a:xfrm>
            <a:off x="457200" y="1557338"/>
            <a:ext cx="8229600" cy="4525962"/>
          </a:xfrm>
        </p:spPr>
        <p:txBody>
          <a:bodyPr/>
          <a:lstStyle/>
          <a:p>
            <a:r>
              <a:rPr lang="da-DK" b="1" smtClean="0"/>
              <a:t>Andelsbolig</a:t>
            </a:r>
            <a:r>
              <a:rPr lang="da-DK" smtClean="0"/>
              <a:t> er ikke en fast ejendom</a:t>
            </a:r>
            <a:br>
              <a:rPr lang="da-DK" smtClean="0"/>
            </a:br>
            <a:r>
              <a:rPr lang="da-DK" smtClean="0"/>
              <a:t>Køber erhverver en del af andelsboligforeningen og får brugsret til en del af foreningens faste ejendom</a:t>
            </a:r>
            <a:endParaRPr lang="da-DK" b="1" smtClean="0"/>
          </a:p>
          <a:p>
            <a:r>
              <a:rPr lang="da-DK" smtClean="0"/>
              <a:t>Pant tinglyses i Andelsboligbogen med angivelse af, hvilken lejlighed pantet omfatter og erklæring fra andelsboligforeningen</a:t>
            </a:r>
          </a:p>
          <a:p>
            <a:r>
              <a:rPr lang="da-DK" smtClean="0"/>
              <a:t>Flere panthavere i samme andelsbolig – prioritetsstilling</a:t>
            </a:r>
          </a:p>
          <a:p>
            <a:r>
              <a:rPr lang="da-DK" smtClean="0"/>
              <a:t>Et pantebrev har som udgangspunkt oprykningsret, efterhånden som foranstående pantebrev bliver betalt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34818"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34819"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34820"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3.4 Løsøre</a:t>
            </a:r>
          </a:p>
        </p:txBody>
      </p:sp>
      <p:sp>
        <p:nvSpPr>
          <p:cNvPr id="34821" name="Pladsholder til indhold 5"/>
          <p:cNvSpPr>
            <a:spLocks noGrp="1"/>
          </p:cNvSpPr>
          <p:nvPr>
            <p:ph idx="4294967295"/>
          </p:nvPr>
        </p:nvSpPr>
        <p:spPr>
          <a:xfrm>
            <a:off x="457200" y="1557338"/>
            <a:ext cx="8229600" cy="4525962"/>
          </a:xfrm>
        </p:spPr>
        <p:txBody>
          <a:bodyPr/>
          <a:lstStyle/>
          <a:p>
            <a:r>
              <a:rPr lang="da-DK" b="1" smtClean="0"/>
              <a:t>Løsøre</a:t>
            </a:r>
            <a:r>
              <a:rPr lang="da-DK" smtClean="0"/>
              <a:t> omfatter enkelte aktiver, fx cykel, maleri, smykker, båd eller andre genstande (men ikke motorkøretøjer, som hører til i Bilbogen)</a:t>
            </a:r>
            <a:endParaRPr lang="da-DK" b="1" smtClean="0"/>
          </a:p>
          <a:p>
            <a:r>
              <a:rPr lang="da-DK" smtClean="0"/>
              <a:t>Pant tinglyses i Personbogen med angivelse af, hvilken genstand pantet omfatter – en klar og tydelig beskrivelse anbefales </a:t>
            </a:r>
            <a:r>
              <a:rPr lang="da-DK" smtClean="0">
                <a:sym typeface="Wingdings" pitchFamily="2" charset="2"/>
              </a:rPr>
              <a:t></a:t>
            </a:r>
            <a:endParaRPr lang="da-DK" smtClean="0"/>
          </a:p>
          <a:p>
            <a:r>
              <a:rPr lang="da-DK" smtClean="0"/>
              <a:t>Ejendomsforbehold og udlæg kan ikke tinglyse i Personbogen</a:t>
            </a:r>
          </a:p>
          <a:p>
            <a:r>
              <a:rPr lang="da-DK" smtClean="0"/>
              <a:t>Pantebrev slettes fra Personbogen efter 10 år</a:t>
            </a:r>
          </a:p>
          <a:p>
            <a:endParaRPr lang="da-DK"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35842"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35843"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35844"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3.4 Løsøre</a:t>
            </a:r>
          </a:p>
        </p:txBody>
      </p:sp>
      <p:sp>
        <p:nvSpPr>
          <p:cNvPr id="35845" name="Pladsholder til indhold 5"/>
          <p:cNvSpPr>
            <a:spLocks noGrp="1"/>
          </p:cNvSpPr>
          <p:nvPr>
            <p:ph idx="4294967295"/>
          </p:nvPr>
        </p:nvSpPr>
        <p:spPr>
          <a:xfrm>
            <a:off x="457200" y="1557338"/>
            <a:ext cx="8229600" cy="4525962"/>
          </a:xfrm>
        </p:spPr>
        <p:txBody>
          <a:bodyPr/>
          <a:lstStyle/>
          <a:p>
            <a:pPr>
              <a:buFont typeface="Arial" charset="0"/>
              <a:buNone/>
            </a:pPr>
            <a:r>
              <a:rPr lang="da-DK" b="1" smtClean="0"/>
              <a:t>Flydende pant – TL § 47b, stk. 2 - pant</a:t>
            </a:r>
          </a:p>
          <a:p>
            <a:r>
              <a:rPr lang="da-DK" smtClean="0"/>
              <a:t>En virksomhed, der drives fra lejede lokaler kan give pant i:</a:t>
            </a:r>
          </a:p>
          <a:p>
            <a:pPr lvl="1"/>
            <a:r>
              <a:rPr lang="da-DK" smtClean="0"/>
              <a:t>Driftsmidler og driftsinventar</a:t>
            </a:r>
          </a:p>
          <a:p>
            <a:pPr lvl="1"/>
            <a:r>
              <a:rPr lang="da-DK" smtClean="0"/>
              <a:t>Rettigheder efter lejekontrakten</a:t>
            </a:r>
          </a:p>
          <a:p>
            <a:pPr lvl="1"/>
            <a:r>
              <a:rPr lang="da-DK" smtClean="0"/>
              <a:t>Evt. goodwill</a:t>
            </a:r>
          </a:p>
          <a:p>
            <a:r>
              <a:rPr lang="da-DK" smtClean="0"/>
              <a:t>Hvis det er en landbrugsvirksomheds kan pantet også omfatte besætning, afgrøder mm.</a:t>
            </a:r>
          </a:p>
          <a:p>
            <a:r>
              <a:rPr lang="da-DK" smtClean="0"/>
              <a:t>Nye aktiver bliver automatisk omfattet af pantet</a:t>
            </a:r>
          </a:p>
          <a:p>
            <a:r>
              <a:rPr lang="da-DK" smtClean="0"/>
              <a:t>Aktiver kan udskilles </a:t>
            </a:r>
            <a:r>
              <a:rPr lang="da-DK" b="1" smtClean="0"/>
              <a:t>ifølge regelmæssig drift</a:t>
            </a:r>
            <a:endParaRPr lang="da-DK" smtClean="0"/>
          </a:p>
          <a:p>
            <a:endParaRPr lang="da-DK"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36866"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36867"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36868"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3.5 Virksomhedspant</a:t>
            </a:r>
          </a:p>
        </p:txBody>
      </p:sp>
      <p:sp>
        <p:nvSpPr>
          <p:cNvPr id="36869" name="Pladsholder til indhold 5"/>
          <p:cNvSpPr>
            <a:spLocks noGrp="1"/>
          </p:cNvSpPr>
          <p:nvPr>
            <p:ph idx="4294967295"/>
          </p:nvPr>
        </p:nvSpPr>
        <p:spPr>
          <a:xfrm>
            <a:off x="468313" y="1279525"/>
            <a:ext cx="8229600" cy="4525963"/>
          </a:xfrm>
        </p:spPr>
        <p:txBody>
          <a:bodyPr/>
          <a:lstStyle/>
          <a:p>
            <a:pPr>
              <a:buFont typeface="Arial" charset="0"/>
              <a:buNone/>
            </a:pPr>
            <a:r>
              <a:rPr lang="da-DK" b="1" smtClean="0"/>
              <a:t>Flydende pant – TL § 47c</a:t>
            </a:r>
          </a:p>
          <a:p>
            <a:r>
              <a:rPr lang="da-DK" sz="2400" smtClean="0"/>
              <a:t>Virksomhedspantet kan omfatte et eller flere af følgende aktiver:</a:t>
            </a:r>
          </a:p>
          <a:p>
            <a:pPr lvl="1"/>
            <a:r>
              <a:rPr lang="da-DK" sz="2000" smtClean="0"/>
              <a:t>Simple fordringer fra salg af varer og tjenesteydelser</a:t>
            </a:r>
          </a:p>
          <a:p>
            <a:pPr lvl="1"/>
            <a:r>
              <a:rPr lang="da-DK" sz="2000" smtClean="0"/>
              <a:t>Lagre af råvarer</a:t>
            </a:r>
          </a:p>
          <a:p>
            <a:pPr lvl="1"/>
            <a:r>
              <a:rPr lang="da-DK" sz="2000" smtClean="0"/>
              <a:t>Motorkøretøjer, der ikke har været indregistreret i CRM</a:t>
            </a:r>
          </a:p>
          <a:p>
            <a:pPr lvl="1"/>
            <a:r>
              <a:rPr lang="da-DK" sz="2000" smtClean="0"/>
              <a:t>Driftsinventar og driftsmateriel</a:t>
            </a:r>
          </a:p>
          <a:p>
            <a:pPr lvl="1"/>
            <a:r>
              <a:rPr lang="da-DK" sz="2000" smtClean="0"/>
              <a:t>Drivmidler mm.</a:t>
            </a:r>
          </a:p>
          <a:p>
            <a:pPr lvl="1"/>
            <a:r>
              <a:rPr lang="da-DK" sz="2000" smtClean="0"/>
              <a:t>Besætning</a:t>
            </a:r>
          </a:p>
          <a:p>
            <a:pPr lvl="1"/>
            <a:r>
              <a:rPr lang="da-DK" sz="2000" smtClean="0"/>
              <a:t>Goodwill og andre immaterialrettigheder</a:t>
            </a:r>
          </a:p>
          <a:p>
            <a:r>
              <a:rPr lang="da-DK" sz="2400" smtClean="0"/>
              <a:t>Pantet omfatter ikke aktiver, der er omfattet af TL § 37</a:t>
            </a:r>
          </a:p>
          <a:p>
            <a:r>
              <a:rPr lang="da-DK" sz="2400" smtClean="0"/>
              <a:t>Nye aktiver bliver automatisk omfattet af pantet</a:t>
            </a:r>
          </a:p>
          <a:p>
            <a:r>
              <a:rPr lang="da-DK" sz="2400" smtClean="0"/>
              <a:t>Aktiver kan udskilles </a:t>
            </a:r>
            <a:r>
              <a:rPr lang="da-DK" sz="2400" b="1" smtClean="0"/>
              <a:t>ifølge regelmæssig drift</a:t>
            </a:r>
            <a:endParaRPr lang="da-DK" sz="2400" smtClean="0"/>
          </a:p>
          <a:p>
            <a:pPr>
              <a:buFont typeface="Arial" charset="0"/>
              <a:buNone/>
            </a:pPr>
            <a:endParaRPr lang="da-DK" sz="2400" b="1" smtClean="0"/>
          </a:p>
          <a:p>
            <a:endParaRPr lang="da-DK"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37890"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37891"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37892"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3.6 Fordringer og fordringspant</a:t>
            </a:r>
          </a:p>
        </p:txBody>
      </p:sp>
      <p:sp>
        <p:nvSpPr>
          <p:cNvPr id="37893" name="Pladsholder til indhold 5"/>
          <p:cNvSpPr>
            <a:spLocks noGrp="1"/>
          </p:cNvSpPr>
          <p:nvPr>
            <p:ph idx="4294967295"/>
          </p:nvPr>
        </p:nvSpPr>
        <p:spPr>
          <a:xfrm>
            <a:off x="468313" y="1279525"/>
            <a:ext cx="8229600" cy="4525963"/>
          </a:xfrm>
        </p:spPr>
        <p:txBody>
          <a:bodyPr/>
          <a:lstStyle/>
          <a:p>
            <a:pPr>
              <a:buFont typeface="Arial" charset="0"/>
              <a:buNone/>
            </a:pPr>
            <a:r>
              <a:rPr lang="da-DK" b="1" smtClean="0"/>
              <a:t>Fordringspant er et flydende pant – TL § 47d</a:t>
            </a:r>
          </a:p>
          <a:p>
            <a:r>
              <a:rPr lang="da-DK" sz="2400" smtClean="0"/>
              <a:t>Omfatter udelukkende fordringer, som stammer fra salg af varer eller tjenesteydelser</a:t>
            </a:r>
          </a:p>
          <a:p>
            <a:pPr lvl="1"/>
            <a:r>
              <a:rPr lang="da-DK" sz="2200" smtClean="0"/>
              <a:t>Omfatter fakturakrav, betaling for rådgivning, lejebetaling, leasingydelse mm.</a:t>
            </a:r>
          </a:p>
          <a:p>
            <a:pPr lvl="1"/>
            <a:r>
              <a:rPr lang="da-DK" sz="2200" smtClean="0"/>
              <a:t>Omfatter ikke negativt momstilsvar eller krav på erstatning</a:t>
            </a:r>
          </a:p>
          <a:p>
            <a:r>
              <a:rPr lang="da-DK" sz="2400" smtClean="0"/>
              <a:t>Svarer lidt til et virksomhedspant, hvor der udelukkende er valgt fordringer</a:t>
            </a:r>
          </a:p>
          <a:p>
            <a:r>
              <a:rPr lang="da-DK" sz="2400" smtClean="0"/>
              <a:t>Forskel på fordringspant og pantsætning af fordringer efter gældsbrevsloven (se kapitel 18) er:</a:t>
            </a:r>
          </a:p>
          <a:p>
            <a:pPr lvl="1"/>
            <a:r>
              <a:rPr lang="da-DK" sz="2200" smtClean="0"/>
              <a:t>Sikringsakten</a:t>
            </a:r>
          </a:p>
          <a:p>
            <a:pPr lvl="1"/>
            <a:r>
              <a:rPr lang="da-DK" sz="2200" smtClean="0"/>
              <a:t>Fordringspant omfatter automatisk nye fordringer – det gør pant efter gældsbrevsloven ikke</a:t>
            </a:r>
          </a:p>
          <a:p>
            <a:pPr>
              <a:buFont typeface="Arial" charset="0"/>
              <a:buNone/>
            </a:pPr>
            <a:endParaRPr lang="da-DK" sz="2400" b="1" smtClean="0"/>
          </a:p>
          <a:p>
            <a:endParaRPr lang="da-DK"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3"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38914"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38915"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38916"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3.7 Værdipapirer, aktier og anparter</a:t>
            </a:r>
          </a:p>
        </p:txBody>
      </p:sp>
      <p:sp>
        <p:nvSpPr>
          <p:cNvPr id="38917" name="Pladsholder til indhold 5"/>
          <p:cNvSpPr>
            <a:spLocks noGrp="1"/>
          </p:cNvSpPr>
          <p:nvPr>
            <p:ph idx="4294967295"/>
          </p:nvPr>
        </p:nvSpPr>
        <p:spPr>
          <a:xfrm>
            <a:off x="468313" y="1557338"/>
            <a:ext cx="8229600" cy="4525962"/>
          </a:xfrm>
        </p:spPr>
        <p:txBody>
          <a:bodyPr/>
          <a:lstStyle/>
          <a:p>
            <a:pPr>
              <a:buFont typeface="Arial" charset="0"/>
              <a:buNone/>
            </a:pPr>
            <a:r>
              <a:rPr lang="da-DK" sz="2400" b="1" smtClean="0"/>
              <a:t>Fondsaktiver (børsnoterede aktier og obligationer)</a:t>
            </a:r>
          </a:p>
          <a:p>
            <a:r>
              <a:rPr lang="da-DK" sz="2400" smtClean="0"/>
              <a:t>Rettigheder skal registreres i værdipapircentral (VP Securities), VPHL § 66</a:t>
            </a:r>
          </a:p>
          <a:p>
            <a:pPr lvl="1"/>
            <a:r>
              <a:rPr lang="da-DK" sz="2200" smtClean="0"/>
              <a:t>Sker gennem konto/depot i pengeinstitut</a:t>
            </a:r>
          </a:p>
          <a:p>
            <a:pPr lvl="1"/>
            <a:r>
              <a:rPr lang="da-DK" sz="2200" smtClean="0"/>
              <a:t>Både ejerskab og pant skal registreres</a:t>
            </a:r>
          </a:p>
          <a:p>
            <a:r>
              <a:rPr lang="da-DK" sz="2400" smtClean="0"/>
              <a:t>Registrering i VP Securities har virkning fra det præcise klokkeslæt</a:t>
            </a:r>
          </a:p>
          <a:p>
            <a:pPr>
              <a:buFont typeface="Arial" charset="0"/>
              <a:buNone/>
            </a:pPr>
            <a:r>
              <a:rPr lang="da-DK" sz="2400" b="1" smtClean="0"/>
              <a:t>Aktier og anparter om ikke er børsnoteret</a:t>
            </a:r>
          </a:p>
          <a:p>
            <a:r>
              <a:rPr lang="da-DK" sz="2400" smtClean="0"/>
              <a:t>Pantsættes enten som negotiable kapitalandele, jf. SEL § 66</a:t>
            </a:r>
          </a:p>
          <a:p>
            <a:r>
              <a:rPr lang="da-DK" sz="2400" smtClean="0"/>
              <a:t>Eller som simple kapitalandele, jf. SEL § 65</a:t>
            </a:r>
          </a:p>
          <a:p>
            <a:pPr>
              <a:buFont typeface="Arial" charset="0"/>
              <a:buNone/>
            </a:pPr>
            <a:endParaRPr lang="da-DK" sz="2400" smtClean="0"/>
          </a:p>
          <a:p>
            <a:pPr>
              <a:buFont typeface="Arial" charset="0"/>
              <a:buNone/>
            </a:pPr>
            <a:endParaRPr lang="da-DK" sz="2400" b="1" smtClean="0"/>
          </a:p>
          <a:p>
            <a:endParaRPr lang="da-DK"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39938"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39939"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39940"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3.8 Fly og skibe</a:t>
            </a:r>
          </a:p>
        </p:txBody>
      </p:sp>
      <p:sp>
        <p:nvSpPr>
          <p:cNvPr id="39941" name="Pladsholder til indhold 5"/>
          <p:cNvSpPr>
            <a:spLocks noGrp="1"/>
          </p:cNvSpPr>
          <p:nvPr>
            <p:ph idx="4294967295"/>
          </p:nvPr>
        </p:nvSpPr>
        <p:spPr>
          <a:xfrm>
            <a:off x="457200" y="1557338"/>
            <a:ext cx="8229600" cy="4525962"/>
          </a:xfrm>
        </p:spPr>
        <p:txBody>
          <a:bodyPr/>
          <a:lstStyle/>
          <a:p>
            <a:r>
              <a:rPr lang="da-DK" smtClean="0"/>
              <a:t>Reglerne er parallelle med reglerne for fast ejendom</a:t>
            </a:r>
          </a:p>
          <a:p>
            <a:pPr>
              <a:buFont typeface="Arial" charset="0"/>
              <a:buNone/>
            </a:pPr>
            <a:r>
              <a:rPr lang="da-DK" b="1" smtClean="0"/>
              <a:t>Fly</a:t>
            </a:r>
            <a:r>
              <a:rPr lang="da-DK" smtClean="0"/>
              <a:t> </a:t>
            </a:r>
          </a:p>
          <a:p>
            <a:r>
              <a:rPr lang="da-DK" smtClean="0"/>
              <a:t>Transportfly, passagerfly, helikoptere og varmluftsballoner</a:t>
            </a:r>
          </a:p>
          <a:p>
            <a:r>
              <a:rPr lang="da-DK" smtClean="0"/>
              <a:t>Rettigheder registreres i Luftfartøjsregistret</a:t>
            </a:r>
          </a:p>
          <a:p>
            <a:pPr>
              <a:buFont typeface="Arial" charset="0"/>
              <a:buNone/>
            </a:pPr>
            <a:r>
              <a:rPr lang="da-DK" b="1" smtClean="0"/>
              <a:t>Skibe</a:t>
            </a:r>
          </a:p>
          <a:p>
            <a:r>
              <a:rPr lang="da-DK" smtClean="0"/>
              <a:t>Større skibe = over 5 bruttoregisterton</a:t>
            </a:r>
          </a:p>
          <a:p>
            <a:r>
              <a:rPr lang="da-DK" smtClean="0"/>
              <a:t>Rettigheder registreres i Skibsregistret</a:t>
            </a:r>
          </a:p>
          <a:p>
            <a:r>
              <a:rPr lang="da-DK" smtClean="0"/>
              <a:t>Pant i mindre både tinglyses i Personbogen</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40962"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40963"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40964"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5. Forskellige rettighedskonflikter</a:t>
            </a:r>
          </a:p>
        </p:txBody>
      </p:sp>
      <p:sp>
        <p:nvSpPr>
          <p:cNvPr id="40965" name="Pladsholder til indhold 5"/>
          <p:cNvSpPr>
            <a:spLocks noGrp="1"/>
          </p:cNvSpPr>
          <p:nvPr>
            <p:ph idx="4294967295"/>
          </p:nvPr>
        </p:nvSpPr>
        <p:spPr>
          <a:xfrm>
            <a:off x="457200" y="1557338"/>
            <a:ext cx="8229600" cy="4525962"/>
          </a:xfrm>
        </p:spPr>
        <p:txBody>
          <a:bodyPr/>
          <a:lstStyle/>
          <a:p>
            <a:r>
              <a:rPr lang="da-DK" smtClean="0"/>
              <a:t>Hvem har ret til den pågældende rettighed i tilfælde af konflikt?</a:t>
            </a:r>
          </a:p>
          <a:p>
            <a:pPr>
              <a:buFont typeface="Arial" charset="0"/>
              <a:buNone/>
            </a:pPr>
            <a:r>
              <a:rPr lang="da-DK" b="1" smtClean="0"/>
              <a:t>Følgende skal afklares, før konflikten kan løses:</a:t>
            </a:r>
          </a:p>
          <a:p>
            <a:r>
              <a:rPr lang="da-DK" smtClean="0"/>
              <a:t>Aktivtype</a:t>
            </a:r>
          </a:p>
          <a:p>
            <a:r>
              <a:rPr lang="da-DK" smtClean="0"/>
              <a:t>Rettighedstype</a:t>
            </a:r>
          </a:p>
          <a:p>
            <a:r>
              <a:rPr lang="da-DK" smtClean="0"/>
              <a:t>Sikringsakt</a:t>
            </a:r>
          </a:p>
          <a:p>
            <a:r>
              <a:rPr lang="da-DK" smtClean="0"/>
              <a:t>Type af konflikt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5"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41986"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41987"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41988"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5.1 Dobbeltoverdragelse</a:t>
            </a:r>
          </a:p>
        </p:txBody>
      </p:sp>
      <p:sp>
        <p:nvSpPr>
          <p:cNvPr id="41989" name="Pladsholder til indhold 5"/>
          <p:cNvSpPr>
            <a:spLocks noGrp="1"/>
          </p:cNvSpPr>
          <p:nvPr>
            <p:ph idx="4294967295"/>
          </p:nvPr>
        </p:nvSpPr>
        <p:spPr>
          <a:xfrm>
            <a:off x="457200" y="1557338"/>
            <a:ext cx="8229600" cy="4525962"/>
          </a:xfrm>
        </p:spPr>
        <p:txBody>
          <a:bodyPr/>
          <a:lstStyle/>
          <a:p>
            <a:r>
              <a:rPr lang="da-DK" smtClean="0"/>
              <a:t>Hvis en rettighedshaver (A) disponerer mere end en gang over den samme rettighed, er der en rettighedskonflikt mellem de to erhververe (B og C)</a:t>
            </a:r>
            <a:br>
              <a:rPr lang="da-DK" smtClean="0"/>
            </a:br>
            <a:r>
              <a:rPr lang="da-DK" sz="1800" smtClean="0"/>
              <a:t>(se fig. 19.4)</a:t>
            </a:r>
            <a:br>
              <a:rPr lang="da-DK" sz="1800" smtClean="0"/>
            </a:br>
            <a:endParaRPr lang="da-DK" sz="1800" smtClean="0"/>
          </a:p>
          <a:p>
            <a:pPr>
              <a:buFont typeface="Arial" charset="0"/>
              <a:buNone/>
            </a:pPr>
            <a:endParaRPr lang="da-DK" sz="24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09"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43010"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43011"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43012"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5.1 Dobbeltoverdragelse</a:t>
            </a:r>
          </a:p>
        </p:txBody>
      </p:sp>
      <p:sp>
        <p:nvSpPr>
          <p:cNvPr id="43013" name="Pladsholder til indhold 5"/>
          <p:cNvSpPr>
            <a:spLocks noGrp="1"/>
          </p:cNvSpPr>
          <p:nvPr>
            <p:ph idx="4294967295"/>
          </p:nvPr>
        </p:nvSpPr>
        <p:spPr>
          <a:xfrm>
            <a:off x="457200" y="1557338"/>
            <a:ext cx="8229600" cy="4525962"/>
          </a:xfrm>
        </p:spPr>
        <p:txBody>
          <a:bodyPr/>
          <a:lstStyle/>
          <a:p>
            <a:r>
              <a:rPr lang="da-DK" b="1" smtClean="0"/>
              <a:t>HR:</a:t>
            </a:r>
            <a:r>
              <a:rPr lang="da-DK" smtClean="0"/>
              <a:t> </a:t>
            </a:r>
            <a:r>
              <a:rPr lang="da-DK" b="1" smtClean="0"/>
              <a:t>Først i tid bedst i ret</a:t>
            </a:r>
            <a:r>
              <a:rPr lang="da-DK" smtClean="0"/>
              <a:t> – B fik en rettighed over aktivet før C gjorde, og derfor har B som udgangspunkt bedst ret</a:t>
            </a:r>
          </a:p>
          <a:p>
            <a:endParaRPr lang="da-DK" smtClean="0"/>
          </a:p>
          <a:p>
            <a:r>
              <a:rPr lang="da-DK" b="1" smtClean="0"/>
              <a:t>U:</a:t>
            </a:r>
            <a:r>
              <a:rPr lang="da-DK" smtClean="0"/>
              <a:t> C kan fortrænge Bs ret, hvis:</a:t>
            </a:r>
          </a:p>
          <a:p>
            <a:pPr lvl="1"/>
            <a:r>
              <a:rPr lang="da-DK" smtClean="0"/>
              <a:t>B ikke har foretaget sin sikringsakt</a:t>
            </a:r>
          </a:p>
          <a:p>
            <a:pPr lvl="1"/>
            <a:r>
              <a:rPr lang="da-DK" smtClean="0"/>
              <a:t>C har selv foretaget sikringsakt</a:t>
            </a:r>
          </a:p>
          <a:p>
            <a:pPr lvl="1"/>
            <a:r>
              <a:rPr lang="da-DK" smtClean="0"/>
              <a:t>Er C aftaleerhverver, skal C være i god tro om Bs ret på det tidspunkt han foretager sikringsakten	</a:t>
            </a:r>
          </a:p>
          <a:p>
            <a:pPr lvl="1"/>
            <a:endParaRPr lang="da-DK" smtClean="0"/>
          </a:p>
          <a:p>
            <a:r>
              <a:rPr lang="da-DK" smtClean="0"/>
              <a:t>Nogle aktivtyper behandles efter særlige regler – se senere</a:t>
            </a:r>
          </a:p>
          <a:p>
            <a:pPr>
              <a:buFont typeface="Arial" charset="0"/>
              <a:buNone/>
            </a:pPr>
            <a:endParaRPr lang="da-DK" sz="2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16386"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16387"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16388"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1. Parter, regler og definitioner</a:t>
            </a:r>
          </a:p>
        </p:txBody>
      </p:sp>
      <p:sp>
        <p:nvSpPr>
          <p:cNvPr id="16389" name="Pladsholder til indhold 5"/>
          <p:cNvSpPr>
            <a:spLocks noGrp="1"/>
          </p:cNvSpPr>
          <p:nvPr>
            <p:ph idx="4294967295"/>
          </p:nvPr>
        </p:nvSpPr>
        <p:spPr>
          <a:xfrm>
            <a:off x="457200" y="1557338"/>
            <a:ext cx="8229600" cy="4525962"/>
          </a:xfrm>
        </p:spPr>
        <p:txBody>
          <a:bodyPr/>
          <a:lstStyle/>
          <a:p>
            <a:r>
              <a:rPr lang="da-DK" smtClean="0"/>
              <a:t>Ejer af et aktiv har </a:t>
            </a:r>
            <a:r>
              <a:rPr lang="da-DK" b="1" smtClean="0"/>
              <a:t>ejendomsretten</a:t>
            </a:r>
            <a:endParaRPr lang="da-DK" smtClean="0"/>
          </a:p>
          <a:p>
            <a:r>
              <a:rPr lang="da-DK" smtClean="0"/>
              <a:t>Den der har ejendomsretten er </a:t>
            </a:r>
            <a:r>
              <a:rPr lang="da-DK" b="1" smtClean="0"/>
              <a:t>rettighedshaver</a:t>
            </a:r>
            <a:endParaRPr lang="da-DK" smtClean="0"/>
          </a:p>
          <a:p>
            <a:r>
              <a:rPr lang="da-DK" smtClean="0"/>
              <a:t>Ejer kan give pant i aktivet til </a:t>
            </a:r>
            <a:r>
              <a:rPr lang="da-DK" b="1" smtClean="0"/>
              <a:t>panthaver</a:t>
            </a:r>
            <a:r>
              <a:rPr lang="da-DK" smtClean="0"/>
              <a:t>. Så bliver ejer </a:t>
            </a:r>
            <a:r>
              <a:rPr lang="da-DK" b="1" smtClean="0"/>
              <a:t>pantsætter</a:t>
            </a:r>
            <a:r>
              <a:rPr lang="da-DK" smtClean="0"/>
              <a:t>, og panthaver bliver også rettighedshaver</a:t>
            </a:r>
          </a:p>
          <a:p>
            <a:r>
              <a:rPr lang="da-DK" b="1" smtClean="0"/>
              <a:t>Aftaleerhverver</a:t>
            </a:r>
            <a:r>
              <a:rPr lang="da-DK" smtClean="0"/>
              <a:t> har indgået en aftale om overdragelse af aktivet fx salg eller pantsætning</a:t>
            </a:r>
          </a:p>
          <a:p>
            <a:r>
              <a:rPr lang="da-DK" b="1" smtClean="0"/>
              <a:t>Retsforfølgende kreditor</a:t>
            </a:r>
            <a:r>
              <a:rPr lang="da-DK" smtClean="0"/>
              <a:t> tvinger sit krav igennem uden aftale fx udlæg</a:t>
            </a:r>
            <a:endParaRPr lang="da-DK" b="1"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3"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44034"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44035"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44036"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5.2 Kædeoverdragelse</a:t>
            </a:r>
          </a:p>
        </p:txBody>
      </p:sp>
      <p:sp>
        <p:nvSpPr>
          <p:cNvPr id="44037" name="Pladsholder til indhold 5"/>
          <p:cNvSpPr>
            <a:spLocks noGrp="1"/>
          </p:cNvSpPr>
          <p:nvPr>
            <p:ph idx="4294967295"/>
          </p:nvPr>
        </p:nvSpPr>
        <p:spPr>
          <a:xfrm>
            <a:off x="457200" y="1557338"/>
            <a:ext cx="8229600" cy="4525962"/>
          </a:xfrm>
        </p:spPr>
        <p:txBody>
          <a:bodyPr/>
          <a:lstStyle/>
          <a:p>
            <a:r>
              <a:rPr lang="da-DK" smtClean="0"/>
              <a:t>Hvis B overdrager en rettighed over et aktiv til C. </a:t>
            </a:r>
          </a:p>
          <a:p>
            <a:r>
              <a:rPr lang="da-DK" smtClean="0"/>
              <a:t>A havde oprindeligt rettigheden over aktivet og har en indsigelse mod Bs ret.</a:t>
            </a:r>
          </a:p>
          <a:p>
            <a:r>
              <a:rPr lang="da-DK" smtClean="0"/>
              <a:t>Nu er konflikten om rettigheden mellem A og C</a:t>
            </a:r>
            <a:br>
              <a:rPr lang="da-DK" smtClean="0"/>
            </a:br>
            <a:r>
              <a:rPr lang="da-DK" sz="1800" smtClean="0"/>
              <a:t>(Se fig. 19.5)</a:t>
            </a:r>
            <a:endParaRPr lang="da-DK"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7"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45058"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45059"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45060"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5.2 Kædeoverdragelse</a:t>
            </a:r>
          </a:p>
        </p:txBody>
      </p:sp>
      <p:sp>
        <p:nvSpPr>
          <p:cNvPr id="45061" name="Pladsholder til indhold 5"/>
          <p:cNvSpPr>
            <a:spLocks noGrp="1"/>
          </p:cNvSpPr>
          <p:nvPr>
            <p:ph idx="4294967295"/>
          </p:nvPr>
        </p:nvSpPr>
        <p:spPr>
          <a:xfrm>
            <a:off x="457200" y="1557338"/>
            <a:ext cx="8229600" cy="4525962"/>
          </a:xfrm>
        </p:spPr>
        <p:txBody>
          <a:bodyPr/>
          <a:lstStyle/>
          <a:p>
            <a:r>
              <a:rPr lang="da-DK" b="1" smtClean="0"/>
              <a:t>HR: </a:t>
            </a:r>
            <a:r>
              <a:rPr lang="da-DK" smtClean="0"/>
              <a:t>Kan A gøre indsigelsen gældende overfor B, kan samme indsigelse gøres gældende overfor C</a:t>
            </a:r>
          </a:p>
          <a:p>
            <a:r>
              <a:rPr lang="da-DK" b="1" smtClean="0"/>
              <a:t>U: </a:t>
            </a:r>
            <a:r>
              <a:rPr lang="da-DK" smtClean="0"/>
              <a:t>C kan fortrænge As ret, hvis:</a:t>
            </a:r>
          </a:p>
          <a:p>
            <a:pPr lvl="1"/>
            <a:r>
              <a:rPr lang="da-DK" smtClean="0"/>
              <a:t>C er aftaleerhverver</a:t>
            </a:r>
          </a:p>
          <a:p>
            <a:pPr lvl="1"/>
            <a:r>
              <a:rPr lang="da-DK" smtClean="0"/>
              <a:t>A har ikke foretaget sikringsakt fx  tinglyst indsigelsen</a:t>
            </a:r>
          </a:p>
          <a:p>
            <a:pPr lvl="1"/>
            <a:r>
              <a:rPr lang="da-DK" smtClean="0"/>
              <a:t>C er i god tro om indsigelsen</a:t>
            </a:r>
          </a:p>
          <a:p>
            <a:pPr lvl="1"/>
            <a:r>
              <a:rPr lang="da-DK" smtClean="0"/>
              <a:t>C har selv foretaget sikringsakt</a:t>
            </a:r>
          </a:p>
          <a:p>
            <a:pPr lvl="1"/>
            <a:r>
              <a:rPr lang="da-DK" smtClean="0"/>
              <a:t>As indsigelse er ikke en stærk ugyldighedsgrund</a:t>
            </a:r>
          </a:p>
          <a:p>
            <a:endParaRPr lang="da-DK" smtClean="0"/>
          </a:p>
          <a:p>
            <a:r>
              <a:rPr lang="da-DK" smtClean="0"/>
              <a:t>Nogle aktivtyper behandles efter særlige regler – se senere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46082"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46083"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46084"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5.3 Bil</a:t>
            </a:r>
          </a:p>
        </p:txBody>
      </p:sp>
      <p:sp>
        <p:nvSpPr>
          <p:cNvPr id="46085" name="Pladsholder til indhold 5"/>
          <p:cNvSpPr>
            <a:spLocks noGrp="1"/>
          </p:cNvSpPr>
          <p:nvPr>
            <p:ph idx="4294967295"/>
          </p:nvPr>
        </p:nvSpPr>
        <p:spPr>
          <a:xfrm>
            <a:off x="457200" y="1557338"/>
            <a:ext cx="8229600" cy="4525962"/>
          </a:xfrm>
        </p:spPr>
        <p:txBody>
          <a:bodyPr/>
          <a:lstStyle/>
          <a:p>
            <a:r>
              <a:rPr lang="da-DK" smtClean="0"/>
              <a:t>Dobbeltoverdragelse </a:t>
            </a:r>
            <a:r>
              <a:rPr lang="da-DK" sz="1800" smtClean="0"/>
              <a:t>(se fig. 19.6)</a:t>
            </a:r>
            <a:r>
              <a:rPr lang="da-DK" smtClean="0"/>
              <a:t>:</a:t>
            </a:r>
          </a:p>
          <a:p>
            <a:pPr lvl="1"/>
            <a:r>
              <a:rPr lang="da-DK" smtClean="0"/>
              <a:t>Konflikten mellem B og C skal løses afhængig af, om parterne er køber, panthaver/ har ejendomsforbehold eller er udlægshaver</a:t>
            </a:r>
          </a:p>
          <a:p>
            <a:pPr lvl="1"/>
            <a:r>
              <a:rPr lang="da-DK" smtClean="0"/>
              <a:t>C kan fortrænge Bs ret:</a:t>
            </a:r>
          </a:p>
          <a:p>
            <a:pPr lvl="2"/>
            <a:r>
              <a:rPr lang="da-DK" smtClean="0"/>
              <a:t>Som køber, hvis C får udleveret bilen først i god tro</a:t>
            </a:r>
          </a:p>
          <a:p>
            <a:pPr lvl="2"/>
            <a:r>
              <a:rPr lang="da-DK" smtClean="0"/>
              <a:t>Som panthaver eller indehaver af ejendomsforbehold, hvis C først har tinglyst rettigheden i Bilbogen i god tro om Bs ret </a:t>
            </a:r>
            <a:r>
              <a:rPr lang="da-DK" sz="1800" smtClean="0"/>
              <a:t>(Se fig. 19.7)</a:t>
            </a:r>
            <a:endParaRPr lang="da-DK" smtClean="0"/>
          </a:p>
          <a:p>
            <a:pPr lvl="2"/>
            <a:r>
              <a:rPr lang="da-DK" smtClean="0"/>
              <a:t>Som udlægshaver, hvis C først har tinglyst rettigheden i Bilbogen</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5"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47106"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47107"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47108"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5.3 Bil</a:t>
            </a:r>
          </a:p>
        </p:txBody>
      </p:sp>
      <p:sp>
        <p:nvSpPr>
          <p:cNvPr id="47109" name="Pladsholder til indhold 5"/>
          <p:cNvSpPr>
            <a:spLocks noGrp="1"/>
          </p:cNvSpPr>
          <p:nvPr>
            <p:ph idx="4294967295"/>
          </p:nvPr>
        </p:nvSpPr>
        <p:spPr>
          <a:xfrm>
            <a:off x="457200" y="1557338"/>
            <a:ext cx="8229600" cy="4525962"/>
          </a:xfrm>
        </p:spPr>
        <p:txBody>
          <a:bodyPr/>
          <a:lstStyle/>
          <a:p>
            <a:r>
              <a:rPr lang="da-DK" smtClean="0"/>
              <a:t>Kædeoverdragelse </a:t>
            </a:r>
            <a:r>
              <a:rPr lang="da-DK" sz="1800" smtClean="0"/>
              <a:t>(se fig. 19.8)</a:t>
            </a:r>
            <a:r>
              <a:rPr lang="da-DK" smtClean="0"/>
              <a:t>:</a:t>
            </a:r>
          </a:p>
          <a:p>
            <a:pPr lvl="1"/>
            <a:r>
              <a:rPr lang="da-DK" b="1" smtClean="0"/>
              <a:t>HR: </a:t>
            </a:r>
            <a:r>
              <a:rPr lang="da-DK" smtClean="0"/>
              <a:t>Konflikten mellem A og C løses som udgangspunkt til As fordel. As indsigelse mod B kan også gøres gældende overfor C</a:t>
            </a:r>
          </a:p>
          <a:p>
            <a:pPr lvl="1"/>
            <a:r>
              <a:rPr lang="da-DK" b="1" smtClean="0"/>
              <a:t>U1: </a:t>
            </a:r>
            <a:r>
              <a:rPr lang="da-DK" smtClean="0"/>
              <a:t>Hvis A har været uforsigtig eller meget passiv overfor B, kan C fortrænge As ret</a:t>
            </a:r>
          </a:p>
          <a:p>
            <a:pPr lvl="1"/>
            <a:r>
              <a:rPr lang="da-DK" b="1" smtClean="0"/>
              <a:t>U2: </a:t>
            </a:r>
            <a:r>
              <a:rPr lang="da-DK" smtClean="0"/>
              <a:t>Hvis A har ejendomsforbehold i bilen men ikke tinglyst det, vil C fortrænge As ejendomsforbehold</a:t>
            </a:r>
            <a:endParaRPr lang="da-DK" b="1"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29"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48130"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48131"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48132"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5.4 Fast ejendom</a:t>
            </a:r>
          </a:p>
        </p:txBody>
      </p:sp>
      <p:sp>
        <p:nvSpPr>
          <p:cNvPr id="48133" name="Pladsholder til indhold 5"/>
          <p:cNvSpPr>
            <a:spLocks noGrp="1"/>
          </p:cNvSpPr>
          <p:nvPr>
            <p:ph idx="4294967295"/>
          </p:nvPr>
        </p:nvSpPr>
        <p:spPr>
          <a:xfrm>
            <a:off x="457200" y="1557338"/>
            <a:ext cx="8229600" cy="4525962"/>
          </a:xfrm>
        </p:spPr>
        <p:txBody>
          <a:bodyPr/>
          <a:lstStyle/>
          <a:p>
            <a:r>
              <a:rPr lang="da-DK" smtClean="0"/>
              <a:t>Dobbeltoverdragelse </a:t>
            </a:r>
            <a:r>
              <a:rPr lang="da-DK" sz="1800" smtClean="0"/>
              <a:t>(se fig. 19.9)</a:t>
            </a:r>
            <a:r>
              <a:rPr lang="da-DK" smtClean="0"/>
              <a:t>:</a:t>
            </a:r>
          </a:p>
          <a:p>
            <a:pPr lvl="1"/>
            <a:r>
              <a:rPr lang="da-DK" smtClean="0"/>
              <a:t>Konflikten mellem B og C skal løses efter TL § 1, stk. 2:</a:t>
            </a:r>
          </a:p>
          <a:p>
            <a:pPr lvl="1"/>
            <a:r>
              <a:rPr lang="da-DK" b="1" smtClean="0"/>
              <a:t>HR: Først i tid bedst i ret</a:t>
            </a:r>
            <a:r>
              <a:rPr lang="da-DK" smtClean="0"/>
              <a:t> – B har indgået aftalen med A først og har derfor først fået rettighed over ejendommen</a:t>
            </a:r>
            <a:endParaRPr lang="da-DK" b="1" smtClean="0"/>
          </a:p>
          <a:p>
            <a:pPr lvl="1"/>
            <a:r>
              <a:rPr lang="da-DK" b="1" smtClean="0"/>
              <a:t>U: </a:t>
            </a:r>
            <a:r>
              <a:rPr lang="da-DK" smtClean="0"/>
              <a:t>C kan fortrænge Bs ret hvis:</a:t>
            </a:r>
          </a:p>
          <a:p>
            <a:pPr lvl="2"/>
            <a:r>
              <a:rPr lang="da-DK" smtClean="0"/>
              <a:t>B ikke har tinglyst sin ret</a:t>
            </a:r>
          </a:p>
          <a:p>
            <a:pPr lvl="2"/>
            <a:r>
              <a:rPr lang="da-DK" smtClean="0"/>
              <a:t>C har tinglyst sin ret</a:t>
            </a:r>
          </a:p>
          <a:p>
            <a:pPr lvl="2"/>
            <a:r>
              <a:rPr lang="da-DK" smtClean="0"/>
              <a:t>Hvis C er aftaleerhverver skal C være i god tro om Bs ret på tidspunktet for anmeldelse til tinglysning</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54275"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54276"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54277"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5.4 Fast ejendom</a:t>
            </a:r>
          </a:p>
        </p:txBody>
      </p:sp>
      <p:sp>
        <p:nvSpPr>
          <p:cNvPr id="54278" name="Pladsholder til indhold 5"/>
          <p:cNvSpPr>
            <a:spLocks noGrp="1"/>
          </p:cNvSpPr>
          <p:nvPr>
            <p:ph idx="4294967295"/>
          </p:nvPr>
        </p:nvSpPr>
        <p:spPr>
          <a:xfrm>
            <a:off x="457200" y="1341438"/>
            <a:ext cx="8229600" cy="4525962"/>
          </a:xfrm>
        </p:spPr>
        <p:txBody>
          <a:bodyPr/>
          <a:lstStyle/>
          <a:p>
            <a:r>
              <a:rPr lang="da-DK" smtClean="0"/>
              <a:t>Kædeoverdragelse </a:t>
            </a:r>
            <a:r>
              <a:rPr lang="da-DK" sz="1800" smtClean="0"/>
              <a:t>(se fig. 19.10)</a:t>
            </a:r>
            <a:r>
              <a:rPr lang="da-DK" smtClean="0"/>
              <a:t>:</a:t>
            </a:r>
          </a:p>
          <a:p>
            <a:pPr lvl="1"/>
            <a:r>
              <a:rPr lang="da-DK" smtClean="0"/>
              <a:t>Konflikten mellem A og C løses efter TL § 27, stk. 1. C kan fortrænge As ret over ejendommen, hvis:</a:t>
            </a:r>
          </a:p>
          <a:p>
            <a:pPr lvl="2"/>
            <a:r>
              <a:rPr lang="da-DK" smtClean="0"/>
              <a:t>Aftalen mellem A og B er tinglyst</a:t>
            </a:r>
          </a:p>
          <a:p>
            <a:pPr lvl="2"/>
            <a:r>
              <a:rPr lang="da-DK" smtClean="0"/>
              <a:t>C er aftaleerhverver</a:t>
            </a:r>
          </a:p>
          <a:p>
            <a:pPr lvl="2"/>
            <a:r>
              <a:rPr lang="da-DK" smtClean="0"/>
              <a:t>C har tinglyst sin ret</a:t>
            </a:r>
          </a:p>
          <a:p>
            <a:pPr lvl="2"/>
            <a:r>
              <a:rPr lang="da-DK" smtClean="0"/>
              <a:t>C er i god tro om As ret på tidspunktet for anmeldelse til tinglysning</a:t>
            </a:r>
          </a:p>
          <a:p>
            <a:pPr lvl="2"/>
            <a:r>
              <a:rPr lang="da-DK" smtClean="0"/>
              <a:t>As indsigelse ikke er en stærk ugyldighedsgrund, jf. TL § 27, stk. 2</a:t>
            </a:r>
          </a:p>
          <a:p>
            <a:pPr lvl="1"/>
            <a:r>
              <a:rPr lang="da-DK" smtClean="0"/>
              <a:t>Hvis C mister sin ret til ejendommen efter TL § 27, stk. 2, kan han søge erstatning af staten, jf. TL § 31</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56323"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56324"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56325"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5.4 Fast ejendom</a:t>
            </a:r>
          </a:p>
        </p:txBody>
      </p:sp>
      <p:sp>
        <p:nvSpPr>
          <p:cNvPr id="56326" name="Pladsholder til indhold 5"/>
          <p:cNvSpPr>
            <a:spLocks noGrp="1"/>
          </p:cNvSpPr>
          <p:nvPr>
            <p:ph idx="4294967295"/>
          </p:nvPr>
        </p:nvSpPr>
        <p:spPr>
          <a:xfrm>
            <a:off x="457200" y="1557338"/>
            <a:ext cx="8229600" cy="4525962"/>
          </a:xfrm>
        </p:spPr>
        <p:txBody>
          <a:bodyPr/>
          <a:lstStyle/>
          <a:p>
            <a:r>
              <a:rPr lang="da-DK" smtClean="0"/>
              <a:t>Konflikter mellem rettigheder over fast ejendom og rettigheder over løsøre </a:t>
            </a:r>
            <a:r>
              <a:rPr lang="da-DK" sz="1800" smtClean="0"/>
              <a:t>(Se skema 5.10)</a:t>
            </a:r>
            <a:r>
              <a:rPr lang="da-DK" smtClean="0"/>
              <a:t>:</a:t>
            </a:r>
          </a:p>
          <a:p>
            <a:pPr lvl="1"/>
            <a:r>
              <a:rPr lang="da-DK" smtClean="0"/>
              <a:t>Særskilte rettigheder over løsøre, skal aftales før løsøret kommer ind på ejendommen og sikringsakten skal foretages med det samme</a:t>
            </a:r>
          </a:p>
          <a:p>
            <a:pPr lvl="1"/>
            <a:r>
              <a:rPr lang="da-DK" smtClean="0"/>
              <a:t>TL § 37 vinder altid over virksomhedspant</a:t>
            </a:r>
          </a:p>
          <a:p>
            <a:pPr lvl="1"/>
            <a:r>
              <a:rPr lang="da-DK" smtClean="0"/>
              <a:t>Ingen særskilte rettigheder over løsøre omfattet af TL § 38</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57347"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57348"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57349"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5.6 Individuelt løsørepant og flydende pant i løsøre</a:t>
            </a:r>
          </a:p>
        </p:txBody>
      </p:sp>
      <p:sp>
        <p:nvSpPr>
          <p:cNvPr id="57350" name="Pladsholder til indhold 5"/>
          <p:cNvSpPr>
            <a:spLocks noGrp="1"/>
          </p:cNvSpPr>
          <p:nvPr>
            <p:ph idx="4294967295"/>
          </p:nvPr>
        </p:nvSpPr>
        <p:spPr>
          <a:xfrm>
            <a:off x="457200" y="1495425"/>
            <a:ext cx="8229600" cy="4525963"/>
          </a:xfrm>
        </p:spPr>
        <p:txBody>
          <a:bodyPr/>
          <a:lstStyle/>
          <a:p>
            <a:r>
              <a:rPr lang="da-DK" smtClean="0"/>
              <a:t>Dobbeltoverdragelse </a:t>
            </a:r>
            <a:r>
              <a:rPr lang="da-DK" sz="1800" smtClean="0"/>
              <a:t>(Se fig. 19.12)</a:t>
            </a:r>
            <a:endParaRPr lang="da-DK" smtClean="0"/>
          </a:p>
          <a:p>
            <a:pPr lvl="1"/>
            <a:r>
              <a:rPr lang="da-DK" b="1" smtClean="0"/>
              <a:t>HR: Først i tid bedst i ret</a:t>
            </a:r>
            <a:endParaRPr lang="da-DK" smtClean="0"/>
          </a:p>
          <a:p>
            <a:pPr lvl="1"/>
            <a:r>
              <a:rPr lang="da-DK" sz="2200" b="1" smtClean="0"/>
              <a:t>U:</a:t>
            </a:r>
            <a:r>
              <a:rPr lang="da-DK" sz="2200" smtClean="0"/>
              <a:t> Pant skal tinglyses for at være beskyttet mod senere rettigheder, jf. TL § 47</a:t>
            </a:r>
          </a:p>
          <a:p>
            <a:pPr lvl="1"/>
            <a:r>
              <a:rPr lang="da-DK" sz="2200" smtClean="0"/>
              <a:t>Udlæg er beskyttet uden tinglysning</a:t>
            </a:r>
          </a:p>
          <a:p>
            <a:pPr lvl="1"/>
            <a:r>
              <a:rPr lang="da-DK" sz="2200" smtClean="0"/>
              <a:t>Særskilte rettigheder over løsøre skal tinglyses før det kommer ind i virksomheden, hvis der også er givet flydende pant i virksomhedens aktiver</a:t>
            </a:r>
          </a:p>
          <a:p>
            <a:pPr lvl="1"/>
            <a:r>
              <a:rPr lang="da-DK" sz="2200" smtClean="0"/>
              <a:t>Køber af aktiver, som er omfattet af flydende pant, kan fortrænge panthavers ret, hvis han er i god tro om panthavers ret</a:t>
            </a:r>
          </a:p>
          <a:p>
            <a:pPr lvl="1"/>
            <a:r>
              <a:rPr lang="da-DK" sz="2200" smtClean="0"/>
              <a:t>Udlæg fortrænger virksomhedspant, hvis udlægshaver har sendt meddelelse til panthaver inden tre dage.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58371"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58372"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58373"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5.6 Individuelt løsørepant og flydende pant i løsøre</a:t>
            </a:r>
          </a:p>
        </p:txBody>
      </p:sp>
      <p:sp>
        <p:nvSpPr>
          <p:cNvPr id="58374" name="Pladsholder til indhold 5"/>
          <p:cNvSpPr>
            <a:spLocks noGrp="1"/>
          </p:cNvSpPr>
          <p:nvPr>
            <p:ph idx="4294967295"/>
          </p:nvPr>
        </p:nvSpPr>
        <p:spPr>
          <a:xfrm>
            <a:off x="457200" y="1495425"/>
            <a:ext cx="8229600" cy="4525963"/>
          </a:xfrm>
        </p:spPr>
        <p:txBody>
          <a:bodyPr/>
          <a:lstStyle/>
          <a:p>
            <a:r>
              <a:rPr lang="da-DK" smtClean="0"/>
              <a:t>Kædeoverdragelse </a:t>
            </a:r>
            <a:r>
              <a:rPr lang="da-DK" sz="1800" smtClean="0"/>
              <a:t>(Se fig. 19.14)</a:t>
            </a:r>
            <a:endParaRPr lang="da-DK" smtClean="0"/>
          </a:p>
          <a:p>
            <a:pPr lvl="1"/>
            <a:r>
              <a:rPr lang="da-DK" b="1" smtClean="0"/>
              <a:t>HR: </a:t>
            </a:r>
            <a:r>
              <a:rPr lang="da-DK" smtClean="0"/>
              <a:t>Konflikten mellem A og C løses som udgangspunkt til As fordel. As indsigelse mod B kan også gøres gældende overfor C</a:t>
            </a:r>
          </a:p>
          <a:p>
            <a:pPr lvl="1"/>
            <a:r>
              <a:rPr lang="da-DK" b="1" smtClean="0"/>
              <a:t>U1: </a:t>
            </a:r>
            <a:r>
              <a:rPr lang="da-DK" smtClean="0"/>
              <a:t>Hvis A har været uforsigtig eller meget passiv overfor B, kan C fortrænge As ret</a:t>
            </a:r>
          </a:p>
          <a:p>
            <a:endParaRPr lang="da-DK" smtClean="0"/>
          </a:p>
          <a:p>
            <a:r>
              <a:rPr lang="da-DK" b="1" smtClean="0"/>
              <a:t>Ejendomsforbehold</a:t>
            </a:r>
            <a:r>
              <a:rPr lang="da-DK" smtClean="0"/>
              <a:t> i løsøre skal som udgangspunkt respekteres af senere rettighedshavere – selvom det ikke er tinglyst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17410"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17411"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17412"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2. Pant som sikkerhed</a:t>
            </a:r>
          </a:p>
        </p:txBody>
      </p:sp>
      <p:sp>
        <p:nvSpPr>
          <p:cNvPr id="17413" name="Pladsholder til indhold 5"/>
          <p:cNvSpPr>
            <a:spLocks noGrp="1"/>
          </p:cNvSpPr>
          <p:nvPr>
            <p:ph idx="4294967295"/>
          </p:nvPr>
        </p:nvSpPr>
        <p:spPr>
          <a:xfrm>
            <a:off x="457200" y="1557338"/>
            <a:ext cx="8229600" cy="4525962"/>
          </a:xfrm>
        </p:spPr>
        <p:txBody>
          <a:bodyPr/>
          <a:lstStyle/>
          <a:p>
            <a:r>
              <a:rPr lang="da-DK" smtClean="0"/>
              <a:t>Pant i et aktiv giver kreditor større sikkerhed for, at en gæld betales tilbage</a:t>
            </a:r>
          </a:p>
          <a:p>
            <a:r>
              <a:rPr lang="da-DK" smtClean="0"/>
              <a:t>Panthaver kan tvangssælge aktivet på tvangsauktion</a:t>
            </a:r>
          </a:p>
          <a:p>
            <a:r>
              <a:rPr lang="da-DK" smtClean="0"/>
              <a:t>Er der flere panthaver i samme aktiv opstår en </a:t>
            </a:r>
            <a:r>
              <a:rPr lang="da-DK" b="1" smtClean="0"/>
              <a:t>prioritetsstilling:</a:t>
            </a:r>
          </a:p>
        </p:txBody>
      </p:sp>
      <p:graphicFrame>
        <p:nvGraphicFramePr>
          <p:cNvPr id="43065" name="Group 57"/>
          <p:cNvGraphicFramePr>
            <a:graphicFrameLocks noGrp="1"/>
          </p:cNvGraphicFramePr>
          <p:nvPr/>
        </p:nvGraphicFramePr>
        <p:xfrm>
          <a:off x="900113" y="4005263"/>
          <a:ext cx="7127875" cy="1096962"/>
        </p:xfrm>
        <a:graphic>
          <a:graphicData uri="http://schemas.openxmlformats.org/drawingml/2006/table">
            <a:tbl>
              <a:tblPr/>
              <a:tblGrid>
                <a:gridCol w="1368425"/>
                <a:gridCol w="3240087"/>
                <a:gridCol w="2519363"/>
              </a:tblGrid>
              <a:tr h="360363">
                <a:tc>
                  <a:txBody>
                    <a:bodyPr/>
                    <a:lstStyle/>
                    <a:p>
                      <a:pPr marL="419100" marR="0" lvl="0" indent="-419100" algn="l" defTabSz="914400" rtl="0" eaLnBrk="0" fontAlgn="base" latinLnBrk="0" hangingPunct="0">
                        <a:lnSpc>
                          <a:spcPct val="100000"/>
                        </a:lnSpc>
                        <a:spcBef>
                          <a:spcPct val="20000"/>
                        </a:spcBef>
                        <a:spcAft>
                          <a:spcPct val="0"/>
                        </a:spcAft>
                        <a:buClrTx/>
                        <a:buSzTx/>
                        <a:buFont typeface="Arial" charset="0"/>
                        <a:buNone/>
                        <a:tabLst/>
                      </a:pPr>
                      <a:r>
                        <a:rPr kumimoji="0" lang="da-DK" sz="1800" b="1" i="0" u="none" strike="noStrike" cap="none" normalizeH="0" baseline="0" smtClean="0">
                          <a:ln>
                            <a:noFill/>
                          </a:ln>
                          <a:solidFill>
                            <a:schemeClr val="bg1"/>
                          </a:solidFill>
                          <a:effectLst/>
                          <a:latin typeface="Calibri" pitchFamily="34" charset="0"/>
                        </a:rPr>
                        <a:t>1. Prioritet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7030A0"/>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da-DK" sz="1800" b="1" i="0" u="none" strike="noStrike" cap="none" normalizeH="0" baseline="0" smtClean="0">
                          <a:ln>
                            <a:noFill/>
                          </a:ln>
                          <a:solidFill>
                            <a:schemeClr val="bg1"/>
                          </a:solidFill>
                          <a:effectLst/>
                          <a:latin typeface="Calibri" pitchFamily="34" charset="0"/>
                        </a:rPr>
                        <a:t>Ejerpantebrev til ejerforening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7030A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da-DK" sz="1800" b="1" i="0" u="none" strike="noStrike" cap="none" normalizeH="0" baseline="0" smtClean="0">
                          <a:ln>
                            <a:noFill/>
                          </a:ln>
                          <a:solidFill>
                            <a:schemeClr val="bg1"/>
                          </a:solidFill>
                          <a:effectLst/>
                          <a:latin typeface="Calibri" pitchFamily="34" charset="0"/>
                        </a:rPr>
                        <a:t>50.000 kr.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7030A0"/>
                    </a:solidFill>
                  </a:tcPr>
                </a:tc>
              </a:tr>
              <a:tr h="365125">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da-DK" sz="1800" b="1" i="0" u="none" strike="noStrike" cap="none" normalizeH="0" baseline="0" smtClean="0">
                          <a:ln>
                            <a:noFill/>
                          </a:ln>
                          <a:solidFill>
                            <a:schemeClr val="bg1"/>
                          </a:solidFill>
                          <a:effectLst/>
                          <a:latin typeface="Calibri" pitchFamily="34" charset="0"/>
                        </a:rPr>
                        <a:t>2. Prioritet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7030A0"/>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da-DK" sz="1800" b="1" i="0" u="none" strike="noStrike" cap="none" normalizeH="0" baseline="0" smtClean="0">
                          <a:ln>
                            <a:noFill/>
                          </a:ln>
                          <a:solidFill>
                            <a:schemeClr val="bg1"/>
                          </a:solidFill>
                          <a:effectLst/>
                          <a:latin typeface="Calibri" pitchFamily="34" charset="0"/>
                        </a:rPr>
                        <a:t>Realkreditlån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7030A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da-DK" sz="1800" b="1" i="0" u="none" strike="noStrike" cap="none" normalizeH="0" baseline="0" smtClean="0">
                          <a:ln>
                            <a:noFill/>
                          </a:ln>
                          <a:solidFill>
                            <a:schemeClr val="bg1"/>
                          </a:solidFill>
                          <a:effectLst/>
                          <a:latin typeface="Calibri" pitchFamily="34" charset="0"/>
                        </a:rPr>
                        <a:t>1.300.000 kr.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7030A0"/>
                    </a:solidFill>
                  </a:tcPr>
                </a:tc>
              </a:tr>
              <a:tr h="354013">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da-DK" sz="1800" b="1" i="0" u="none" strike="noStrike" cap="none" normalizeH="0" baseline="0" smtClean="0">
                          <a:ln>
                            <a:noFill/>
                          </a:ln>
                          <a:solidFill>
                            <a:schemeClr val="bg1"/>
                          </a:solidFill>
                          <a:effectLst/>
                          <a:latin typeface="Calibri" pitchFamily="34" charset="0"/>
                        </a:rPr>
                        <a:t>3. Prioritet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7030A0"/>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da-DK" sz="1800" b="1" i="0" u="none" strike="noStrike" cap="none" normalizeH="0" baseline="0" smtClean="0">
                          <a:ln>
                            <a:noFill/>
                          </a:ln>
                          <a:solidFill>
                            <a:schemeClr val="bg1"/>
                          </a:solidFill>
                          <a:effectLst/>
                          <a:latin typeface="Calibri" pitchFamily="34" charset="0"/>
                        </a:rPr>
                        <a:t>Pantebrev til banken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7030A0"/>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0" lang="da-DK" sz="1800" b="1" i="0" u="none" strike="noStrike" cap="none" normalizeH="0" baseline="0" smtClean="0">
                          <a:ln>
                            <a:noFill/>
                          </a:ln>
                          <a:solidFill>
                            <a:schemeClr val="bg1"/>
                          </a:solidFill>
                          <a:effectLst/>
                          <a:latin typeface="Calibri" pitchFamily="34" charset="0"/>
                        </a:rPr>
                        <a:t>250.000 kr.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7030A0"/>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18434"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18435"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18436"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2. Pant som sikkerhed</a:t>
            </a:r>
          </a:p>
        </p:txBody>
      </p:sp>
      <p:sp>
        <p:nvSpPr>
          <p:cNvPr id="18437" name="Pladsholder til indhold 5"/>
          <p:cNvSpPr>
            <a:spLocks noGrp="1"/>
          </p:cNvSpPr>
          <p:nvPr>
            <p:ph idx="4294967295"/>
          </p:nvPr>
        </p:nvSpPr>
        <p:spPr>
          <a:xfrm>
            <a:off x="457200" y="1557338"/>
            <a:ext cx="8229600" cy="4525962"/>
          </a:xfrm>
        </p:spPr>
        <p:txBody>
          <a:bodyPr/>
          <a:lstStyle/>
          <a:p>
            <a:r>
              <a:rPr lang="da-DK" smtClean="0"/>
              <a:t>Pantsætter skal passe på det pantsatte aktiv. Pantsætter:</a:t>
            </a:r>
          </a:p>
          <a:p>
            <a:pPr lvl="1"/>
            <a:r>
              <a:rPr lang="da-DK" smtClean="0"/>
              <a:t>Skal sørge for almindelig vedligeholdelse</a:t>
            </a:r>
          </a:p>
          <a:p>
            <a:pPr lvl="1"/>
            <a:r>
              <a:rPr lang="da-DK" smtClean="0"/>
              <a:t>Må ikke forringe pantets værdig ud over sædvanlig slid og ælde, fx</a:t>
            </a:r>
          </a:p>
          <a:p>
            <a:pPr lvl="2"/>
            <a:r>
              <a:rPr lang="da-DK" smtClean="0"/>
              <a:t>Værdiforringende ændringer</a:t>
            </a:r>
          </a:p>
          <a:p>
            <a:pPr lvl="2"/>
            <a:r>
              <a:rPr lang="da-DK" smtClean="0"/>
              <a:t>Fjerne aktiver fra pantet</a:t>
            </a:r>
          </a:p>
          <a:p>
            <a:pPr lvl="1"/>
            <a:r>
              <a:rPr lang="da-DK" smtClean="0"/>
              <a:t>Skal ofte sørge for at aktivet er forsikret mod tyveri og brand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19458"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19459"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19460"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2.1. Forskellige typer pant</a:t>
            </a:r>
          </a:p>
        </p:txBody>
      </p:sp>
      <p:sp>
        <p:nvSpPr>
          <p:cNvPr id="19461" name="Pladsholder til indhold 5"/>
          <p:cNvSpPr>
            <a:spLocks noGrp="1"/>
          </p:cNvSpPr>
          <p:nvPr>
            <p:ph idx="4294967295"/>
          </p:nvPr>
        </p:nvSpPr>
        <p:spPr>
          <a:xfrm>
            <a:off x="457200" y="1557338"/>
            <a:ext cx="8229600" cy="4525962"/>
          </a:xfrm>
        </p:spPr>
        <p:txBody>
          <a:bodyPr/>
          <a:lstStyle/>
          <a:p>
            <a:r>
              <a:rPr lang="da-DK" smtClean="0"/>
              <a:t>Håndpant</a:t>
            </a:r>
          </a:p>
          <a:p>
            <a:pPr lvl="1"/>
            <a:r>
              <a:rPr lang="da-DK" smtClean="0"/>
              <a:t>Kræver rådighedsberøvelse</a:t>
            </a:r>
          </a:p>
          <a:p>
            <a:pPr lvl="1"/>
            <a:r>
              <a:rPr lang="da-DK" smtClean="0"/>
              <a:t>Bruges ved omsætningsgældsbreve eller løsøre hvor der er fare for, at pantsætter vil forringe aktivet</a:t>
            </a:r>
          </a:p>
          <a:p>
            <a:r>
              <a:rPr lang="da-DK" smtClean="0"/>
              <a:t>Underpant</a:t>
            </a:r>
          </a:p>
          <a:p>
            <a:pPr lvl="1"/>
            <a:r>
              <a:rPr lang="da-DK" smtClean="0"/>
              <a:t>Det oftest anvendte, da pantsætter kan beholde rådigheden over aktivet (fx pantsætning af hus eller bil)</a:t>
            </a:r>
          </a:p>
          <a:p>
            <a:r>
              <a:rPr lang="da-DK" smtClean="0"/>
              <a:t>Frivillig pant – en aftale med kreditor om pant i aktivet, der underskrives et pantebrev</a:t>
            </a:r>
          </a:p>
          <a:p>
            <a:r>
              <a:rPr lang="da-DK" smtClean="0"/>
              <a:t>Retspant - udlæg</a:t>
            </a:r>
          </a:p>
          <a:p>
            <a:r>
              <a:rPr lang="da-DK" smtClean="0"/>
              <a:t>Lovbestemt pant – fx ejendomsskat</a:t>
            </a:r>
          </a:p>
        </p:txBody>
      </p:sp>
      <p:sp>
        <p:nvSpPr>
          <p:cNvPr id="19462" name="AutoShape 7"/>
          <p:cNvSpPr>
            <a:spLocks noChangeArrowheads="1"/>
          </p:cNvSpPr>
          <p:nvPr/>
        </p:nvSpPr>
        <p:spPr bwMode="auto">
          <a:xfrm>
            <a:off x="5580063" y="5157788"/>
            <a:ext cx="2305050" cy="1223962"/>
          </a:xfrm>
          <a:prstGeom prst="cloudCallout">
            <a:avLst>
              <a:gd name="adj1" fmla="val -71213"/>
              <a:gd name="adj2" fmla="val -45329"/>
            </a:avLst>
          </a:prstGeom>
          <a:solidFill>
            <a:srgbClr val="7030A0"/>
          </a:solidFill>
          <a:ln w="9525">
            <a:solidFill>
              <a:schemeClr val="tx1"/>
            </a:solidFill>
            <a:round/>
            <a:headEnd/>
            <a:tailEnd/>
          </a:ln>
        </p:spPr>
        <p:txBody>
          <a:bodyPr/>
          <a:lstStyle/>
          <a:p>
            <a:pPr algn="ctr"/>
            <a:r>
              <a:rPr lang="da-DK">
                <a:solidFill>
                  <a:schemeClr val="bg1"/>
                </a:solidFill>
              </a:rPr>
              <a:t>Se mere næste side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20482"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20483"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20484"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2.1. Forskellige typer pant</a:t>
            </a:r>
          </a:p>
        </p:txBody>
      </p:sp>
      <p:sp>
        <p:nvSpPr>
          <p:cNvPr id="20485" name="Pladsholder til indhold 5"/>
          <p:cNvSpPr>
            <a:spLocks noGrp="1"/>
          </p:cNvSpPr>
          <p:nvPr>
            <p:ph idx="4294967295"/>
          </p:nvPr>
        </p:nvSpPr>
        <p:spPr>
          <a:xfrm>
            <a:off x="457200" y="1557338"/>
            <a:ext cx="8229600" cy="4525962"/>
          </a:xfrm>
        </p:spPr>
        <p:txBody>
          <a:bodyPr/>
          <a:lstStyle/>
          <a:p>
            <a:r>
              <a:rPr lang="da-DK" smtClean="0"/>
              <a:t>Pantebreve – en aftale som indeholder beskrivelse af det pantsatte og hvad det ligger til sikkerhed for</a:t>
            </a:r>
          </a:p>
          <a:p>
            <a:pPr lvl="1"/>
            <a:r>
              <a:rPr lang="da-DK" smtClean="0"/>
              <a:t>Kan indeholde et gældsbrev</a:t>
            </a:r>
          </a:p>
          <a:p>
            <a:pPr lvl="1"/>
            <a:r>
              <a:rPr lang="da-DK" smtClean="0"/>
              <a:t>Oprettes på baggrund af en pantebrevsformular</a:t>
            </a:r>
          </a:p>
          <a:p>
            <a:pPr lvl="1"/>
            <a:r>
              <a:rPr lang="da-DK" smtClean="0"/>
              <a:t>Skal tinglyses i Tingbogen, Personbogen, Andelsboligbogen eller Bilbogen</a:t>
            </a:r>
          </a:p>
          <a:p>
            <a:pPr lvl="1"/>
            <a:r>
              <a:rPr lang="da-DK" smtClean="0"/>
              <a:t>Skal være digitalt for at kunne tinglyses og underskrives med digital signatur (NemId)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21506"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21507"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21508"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2.1. Forskellige typer pant</a:t>
            </a:r>
          </a:p>
        </p:txBody>
      </p:sp>
      <p:sp>
        <p:nvSpPr>
          <p:cNvPr id="21509" name="Pladsholder til indhold 5"/>
          <p:cNvSpPr>
            <a:spLocks noGrp="1"/>
          </p:cNvSpPr>
          <p:nvPr>
            <p:ph idx="4294967295"/>
          </p:nvPr>
        </p:nvSpPr>
        <p:spPr>
          <a:xfrm>
            <a:off x="446088" y="1493838"/>
            <a:ext cx="8229600" cy="4814887"/>
          </a:xfrm>
        </p:spPr>
        <p:txBody>
          <a:bodyPr/>
          <a:lstStyle/>
          <a:p>
            <a:pPr>
              <a:buFont typeface="Arial" charset="0"/>
              <a:buNone/>
            </a:pPr>
            <a:r>
              <a:rPr lang="da-DK" b="1" smtClean="0"/>
              <a:t>Typer af pantebreve:</a:t>
            </a:r>
          </a:p>
          <a:p>
            <a:r>
              <a:rPr lang="da-DK" b="1" smtClean="0"/>
              <a:t>Realkreditpantebrev</a:t>
            </a:r>
            <a:r>
              <a:rPr lang="da-DK" smtClean="0"/>
              <a:t> – kreditor er realkreditinstitut (fx 30-årigt fastforrentet obligationslån), kun i fast ejendom og maksimalt 80 % af ejendommens værdi</a:t>
            </a:r>
          </a:p>
          <a:p>
            <a:r>
              <a:rPr lang="da-DK" b="1" smtClean="0"/>
              <a:t>Bankpantebrev</a:t>
            </a:r>
            <a:r>
              <a:rPr lang="da-DK" smtClean="0"/>
              <a:t> (direkte pantebrev) – kreditor er en bank (fx prioritetslån eller boliglån), i alle slags aktiver også ude over 80 % af værdien</a:t>
            </a:r>
          </a:p>
          <a:p>
            <a:r>
              <a:rPr lang="da-DK" b="1" smtClean="0"/>
              <a:t>Sælgerpantebrev</a:t>
            </a:r>
            <a:r>
              <a:rPr lang="da-DK" smtClean="0"/>
              <a:t> – Sælger af den faste ejendom er kreditor og køber er debitor. Pantebrevet er en del af købesummen, og sælger vælger ofte at videresælge pantebrevet for at få betaling med det samme</a:t>
            </a:r>
            <a:endParaRPr lang="da-DK" b="1" smtClean="0"/>
          </a:p>
          <a:p>
            <a:pPr>
              <a:buFont typeface="Arial" charset="0"/>
              <a:buNone/>
            </a:pPr>
            <a:endParaRPr lang="da-DK" b="1"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9"/>
          <p:cNvPicPr>
            <a:picLocks noChangeAspect="1" noChangeArrowheads="1"/>
          </p:cNvPicPr>
          <p:nvPr/>
        </p:nvPicPr>
        <p:blipFill>
          <a:blip r:embed="rId2"/>
          <a:srcRect/>
          <a:stretch>
            <a:fillRect/>
          </a:stretch>
        </p:blipFill>
        <p:spPr bwMode="auto">
          <a:xfrm>
            <a:off x="0" y="0"/>
            <a:ext cx="361950" cy="6858000"/>
          </a:xfrm>
          <a:prstGeom prst="rect">
            <a:avLst/>
          </a:prstGeom>
          <a:noFill/>
          <a:ln w="9525">
            <a:noFill/>
            <a:miter lim="800000"/>
            <a:headEnd/>
            <a:tailEnd/>
          </a:ln>
        </p:spPr>
      </p:pic>
      <p:pic>
        <p:nvPicPr>
          <p:cNvPr id="22530" name="Picture 11"/>
          <p:cNvPicPr>
            <a:picLocks noChangeAspect="1" noChangeArrowheads="1"/>
          </p:cNvPicPr>
          <p:nvPr/>
        </p:nvPicPr>
        <p:blipFill>
          <a:blip r:embed="rId3"/>
          <a:srcRect/>
          <a:stretch>
            <a:fillRect/>
          </a:stretch>
        </p:blipFill>
        <p:spPr bwMode="auto">
          <a:xfrm>
            <a:off x="361950" y="6445250"/>
            <a:ext cx="2627313" cy="396875"/>
          </a:xfrm>
          <a:prstGeom prst="rect">
            <a:avLst/>
          </a:prstGeom>
          <a:noFill/>
          <a:ln w="9525">
            <a:noFill/>
            <a:miter lim="800000"/>
            <a:headEnd/>
            <a:tailEnd/>
          </a:ln>
        </p:spPr>
      </p:pic>
      <p:pic>
        <p:nvPicPr>
          <p:cNvPr id="22531" name="Picture 12"/>
          <p:cNvPicPr>
            <a:picLocks noChangeAspect="1" noChangeArrowheads="1"/>
          </p:cNvPicPr>
          <p:nvPr/>
        </p:nvPicPr>
        <p:blipFill>
          <a:blip r:embed="rId4"/>
          <a:srcRect/>
          <a:stretch>
            <a:fillRect/>
          </a:stretch>
        </p:blipFill>
        <p:spPr bwMode="auto">
          <a:xfrm>
            <a:off x="8062913" y="6553200"/>
            <a:ext cx="1008062" cy="260350"/>
          </a:xfrm>
          <a:prstGeom prst="rect">
            <a:avLst/>
          </a:prstGeom>
          <a:noFill/>
          <a:ln w="9525">
            <a:noFill/>
            <a:miter lim="800000"/>
            <a:headEnd/>
            <a:tailEnd/>
          </a:ln>
        </p:spPr>
      </p:pic>
      <p:sp>
        <p:nvSpPr>
          <p:cNvPr id="22532" name="Titel 4"/>
          <p:cNvSpPr>
            <a:spLocks noGrp="1"/>
          </p:cNvSpPr>
          <p:nvPr>
            <p:ph type="title" idx="4294967295"/>
          </p:nvPr>
        </p:nvSpPr>
        <p:spPr>
          <a:xfrm>
            <a:off x="468313" y="333375"/>
            <a:ext cx="8229600" cy="1143000"/>
          </a:xfrm>
        </p:spPr>
        <p:txBody>
          <a:bodyPr/>
          <a:lstStyle/>
          <a:p>
            <a:pPr eaLnBrk="1" hangingPunct="1"/>
            <a:r>
              <a:rPr lang="da-DK" sz="4000" b="1" smtClean="0">
                <a:solidFill>
                  <a:srgbClr val="7030A0"/>
                </a:solidFill>
                <a:latin typeface="Arial" charset="0"/>
                <a:cs typeface="Arial" charset="0"/>
              </a:rPr>
              <a:t>2.1. Forskellige typer pant</a:t>
            </a:r>
          </a:p>
        </p:txBody>
      </p:sp>
      <p:sp>
        <p:nvSpPr>
          <p:cNvPr id="22533" name="Pladsholder til indhold 5"/>
          <p:cNvSpPr>
            <a:spLocks noGrp="1"/>
          </p:cNvSpPr>
          <p:nvPr>
            <p:ph idx="4294967295"/>
          </p:nvPr>
        </p:nvSpPr>
        <p:spPr>
          <a:xfrm>
            <a:off x="457200" y="1350963"/>
            <a:ext cx="8229600" cy="4525962"/>
          </a:xfrm>
        </p:spPr>
        <p:txBody>
          <a:bodyPr/>
          <a:lstStyle/>
          <a:p>
            <a:pPr>
              <a:buFont typeface="Arial" charset="0"/>
              <a:buNone/>
            </a:pPr>
            <a:r>
              <a:rPr lang="da-DK" b="1" smtClean="0"/>
              <a:t>Typer af pantebreve (fortsat)</a:t>
            </a:r>
            <a:endParaRPr lang="da-DK" smtClean="0"/>
          </a:p>
          <a:p>
            <a:r>
              <a:rPr lang="da-DK" smtClean="0"/>
              <a:t>Ejerpantebrev (rammepantebrev) – kreditor og debitor på pantebrevet er aktivets ejer. </a:t>
            </a:r>
            <a:br>
              <a:rPr lang="da-DK" smtClean="0"/>
            </a:br>
            <a:r>
              <a:rPr lang="da-DK" smtClean="0"/>
              <a:t>Underpant tinglyses i ejerpantebrevet til fx banken til sikkerhed for et bestemt gældsforhold eller al gæld (alskylderklæring). Flere kreditorer kan have underpant i samme ejerpantebrev</a:t>
            </a:r>
          </a:p>
          <a:p>
            <a:r>
              <a:rPr lang="da-DK" smtClean="0"/>
              <a:t>Skadesløsbrev (rammepantebrev) – kreditor er fx banken, ”til skadesløs betaling” af gælden til kreditor. Kan gives for en specifik gæld eller al gæld. Virksomhedspant og fordringspant kan udelukkende laves på skadesløsbrev</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5757</TotalTime>
  <Words>2149</Words>
  <Application>Microsoft Office PowerPoint</Application>
  <PresentationFormat>On-screen Show (4:3)</PresentationFormat>
  <Paragraphs>275</Paragraphs>
  <Slides>38</Slides>
  <Notes>0</Notes>
  <HiddenSlides>0</HiddenSlides>
  <MMClips>0</MMClips>
  <ScaleCrop>false</ScaleCrop>
  <HeadingPairs>
    <vt:vector size="6" baseType="variant">
      <vt:variant>
        <vt:lpstr>Benyttede skrifttyper</vt:lpstr>
      </vt:variant>
      <vt:variant>
        <vt:i4>3</vt:i4>
      </vt:variant>
      <vt:variant>
        <vt:lpstr>Designskabeloner</vt:lpstr>
      </vt:variant>
      <vt:variant>
        <vt:i4>1</vt:i4>
      </vt:variant>
      <vt:variant>
        <vt:lpstr>Diastitler</vt:lpstr>
      </vt:variant>
      <vt:variant>
        <vt:i4>38</vt:i4>
      </vt:variant>
    </vt:vector>
  </HeadingPairs>
  <TitlesOfParts>
    <vt:vector size="42" baseType="lpstr">
      <vt:lpstr>Arial</vt:lpstr>
      <vt:lpstr>Calibri</vt:lpstr>
      <vt:lpstr>Wingdings</vt:lpstr>
      <vt:lpstr>Kontortema</vt:lpstr>
      <vt:lpstr>Dias nummer 1</vt:lpstr>
      <vt:lpstr> Pant og sikkerhed kapitel 19 </vt:lpstr>
      <vt:lpstr>1. Parter, regler og definitioner</vt:lpstr>
      <vt:lpstr>2. Pant som sikkerhed</vt:lpstr>
      <vt:lpstr>2. Pant som sikkerhed</vt:lpstr>
      <vt:lpstr>2.1. Forskellige typer pant</vt:lpstr>
      <vt:lpstr>2.1. Forskellige typer pant</vt:lpstr>
      <vt:lpstr>2.1. Forskellige typer pant</vt:lpstr>
      <vt:lpstr>2.1. Forskellige typer pant</vt:lpstr>
      <vt:lpstr>2.2 Sikringsakt</vt:lpstr>
      <vt:lpstr>2.2 Sikringsakt</vt:lpstr>
      <vt:lpstr>3. Hvilke aktiver kan kreditor få pant i?</vt:lpstr>
      <vt:lpstr>3.1 Biler</vt:lpstr>
      <vt:lpstr>3.2 Fast ejendom</vt:lpstr>
      <vt:lpstr>3.2 Fast ejendom</vt:lpstr>
      <vt:lpstr>3.2 Fast ejendom</vt:lpstr>
      <vt:lpstr>3.2 Fast ejendom</vt:lpstr>
      <vt:lpstr>3.2 Fast ejendom</vt:lpstr>
      <vt:lpstr>3.2 Fast ejendom</vt:lpstr>
      <vt:lpstr>3.3 Andelsbolig</vt:lpstr>
      <vt:lpstr>3.4 Løsøre</vt:lpstr>
      <vt:lpstr>3.4 Løsøre</vt:lpstr>
      <vt:lpstr>3.5 Virksomhedspant</vt:lpstr>
      <vt:lpstr>3.6 Fordringer og fordringspant</vt:lpstr>
      <vt:lpstr>3.7 Værdipapirer, aktier og anparter</vt:lpstr>
      <vt:lpstr>3.8 Fly og skibe</vt:lpstr>
      <vt:lpstr>5. Forskellige rettighedskonflikter</vt:lpstr>
      <vt:lpstr>5.1 Dobbeltoverdragelse</vt:lpstr>
      <vt:lpstr>5.1 Dobbeltoverdragelse</vt:lpstr>
      <vt:lpstr>5.2 Kædeoverdragelse</vt:lpstr>
      <vt:lpstr>5.2 Kædeoverdragelse</vt:lpstr>
      <vt:lpstr>5.3 Bil</vt:lpstr>
      <vt:lpstr>5.3 Bil</vt:lpstr>
      <vt:lpstr>5.4 Fast ejendom</vt:lpstr>
      <vt:lpstr>5.4 Fast ejendom</vt:lpstr>
      <vt:lpstr>5.4 Fast ejendom</vt:lpstr>
      <vt:lpstr>5.6 Individuelt løsørepant og flydende pant i løsøre</vt:lpstr>
      <vt:lpstr>5.6 Individuelt løsørepant og flydende pant i løsøre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Mette Gade</dc:creator>
  <cp:lastModifiedBy>Mette Gade</cp:lastModifiedBy>
  <cp:revision>75</cp:revision>
  <dcterms:created xsi:type="dcterms:W3CDTF">2011-03-28T11:51:52Z</dcterms:created>
  <dcterms:modified xsi:type="dcterms:W3CDTF">2011-09-05T11:21:32Z</dcterms:modified>
</cp:coreProperties>
</file>