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58" r:id="rId3"/>
    <p:sldId id="261" r:id="rId4"/>
    <p:sldId id="262" r:id="rId5"/>
    <p:sldId id="270" r:id="rId6"/>
    <p:sldId id="264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975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774D2-9807-480A-8E23-797589D4B74C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3C2AB-EA3E-4607-846D-4EC3E73850B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4B6DB-3CC5-4BD2-8209-ED6DF09FA9E0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252C3-A497-4F6C-B3FD-461975731771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4E357-6D47-463E-8379-69C63784B364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D4FC8-8CDB-4E8B-A364-6BACE4463D7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D512B-9927-402E-B99C-065280069D92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866A9-D57A-4A1B-AB68-FB10C6B655F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4AFAA-926D-42F8-82CD-15F3F48C1F0A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2030D-1C30-4947-99CD-944A4DE7302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2A4E4-F8AE-45B2-BD16-E15D3C8801EA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93948-CCF1-4096-AA06-A9EC768CF81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C2F12-53FA-4705-94A1-2D9882D4BF3A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3BEB1-F0AE-4DCF-8341-121867CDE2A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F0CBC-B264-4F72-ACBD-77E030575A45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1205F-B4D5-4D3B-91F7-854347D7E24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83441-66FB-4988-898B-52686C81576B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5345D-0635-42EC-AD73-18E2A77C0CA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C7309-EB8B-4782-BB12-5D46974ED841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13632-A322-4947-98C7-E41FC460C28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2FF4C-51B4-4B6D-A82F-670470733BA7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D84B9-ABE3-4E79-8986-7DD31498C4F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17282F-0B55-449E-8CC3-5081AC9CA6C4}" type="datetimeFigureOut">
              <a:rPr lang="da-DK"/>
              <a:pPr>
                <a:defRPr/>
              </a:pPr>
              <a:t>31-08-2011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36F848-F619-40D1-BFE2-F518B56D569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kstboks 4"/>
          <p:cNvSpPr txBox="1">
            <a:spLocks noChangeArrowheads="1"/>
          </p:cNvSpPr>
          <p:nvPr/>
        </p:nvSpPr>
        <p:spPr bwMode="auto">
          <a:xfrm>
            <a:off x="1063625" y="2228850"/>
            <a:ext cx="73437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600" b="1">
                <a:solidFill>
                  <a:srgbClr val="7030A0"/>
                </a:solidFill>
                <a:cs typeface="Arial" charset="0"/>
              </a:rPr>
              <a:t>Kapitel 18</a:t>
            </a:r>
          </a:p>
          <a:p>
            <a:pPr algn="ctr"/>
            <a:r>
              <a:rPr lang="da-DK" sz="3600" b="1">
                <a:solidFill>
                  <a:srgbClr val="7030A0"/>
                </a:solidFill>
                <a:cs typeface="Arial" charset="0"/>
              </a:rPr>
              <a:t>Fordringer, gældsbreve og pantebreve</a:t>
            </a:r>
            <a:endParaRPr lang="da-DK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 Overdragelse af gældsbreve og simple fordringer</a:t>
            </a:r>
            <a:endParaRPr lang="da-DK" sz="3600" smtClean="0"/>
          </a:p>
        </p:txBody>
      </p:sp>
      <p:sp>
        <p:nvSpPr>
          <p:cNvPr id="23557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Forskellige muligheder af konflikter</a:t>
            </a:r>
            <a:r>
              <a:rPr lang="da-DK" smtClean="0"/>
              <a:t> </a:t>
            </a:r>
            <a:r>
              <a:rPr lang="da-DK" b="1" smtClean="0"/>
              <a:t>mellem</a:t>
            </a:r>
            <a:r>
              <a:rPr lang="da-DK" smtClean="0"/>
              <a:t> </a:t>
            </a:r>
            <a:r>
              <a:rPr lang="da-DK" sz="2000" smtClean="0"/>
              <a:t>(se fig. 18.3):</a:t>
            </a:r>
          </a:p>
          <a:p>
            <a:pPr eaLnBrk="1" hangingPunct="1"/>
            <a:r>
              <a:rPr lang="da-DK" smtClean="0"/>
              <a:t>Skyldner og oprindelig kreditor (A og B)</a:t>
            </a:r>
          </a:p>
          <a:p>
            <a:pPr eaLnBrk="1" hangingPunct="1"/>
            <a:r>
              <a:rPr lang="da-DK" smtClean="0"/>
              <a:t>Overdrager og erhverver (B og C)</a:t>
            </a:r>
          </a:p>
          <a:p>
            <a:pPr eaLnBrk="1" hangingPunct="1"/>
            <a:r>
              <a:rPr lang="da-DK" smtClean="0"/>
              <a:t>Skyldner og erhverver (A og C)</a:t>
            </a:r>
          </a:p>
          <a:p>
            <a:pPr eaLnBrk="1" hangingPunct="1"/>
            <a:r>
              <a:rPr lang="da-DK" smtClean="0"/>
              <a:t>Kreditor og senere erhververe (C og 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3.1 Forholdet mellem skyldner og oprindelig kreditor </a:t>
            </a:r>
            <a:r>
              <a:rPr lang="da-DK" sz="2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(Se fig. 18.4)</a:t>
            </a:r>
          </a:p>
        </p:txBody>
      </p:sp>
      <p:sp>
        <p:nvSpPr>
          <p:cNvPr id="24581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r>
              <a:rPr lang="da-DK" smtClean="0"/>
              <a:t>Skyldner kan gøre alle indsigelser gældende overfor oprindelig kreditor, jf. GBL § 1. FX:</a:t>
            </a:r>
          </a:p>
          <a:p>
            <a:pPr lvl="1"/>
            <a:r>
              <a:rPr lang="da-DK" smtClean="0"/>
              <a:t>Indsigelse efter aftaleloven – ugyldighedsgrunde, fx svig</a:t>
            </a:r>
          </a:p>
          <a:p>
            <a:pPr lvl="1"/>
            <a:r>
              <a:rPr lang="da-DK" smtClean="0"/>
              <a:t>Indsigelse om mangler efter købeloven</a:t>
            </a:r>
          </a:p>
          <a:p>
            <a:pPr>
              <a:buFont typeface="Arial" charset="0"/>
              <a:buNone/>
            </a:pPr>
            <a:endParaRPr lang="da-DK" smtClean="0"/>
          </a:p>
          <a:p>
            <a:pPr>
              <a:buFont typeface="Arial" charset="0"/>
              <a:buNone/>
            </a:pPr>
            <a:r>
              <a:rPr lang="da-DK" b="1" smtClean="0"/>
              <a:t>	Det har ikke betydning om kravet er en simpel fordring, et gældsbrev eller et pantebrev</a:t>
            </a:r>
            <a:br>
              <a:rPr lang="da-DK" b="1" smtClean="0"/>
            </a:br>
            <a:endParaRPr lang="da-DK" b="1" smtClean="0"/>
          </a:p>
          <a:p>
            <a:pPr eaLnBrk="1" hangingPunct="1"/>
            <a:r>
              <a:rPr lang="da-DK" smtClean="0"/>
              <a:t>Indsigelsen kan betyde, at skyldner skal betale mindre end der står i gældsbrevet eller måske slet ingenting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3.2 Forholdet mellem overdrager og erhverver </a:t>
            </a:r>
            <a:r>
              <a:rPr lang="da-DK" sz="18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(Se fig. 18.5)</a:t>
            </a:r>
            <a:br>
              <a:rPr lang="da-DK" sz="18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1800" b="1" smtClean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25605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525962"/>
          </a:xfrm>
        </p:spPr>
        <p:txBody>
          <a:bodyPr/>
          <a:lstStyle/>
          <a:p>
            <a:pPr marL="495300" indent="-495300"/>
            <a:r>
              <a:rPr lang="da-DK" sz="2400" smtClean="0"/>
              <a:t>Fordringer kan overdrages (sælges eller pantsættes) som andre aktiver</a:t>
            </a:r>
            <a:br>
              <a:rPr lang="da-DK" sz="2400" smtClean="0"/>
            </a:br>
            <a:endParaRPr lang="da-DK" sz="2400" smtClean="0"/>
          </a:p>
          <a:p>
            <a:pPr marL="495300" indent="-495300"/>
            <a:r>
              <a:rPr lang="da-DK" sz="2400" b="1" smtClean="0"/>
              <a:t>Fx kan købekontrakt med ejendomsforbehold sælges:</a:t>
            </a:r>
          </a:p>
          <a:p>
            <a:pPr marL="495300" indent="-495300">
              <a:buFont typeface="Arial" charset="0"/>
              <a:buNone/>
            </a:pPr>
            <a:r>
              <a:rPr lang="da-DK" sz="1800" smtClean="0"/>
              <a:t>	(Se fig. 18.6)</a:t>
            </a:r>
          </a:p>
          <a:p>
            <a:pPr lvl="1">
              <a:buFont typeface="Arial" charset="0"/>
              <a:buAutoNum type="arabicPeriod"/>
            </a:pPr>
            <a:r>
              <a:rPr lang="da-DK" sz="2200" smtClean="0"/>
              <a:t>Kunden køber bil og underskriver købekontrakt til bilsælger</a:t>
            </a:r>
          </a:p>
          <a:p>
            <a:pPr lvl="1">
              <a:buFont typeface="Arial" charset="0"/>
              <a:buAutoNum type="arabicPeriod"/>
            </a:pPr>
            <a:r>
              <a:rPr lang="da-DK" sz="2200" smtClean="0"/>
              <a:t>Bilsælger sælger købekontrakten til finansieringsselskab</a:t>
            </a:r>
          </a:p>
          <a:p>
            <a:pPr lvl="1">
              <a:buFont typeface="Arial" charset="0"/>
              <a:buAutoNum type="arabicPeriod"/>
            </a:pPr>
            <a:r>
              <a:rPr lang="da-DK" sz="2200" smtClean="0"/>
              <a:t>Kunden skal nu betale til finansieringsselskabet</a:t>
            </a:r>
            <a:br>
              <a:rPr lang="da-DK" sz="2200" smtClean="0"/>
            </a:br>
            <a:endParaRPr lang="da-DK" sz="2200" smtClean="0"/>
          </a:p>
          <a:p>
            <a:pPr marL="495300" indent="-495300">
              <a:buFont typeface="Arial" charset="0"/>
              <a:buNone/>
            </a:pPr>
            <a:r>
              <a:rPr lang="da-DK" sz="22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OBS</a:t>
            </a:r>
            <a:r>
              <a:rPr lang="da-DK" sz="2200" smtClean="0">
                <a:solidFill>
                  <a:srgbClr val="7030A0"/>
                </a:solidFill>
              </a:rPr>
              <a:t>: Pant i fordringer efter gældsbrevsloven er ikke det samme som fordringspant efter tinglysningsloven – mere om fordringspant i kapitel 19</a:t>
            </a: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Fortsat…</a:t>
            </a:r>
            <a:endParaRPr lang="da-DK" sz="3600" b="1" smtClean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26629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smtClean="0"/>
              <a:t>Overdrager indestår for, at fordringen består</a:t>
            </a:r>
            <a:br>
              <a:rPr lang="da-DK" smtClean="0"/>
            </a:br>
            <a:r>
              <a:rPr lang="da-DK" smtClean="0"/>
              <a:t>jf. GBL § 9</a:t>
            </a:r>
          </a:p>
          <a:p>
            <a:pPr marL="495300" indent="-495300"/>
            <a:r>
              <a:rPr lang="da-DK" smtClean="0"/>
              <a:t>Overdrager indestår ikke for skyldners betalingsevne</a:t>
            </a:r>
            <a:br>
              <a:rPr lang="da-DK" smtClean="0"/>
            </a:br>
            <a:r>
              <a:rPr lang="da-DK" smtClean="0"/>
              <a:t>jf. GBL § 10</a:t>
            </a:r>
          </a:p>
          <a:p>
            <a:pPr marL="495300" indent="-495300"/>
            <a:r>
              <a:rPr lang="da-DK" smtClean="0"/>
              <a:t>Overdragelse af fordringer kan ske til eje eller pant</a:t>
            </a:r>
          </a:p>
          <a:p>
            <a:pPr marL="914400" lvl="1" indent="-457200"/>
            <a:r>
              <a:rPr lang="da-DK" b="1" smtClean="0"/>
              <a:t>Fakturabelåning</a:t>
            </a:r>
            <a:r>
              <a:rPr lang="da-DK" smtClean="0"/>
              <a:t> er ofte overdragelse af enkelte (større) fordringer til en bank</a:t>
            </a:r>
          </a:p>
          <a:p>
            <a:pPr marL="914400" lvl="1" indent="-457200"/>
            <a:r>
              <a:rPr lang="da-DK" b="1" smtClean="0"/>
              <a:t>Factoring</a:t>
            </a:r>
            <a:r>
              <a:rPr lang="da-DK" smtClean="0"/>
              <a:t> er typisk overdragelse af alle virksomhedens krav til et finansieringsselskab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  <a:endParaRPr lang="da-DK" sz="2000" b="1" smtClean="0"/>
          </a:p>
          <a:p>
            <a:pPr marL="495300" indent="-495300"/>
            <a:endParaRPr lang="da-DK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  <p:sp>
        <p:nvSpPr>
          <p:cNvPr id="26630" name="AutoShape 7"/>
          <p:cNvSpPr>
            <a:spLocks noChangeArrowheads="1"/>
          </p:cNvSpPr>
          <p:nvPr/>
        </p:nvSpPr>
        <p:spPr bwMode="auto">
          <a:xfrm>
            <a:off x="6516688" y="4941888"/>
            <a:ext cx="1584325" cy="1008062"/>
          </a:xfrm>
          <a:prstGeom prst="cloudCallout">
            <a:avLst>
              <a:gd name="adj1" fmla="val -118940"/>
              <a:gd name="adj2" fmla="val -36301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 sz="1400" b="1">
                <a:solidFill>
                  <a:schemeClr val="bg1"/>
                </a:solidFill>
              </a:rPr>
              <a:t>Se mere næste 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Factoring</a:t>
            </a:r>
            <a: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40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18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(se fig. 18.8)</a:t>
            </a:r>
          </a:p>
        </p:txBody>
      </p:sp>
      <p:sp>
        <p:nvSpPr>
          <p:cNvPr id="27653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sz="3900" smtClean="0"/>
              <a:t>Kan have forskellige formål:</a:t>
            </a:r>
          </a:p>
          <a:p>
            <a:pPr marL="914400" lvl="1" indent="-457200"/>
            <a:r>
              <a:rPr lang="da-DK" smtClean="0"/>
              <a:t>Administration af debitorportefølje, kundebogholderi mv.</a:t>
            </a:r>
          </a:p>
          <a:p>
            <a:pPr marL="914400" lvl="1" indent="-457200"/>
            <a:r>
              <a:rPr lang="da-DK" smtClean="0"/>
              <a:t>Inddrivelse af fordringer, der ikke bliver betalt til tiden – inkasso</a:t>
            </a:r>
          </a:p>
          <a:p>
            <a:pPr marL="914400" lvl="1" indent="-457200"/>
            <a:r>
              <a:rPr lang="da-DK" smtClean="0"/>
              <a:t>Forsikring eller risikoafdækning, hvis det er aftalt, at factoringselskabet skal have risikoen for, om kunderne betaler</a:t>
            </a:r>
          </a:p>
          <a:p>
            <a:pPr marL="914400" lvl="1" indent="-457200"/>
            <a:r>
              <a:rPr lang="da-DK" smtClean="0"/>
              <a:t>Likviditet; factoringselskabet stillet likviditet til rådighed mod at få sikkerhed i fordringer eller ved at købe fordringerne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  <a:endParaRPr lang="da-DK" sz="2000" b="1" smtClean="0"/>
          </a:p>
          <a:p>
            <a:pPr marL="495300" indent="-495300"/>
            <a:endParaRPr lang="da-DK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3.3 Betalingslegitimation</a:t>
            </a:r>
          </a:p>
        </p:txBody>
      </p:sp>
      <p:sp>
        <p:nvSpPr>
          <p:cNvPr id="28677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smtClean="0"/>
              <a:t>Hvem kan skyldner betale til med frigørende virkning, når fordringen er overdraget?</a:t>
            </a:r>
          </a:p>
          <a:p>
            <a:pPr marL="495300" indent="-495300"/>
            <a:r>
              <a:rPr lang="da-DK" b="1" smtClean="0"/>
              <a:t>Simple fordringer og simple gældsbreve:</a:t>
            </a:r>
          </a:p>
          <a:p>
            <a:pPr marL="914400" lvl="1" indent="-457200"/>
            <a:r>
              <a:rPr lang="da-DK" smtClean="0"/>
              <a:t>Betaling til overdrager GBL § 29, så længe skyldner er i god tro</a:t>
            </a:r>
          </a:p>
          <a:p>
            <a:pPr marL="914400" lvl="1" indent="-457200"/>
            <a:r>
              <a:rPr lang="da-DK" smtClean="0"/>
              <a:t>Overdrager og erhverver skal denuntiere (give meddelelse) til skyldner, GBL § 31</a:t>
            </a:r>
          </a:p>
          <a:p>
            <a:pPr marL="914400" lvl="1" indent="-457200"/>
            <a:r>
              <a:rPr lang="da-DK" smtClean="0"/>
              <a:t>Betaling til erhverver er med frigørende virkning medmindre der er en stærk ugyldighedsgrund mellem overdrager og erhverver, jf. GBL § 30 </a:t>
            </a:r>
            <a:r>
              <a:rPr lang="da-DK" sz="1800" smtClean="0"/>
              <a:t>(se fig. 18.9)</a:t>
            </a:r>
            <a:endParaRPr lang="da-DK" smtClean="0"/>
          </a:p>
          <a:p>
            <a:pPr marL="495300" indent="-495300"/>
            <a:r>
              <a:rPr lang="da-DK" smtClean="0"/>
              <a:t>Gælder både ordinære og ekstraordinære afdrag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  <a:endParaRPr lang="da-DK" sz="2000" b="1" smtClean="0"/>
          </a:p>
          <a:p>
            <a:pPr marL="495300" indent="-495300"/>
            <a:endParaRPr lang="da-DK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3.3 Betalingslegitimation</a:t>
            </a:r>
          </a:p>
        </p:txBody>
      </p:sp>
      <p:sp>
        <p:nvSpPr>
          <p:cNvPr id="29701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b="1" smtClean="0"/>
              <a:t>Omsætningsgældsbreve:</a:t>
            </a:r>
          </a:p>
          <a:p>
            <a:pPr marL="914400" lvl="1" indent="-457200"/>
            <a:r>
              <a:rPr lang="da-DK" smtClean="0"/>
              <a:t>Betaling til den, der har gældsbrevet i hænde, GBL § 13</a:t>
            </a:r>
          </a:p>
          <a:p>
            <a:pPr marL="914400" lvl="1" indent="-457200"/>
            <a:r>
              <a:rPr lang="da-DK" smtClean="0"/>
              <a:t>Skyldner kan betale </a:t>
            </a:r>
            <a:r>
              <a:rPr lang="da-DK" b="1" smtClean="0"/>
              <a:t>ordinære afdrag</a:t>
            </a:r>
            <a:r>
              <a:rPr lang="da-DK" smtClean="0"/>
              <a:t> til overdrager, hvis:</a:t>
            </a:r>
          </a:p>
          <a:p>
            <a:pPr marL="1371600" lvl="2" indent="-457200"/>
            <a:r>
              <a:rPr lang="da-DK" smtClean="0"/>
              <a:t>Skyldner er i god tro om overdragelse til erhverver og</a:t>
            </a:r>
          </a:p>
          <a:p>
            <a:pPr marL="1371600" lvl="2" indent="-457200"/>
            <a:r>
              <a:rPr lang="da-DK" smtClean="0"/>
              <a:t>Afdrag og evt. renter er forfaldne til betaling</a:t>
            </a:r>
            <a:br>
              <a:rPr lang="da-DK" smtClean="0"/>
            </a:br>
            <a:r>
              <a:rPr lang="da-DK" smtClean="0"/>
              <a:t>GBL § 20</a:t>
            </a:r>
          </a:p>
          <a:p>
            <a:pPr marL="914400" lvl="1" indent="-457200"/>
            <a:r>
              <a:rPr lang="da-DK" smtClean="0"/>
              <a:t>Skyldner skal betale restgæld og </a:t>
            </a:r>
            <a:r>
              <a:rPr lang="da-DK" b="1" smtClean="0"/>
              <a:t>ekstraordinære afdrag</a:t>
            </a:r>
            <a:r>
              <a:rPr lang="da-DK" smtClean="0"/>
              <a:t> til ihændehaveren, GBL § 19</a:t>
            </a:r>
          </a:p>
          <a:p>
            <a:pPr marL="914400" lvl="1" indent="-457200"/>
            <a:r>
              <a:rPr lang="da-DK" smtClean="0"/>
              <a:t>Skyldner kan kræve gældsbrevet udleveret ved indfrielse</a:t>
            </a:r>
          </a:p>
          <a:p>
            <a:pPr marL="914400" lvl="1" indent="-457200"/>
            <a:r>
              <a:rPr lang="da-DK" smtClean="0"/>
              <a:t>Skyldner kan kræve at gældsbrevet får en påtegning om </a:t>
            </a:r>
            <a:r>
              <a:rPr lang="da-DK" b="1" smtClean="0"/>
              <a:t>ekstraordinære afdrag</a:t>
            </a:r>
            <a:r>
              <a:rPr lang="da-DK" smtClean="0"/>
              <a:t>, GBL § 21, stk. 3</a:t>
            </a:r>
            <a:endParaRPr lang="da-DK" b="1" smtClean="0"/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  <a:endParaRPr lang="da-DK" sz="2000" b="1" smtClean="0"/>
          </a:p>
          <a:p>
            <a:pPr marL="495300" indent="-495300"/>
            <a:endParaRPr lang="da-DK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3.4 Skyldners indsigelser overfor erhverver</a:t>
            </a:r>
          </a:p>
        </p:txBody>
      </p:sp>
      <p:sp>
        <p:nvSpPr>
          <p:cNvPr id="30725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5040313"/>
          </a:xfrm>
        </p:spPr>
        <p:txBody>
          <a:bodyPr/>
          <a:lstStyle/>
          <a:p>
            <a:pPr marL="495300" indent="-495300"/>
            <a:r>
              <a:rPr lang="da-DK" smtClean="0"/>
              <a:t>Hvad sker der med skyldners indsigelser, når kreditor har overdraget fordringen til erhverver? </a:t>
            </a:r>
          </a:p>
          <a:p>
            <a:pPr marL="495300" indent="-495300"/>
            <a:r>
              <a:rPr lang="da-DK" b="1" smtClean="0"/>
              <a:t>Simple fordringer og gældsbreve</a:t>
            </a:r>
          </a:p>
          <a:p>
            <a:pPr marL="914400" lvl="1" indent="-457200"/>
            <a:r>
              <a:rPr lang="da-DK" smtClean="0"/>
              <a:t>Erhverver kan ikke få bedre ret end overdrager</a:t>
            </a:r>
          </a:p>
          <a:p>
            <a:pPr marL="914400" lvl="1" indent="-457200"/>
            <a:r>
              <a:rPr lang="da-DK" smtClean="0"/>
              <a:t>Skyldner kan gøre samme indsigelser gældende overfor erhverver, som han kunne gøre gældende overfor kreditor, jf. GBL § 27 </a:t>
            </a:r>
            <a:r>
              <a:rPr lang="da-DK" sz="2000" smtClean="0"/>
              <a:t>(Se fig. 18.10)</a:t>
            </a:r>
          </a:p>
          <a:p>
            <a:pPr marL="1371600" lvl="2" indent="-457200"/>
            <a:r>
              <a:rPr lang="da-DK" sz="2200" smtClean="0"/>
              <a:t>Skyldner kan kun kræve nedsættelse af gælden ikke fx afhjælpning eller omlevering</a:t>
            </a:r>
          </a:p>
          <a:p>
            <a:pPr marL="1371600" lvl="2" indent="-457200"/>
            <a:r>
              <a:rPr lang="da-DK" sz="2200" smtClean="0"/>
              <a:t>Skyldner kan ikke kræve flere penge tilbage, end erhverver har modtaget, jf. KAL § 33, stk. 3</a:t>
            </a:r>
          </a:p>
          <a:p>
            <a:pPr marL="495300" indent="-495300"/>
            <a:endParaRPr lang="da-DK" sz="2200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3.4 Skyldners indsigelser overfor erhverver</a:t>
            </a:r>
          </a:p>
        </p:txBody>
      </p:sp>
      <p:sp>
        <p:nvSpPr>
          <p:cNvPr id="31749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b="1" smtClean="0"/>
              <a:t>Omsætningsgældsbreve:</a:t>
            </a:r>
            <a:endParaRPr lang="da-DK" smtClean="0"/>
          </a:p>
          <a:p>
            <a:pPr marL="914400" lvl="1" indent="-457200"/>
            <a:r>
              <a:rPr lang="da-DK" smtClean="0"/>
              <a:t>Svage indsigelser går tabt for skyldner, når gældsbrevet er overdraget, jf. GBL § 15 hvis </a:t>
            </a:r>
            <a:r>
              <a:rPr lang="da-DK" sz="1800" smtClean="0"/>
              <a:t>(Se fig. 18.11) </a:t>
            </a:r>
            <a:r>
              <a:rPr lang="da-DK" sz="2000" smtClean="0"/>
              <a:t>:</a:t>
            </a:r>
          </a:p>
          <a:p>
            <a:pPr marL="1371600" lvl="2" indent="-457200"/>
            <a:r>
              <a:rPr lang="da-DK" sz="2200" smtClean="0"/>
              <a:t>Overdragelsen til erhverver er sket ved gyldig aftale</a:t>
            </a:r>
          </a:p>
          <a:p>
            <a:pPr marL="1371600" lvl="2" indent="-457200"/>
            <a:r>
              <a:rPr lang="da-DK" sz="2200" smtClean="0"/>
              <a:t>Erhverver er i god tro om indsigelsen</a:t>
            </a:r>
          </a:p>
          <a:p>
            <a:pPr marL="1371600" lvl="2" indent="-457200"/>
            <a:r>
              <a:rPr lang="da-DK" sz="2200" smtClean="0"/>
              <a:t>Den gode tro er tilstede på det tidspunktet gældsbrevet bliver overdraget fysisk</a:t>
            </a:r>
          </a:p>
          <a:p>
            <a:pPr marL="914400" lvl="1" indent="-457200"/>
            <a:r>
              <a:rPr lang="da-DK" smtClean="0"/>
              <a:t>Skyldner bevarer stærke indsigelser også overfor en erhverver i god tro, jf. GBL § 17</a:t>
            </a:r>
          </a:p>
          <a:p>
            <a:pPr marL="495300" indent="-495300"/>
            <a:endParaRPr lang="da-DK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3.5 Konflikter med en senere erhverver</a:t>
            </a:r>
          </a:p>
        </p:txBody>
      </p:sp>
      <p:sp>
        <p:nvSpPr>
          <p:cNvPr id="32773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smtClean="0"/>
              <a:t>Når en fordring overdrages flere gange  kan der opstå konflikter mellem de forskellige erhververe enten som:</a:t>
            </a:r>
          </a:p>
          <a:p>
            <a:pPr marL="914400" lvl="1" indent="-457200"/>
            <a:r>
              <a:rPr lang="da-DK" smtClean="0"/>
              <a:t>Kædeoverdragelse </a:t>
            </a:r>
            <a:r>
              <a:rPr lang="da-DK" sz="1800" smtClean="0"/>
              <a:t>(se fig. 18.12)</a:t>
            </a:r>
            <a:endParaRPr lang="da-DK" smtClean="0"/>
          </a:p>
          <a:p>
            <a:pPr marL="1371600" lvl="2" indent="-457200"/>
            <a:r>
              <a:rPr lang="da-DK" smtClean="0"/>
              <a:t>Fx hvis der er en indsigelse om svig i den tidligere overdragelse, så den sælger, man har købt fordringen af, ikke rigtigt ejede den </a:t>
            </a:r>
          </a:p>
          <a:p>
            <a:pPr marL="914400" lvl="1" indent="-457200"/>
            <a:r>
              <a:rPr lang="da-DK" smtClean="0"/>
              <a:t>Dobbeltoverdragelse </a:t>
            </a:r>
            <a:r>
              <a:rPr lang="da-DK" sz="1800" smtClean="0"/>
              <a:t>(se fig. 18.13)</a:t>
            </a:r>
            <a:endParaRPr lang="da-DK" smtClean="0"/>
          </a:p>
          <a:p>
            <a:pPr marL="1371600" lvl="2" indent="-457200"/>
            <a:r>
              <a:rPr lang="da-DK" smtClean="0"/>
              <a:t> Fx hvis den samme fordring er overdraget to gange</a:t>
            </a:r>
          </a:p>
          <a:p>
            <a:pPr marL="914400" lvl="1" indent="-457200"/>
            <a:endParaRPr lang="da-DK" smtClean="0"/>
          </a:p>
          <a:p>
            <a:pPr marL="495300" indent="-495300"/>
            <a:endParaRPr lang="da-DK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Fordringer mm. kapitel 18</a:t>
            </a:r>
            <a:endParaRPr lang="da-DK" sz="3600" smtClean="0"/>
          </a:p>
        </p:txBody>
      </p:sp>
      <p:sp>
        <p:nvSpPr>
          <p:cNvPr id="15365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I kapitel 18 gennemgås</a:t>
            </a:r>
            <a:r>
              <a:rPr lang="da-DK" smtClean="0"/>
              <a:t>:</a:t>
            </a:r>
          </a:p>
          <a:p>
            <a:pPr eaLnBrk="1" hangingPunct="1"/>
            <a:r>
              <a:rPr lang="da-DK" smtClean="0"/>
              <a:t>Generelle regler for fordringer</a:t>
            </a:r>
          </a:p>
          <a:p>
            <a:pPr eaLnBrk="1" hangingPunct="1"/>
            <a:r>
              <a:rPr lang="da-DK" smtClean="0"/>
              <a:t>Forskellige typer af pengekrav</a:t>
            </a:r>
          </a:p>
          <a:p>
            <a:pPr eaLnBrk="1" hangingPunct="1"/>
            <a:r>
              <a:rPr lang="da-DK" smtClean="0"/>
              <a:t>Overdragelse af gældsbreve og simple fordringer</a:t>
            </a:r>
          </a:p>
          <a:p>
            <a:pPr eaLnBrk="1" hangingPunct="1"/>
            <a:r>
              <a:rPr lang="da-DK" smtClean="0"/>
              <a:t>Pantebreve</a:t>
            </a:r>
          </a:p>
          <a:p>
            <a:pPr eaLnBrk="1" hangingPunct="1"/>
            <a:r>
              <a:rPr lang="da-DK" smtClean="0"/>
              <a:t>Ophør af fordringer</a:t>
            </a:r>
          </a:p>
          <a:p>
            <a:pPr eaLnBrk="1" hangingPunct="1">
              <a:buFont typeface="Arial" charset="0"/>
              <a:buNone/>
            </a:pPr>
            <a:endParaRPr lang="da-DK" smtClean="0"/>
          </a:p>
          <a:p>
            <a:pPr eaLnBrk="1" hangingPunct="1">
              <a:buFont typeface="Arial" charset="0"/>
              <a:buNone/>
            </a:pPr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3.5 Konflikter med en senere erhverver - fortsat</a:t>
            </a:r>
          </a:p>
        </p:txBody>
      </p:sp>
      <p:sp>
        <p:nvSpPr>
          <p:cNvPr id="33797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r>
              <a:rPr lang="da-DK" b="1" smtClean="0"/>
              <a:t>Simple fordringer og gældsbreve</a:t>
            </a:r>
          </a:p>
          <a:p>
            <a:pPr marL="495300" indent="-495300"/>
            <a:r>
              <a:rPr lang="da-DK" sz="2400" smtClean="0"/>
              <a:t>Kædeoverdragelse </a:t>
            </a:r>
            <a:r>
              <a:rPr lang="da-DK" sz="1800" smtClean="0"/>
              <a:t>(se fig. 18.12)</a:t>
            </a:r>
          </a:p>
          <a:p>
            <a:pPr marL="914400" lvl="1" indent="-457200"/>
            <a:r>
              <a:rPr lang="da-DK" smtClean="0"/>
              <a:t>Erhverver ikke bedre ret end overdrager, jf. GBL § 27</a:t>
            </a:r>
          </a:p>
          <a:p>
            <a:pPr marL="495300" indent="-495300"/>
            <a:r>
              <a:rPr lang="da-DK" sz="2400" smtClean="0"/>
              <a:t>Dobbeltoverdragelse </a:t>
            </a:r>
            <a:r>
              <a:rPr lang="da-DK" sz="1800" smtClean="0"/>
              <a:t>(se fig. 18.13)</a:t>
            </a:r>
          </a:p>
          <a:p>
            <a:pPr marL="914400" lvl="1" indent="-457200">
              <a:buFont typeface="Arial" charset="0"/>
              <a:buNone/>
            </a:pPr>
            <a:r>
              <a:rPr lang="da-DK" b="1" smtClean="0"/>
              <a:t>HR: Den der har indgået aftalen først har mest ret</a:t>
            </a:r>
          </a:p>
          <a:p>
            <a:pPr marL="914400" lvl="1" indent="-457200">
              <a:buFont typeface="Arial" charset="0"/>
              <a:buNone/>
            </a:pPr>
            <a:r>
              <a:rPr lang="da-DK" smtClean="0"/>
              <a:t>U1: En erhverver ifølge aftale kan vinde over en anden aftaleerhververs ret ved at foretage sikringsakt først i god tro.</a:t>
            </a:r>
          </a:p>
          <a:p>
            <a:pPr marL="914400" lvl="1" indent="-457200">
              <a:buFont typeface="Arial" charset="0"/>
              <a:buNone/>
            </a:pPr>
            <a:r>
              <a:rPr lang="da-DK" smtClean="0"/>
              <a:t>U2: Udlæg får førsteret, når det er foretaget før aftaleerhververens meddelelse er kommet frem</a:t>
            </a:r>
          </a:p>
          <a:p>
            <a:pPr marL="914400" lvl="1" indent="-457200">
              <a:buFont typeface="Arial" charset="0"/>
              <a:buNone/>
            </a:pPr>
            <a:r>
              <a:rPr lang="da-DK" smtClean="0"/>
              <a:t>U3: Et udlæg i fordringen er beskyttet mod andre kreditorer og aftaleerhververe i et år fra udlæg er foretaget</a:t>
            </a:r>
          </a:p>
          <a:p>
            <a:pPr marL="495300" indent="-495300"/>
            <a:endParaRPr lang="da-DK" sz="2400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  <p:sp>
        <p:nvSpPr>
          <p:cNvPr id="33798" name="AutoShape 7"/>
          <p:cNvSpPr>
            <a:spLocks noChangeArrowheads="1"/>
          </p:cNvSpPr>
          <p:nvPr/>
        </p:nvSpPr>
        <p:spPr bwMode="auto">
          <a:xfrm>
            <a:off x="7308850" y="2565400"/>
            <a:ext cx="1835150" cy="1079500"/>
          </a:xfrm>
          <a:prstGeom prst="cloudCallout">
            <a:avLst>
              <a:gd name="adj1" fmla="val -63583"/>
              <a:gd name="adj2" fmla="val 87204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 sz="1400" b="1">
                <a:solidFill>
                  <a:schemeClr val="bg1"/>
                </a:solidFill>
              </a:rPr>
              <a:t>Sikringsakt = meddelelse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3.5 Konflikter med en senere erhverver - fortsat</a:t>
            </a:r>
          </a:p>
        </p:txBody>
      </p:sp>
      <p:sp>
        <p:nvSpPr>
          <p:cNvPr id="34821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r>
              <a:rPr lang="da-DK" b="1" smtClean="0"/>
              <a:t>Omsætningsgældsbreve, GBL § 14</a:t>
            </a:r>
          </a:p>
          <a:p>
            <a:pPr marL="495300" indent="-495300"/>
            <a:r>
              <a:rPr lang="da-DK" sz="2200" smtClean="0"/>
              <a:t>Kædeoverdragelse </a:t>
            </a:r>
            <a:r>
              <a:rPr lang="da-DK" sz="1800" smtClean="0"/>
              <a:t>(se fig. 18.14)</a:t>
            </a:r>
          </a:p>
          <a:p>
            <a:pPr marL="914400" lvl="1" indent="-457200">
              <a:buFont typeface="Arial" charset="0"/>
              <a:buNone/>
            </a:pPr>
            <a:r>
              <a:rPr lang="da-DK" sz="2200" smtClean="0"/>
              <a:t>En </a:t>
            </a:r>
            <a:r>
              <a:rPr lang="da-DK" sz="2200" b="1" smtClean="0"/>
              <a:t>aftaleerhverver</a:t>
            </a:r>
            <a:r>
              <a:rPr lang="da-DK" sz="2200" smtClean="0"/>
              <a:t> (ikke retsforfølgende kreditor) kan fortrænge en tidligere indsigelse hvis:</a:t>
            </a:r>
          </a:p>
          <a:p>
            <a:pPr marL="914400" lvl="1" indent="-457200"/>
            <a:r>
              <a:rPr lang="da-DK" sz="2200" smtClean="0"/>
              <a:t>God tro om indsigelse</a:t>
            </a:r>
          </a:p>
          <a:p>
            <a:pPr marL="914400" lvl="1" indent="-457200"/>
            <a:r>
              <a:rPr lang="da-DK" sz="2200" smtClean="0"/>
              <a:t>Gældsbrevet udleveret</a:t>
            </a:r>
          </a:p>
          <a:p>
            <a:pPr marL="914400" lvl="1" indent="-457200"/>
            <a:r>
              <a:rPr lang="da-DK" sz="2200" smtClean="0"/>
              <a:t>Berettiget forventning om at overdragelsen er gyldig</a:t>
            </a:r>
          </a:p>
          <a:p>
            <a:pPr marL="495300" indent="-495300" eaLnBrk="1" hangingPunct="1"/>
            <a:r>
              <a:rPr lang="da-DK" sz="2200" smtClean="0"/>
              <a:t>Dobbeltoverdragelse </a:t>
            </a:r>
            <a:r>
              <a:rPr lang="da-DK" sz="1800" smtClean="0"/>
              <a:t>(se fig. 18.15)</a:t>
            </a:r>
            <a:r>
              <a:rPr lang="da-DK" sz="2200" smtClean="0"/>
              <a:t/>
            </a:r>
            <a:br>
              <a:rPr lang="da-DK" sz="2200" smtClean="0"/>
            </a:br>
            <a:r>
              <a:rPr lang="da-DK" sz="2200" b="1" smtClean="0"/>
              <a:t>HR: Den der har indgået aftalen først har mest ret</a:t>
            </a:r>
          </a:p>
          <a:p>
            <a:pPr marL="914400" lvl="1" indent="-457200">
              <a:buFont typeface="Arial" charset="0"/>
              <a:buNone/>
            </a:pPr>
            <a:r>
              <a:rPr lang="da-DK" sz="2200" smtClean="0"/>
              <a:t>U1: En aftaleerhverver kan vinde over en andens ret ved at foretage sikringsakt først i god tro.</a:t>
            </a:r>
          </a:p>
          <a:p>
            <a:pPr marL="914400" lvl="1" indent="-457200">
              <a:buFont typeface="Arial" charset="0"/>
              <a:buNone/>
            </a:pPr>
            <a:r>
              <a:rPr lang="da-DK" sz="2200" smtClean="0"/>
              <a:t>U2: Et udlæg i gældsbrevet er beskyttet mod andre kreditorer fra udlæg er foretaget</a:t>
            </a:r>
          </a:p>
          <a:p>
            <a:pPr marL="914400" lvl="1" indent="-457200">
              <a:buFont typeface="Arial" charset="0"/>
              <a:buNone/>
            </a:pPr>
            <a:endParaRPr lang="da-DK" sz="2200" smtClean="0"/>
          </a:p>
        </p:txBody>
      </p:sp>
      <p:sp>
        <p:nvSpPr>
          <p:cNvPr id="34822" name="AutoShape 7"/>
          <p:cNvSpPr>
            <a:spLocks noChangeArrowheads="1"/>
          </p:cNvSpPr>
          <p:nvPr/>
        </p:nvSpPr>
        <p:spPr bwMode="auto">
          <a:xfrm>
            <a:off x="7308850" y="3860800"/>
            <a:ext cx="1835150" cy="1079500"/>
          </a:xfrm>
          <a:prstGeom prst="cloudCallout">
            <a:avLst>
              <a:gd name="adj1" fmla="val -71366"/>
              <a:gd name="adj2" fmla="val 44852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 sz="1400" b="1">
                <a:solidFill>
                  <a:schemeClr val="bg1"/>
                </a:solidFill>
              </a:rPr>
              <a:t>Sikringsakt = </a:t>
            </a:r>
          </a:p>
          <a:p>
            <a:pPr algn="ctr"/>
            <a:r>
              <a:rPr lang="da-DK" sz="1400" b="1">
                <a:solidFill>
                  <a:schemeClr val="bg1"/>
                </a:solidFill>
              </a:rPr>
              <a:t>i hånden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 Pantebreve</a:t>
            </a:r>
          </a:p>
        </p:txBody>
      </p:sp>
      <p:sp>
        <p:nvSpPr>
          <p:cNvPr id="35845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r>
              <a:rPr lang="da-DK" sz="2400" b="1" smtClean="0"/>
              <a:t>Negotiable pantebreve</a:t>
            </a:r>
          </a:p>
          <a:p>
            <a:pPr marL="495300" indent="-495300"/>
            <a:r>
              <a:rPr lang="da-DK" sz="2400" smtClean="0"/>
              <a:t>Pantebreve med pant i fast ejendom, TL § 27, stk. 2, hvis der ikke i pantebrevet er skrevet ”ikke til ordre”</a:t>
            </a:r>
          </a:p>
          <a:p>
            <a:pPr marL="495300" indent="-495300"/>
            <a:r>
              <a:rPr lang="da-DK" sz="2400" smtClean="0"/>
              <a:t>Pantebreve med pant i andet end fast ejendom, hvis der i pantebrevet er skrevet ”pantebrevet er et negotiabelt pantebrev/omsætningspantebrev”</a:t>
            </a:r>
          </a:p>
          <a:p>
            <a:pPr marL="495300" indent="-495300">
              <a:buFont typeface="Arial" charset="0"/>
              <a:buNone/>
            </a:pPr>
            <a:r>
              <a:rPr lang="da-DK" sz="2400" b="1" smtClean="0"/>
              <a:t>Simple pantebreve</a:t>
            </a:r>
          </a:p>
          <a:p>
            <a:pPr marL="495300" indent="-495300"/>
            <a:r>
              <a:rPr lang="da-DK" sz="2400" smtClean="0"/>
              <a:t>Pantebreve med pant i fast ejendom, TL § 27, stk. 2, hvis der i pantebrevet er skrevet ”ikke til ordre”</a:t>
            </a:r>
          </a:p>
          <a:p>
            <a:pPr marL="495300" indent="-495300"/>
            <a:r>
              <a:rPr lang="da-DK" sz="2400" smtClean="0"/>
              <a:t>Pantebreve med pant i andet end fast ejendom, hvis der ikke i pantebrevet er skrevet noget andet</a:t>
            </a:r>
          </a:p>
          <a:p>
            <a:pPr marL="495300" indent="-495300"/>
            <a:endParaRPr lang="da-DK" sz="2400" smtClean="0"/>
          </a:p>
          <a:p>
            <a:pPr marL="495300" indent="-495300"/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4.3 Betalingslegitimation</a:t>
            </a:r>
          </a:p>
        </p:txBody>
      </p:sp>
      <p:sp>
        <p:nvSpPr>
          <p:cNvPr id="36869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smtClean="0"/>
              <a:t>Hvem kan skyldner betale til med frigørende virkning, når pantebrevet er overdraget?</a:t>
            </a:r>
          </a:p>
          <a:p>
            <a:pPr marL="495300" indent="-495300"/>
            <a:r>
              <a:rPr lang="da-DK" b="1" smtClean="0"/>
              <a:t>Simple pantebreve:</a:t>
            </a:r>
          </a:p>
          <a:p>
            <a:pPr marL="914400" lvl="1" indent="-457200"/>
            <a:r>
              <a:rPr lang="da-DK" smtClean="0"/>
              <a:t>Som simple gældsbreve, jf. GBL § 26, stk. 2</a:t>
            </a:r>
          </a:p>
          <a:p>
            <a:pPr marL="914400" lvl="1" indent="-457200"/>
            <a:r>
              <a:rPr lang="da-DK" smtClean="0"/>
              <a:t>Når erhverver har foretaget sin sikringsakt (tinglysning), kan skyldner betale med frigørende virkning til den nu tinglyste erhverver</a:t>
            </a:r>
          </a:p>
          <a:p>
            <a:pPr marL="495300" indent="-495300"/>
            <a:r>
              <a:rPr lang="da-DK" smtClean="0"/>
              <a:t>Gælder både ordinære og ekstraordinære afdrag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  <a:endParaRPr lang="da-DK" sz="2000" b="1" smtClean="0"/>
          </a:p>
          <a:p>
            <a:pPr marL="495300" indent="-495300"/>
            <a:endParaRPr lang="da-DK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4.3 Betalingslegitimation</a:t>
            </a:r>
          </a:p>
        </p:txBody>
      </p:sp>
      <p:sp>
        <p:nvSpPr>
          <p:cNvPr id="37893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b="1" smtClean="0"/>
              <a:t>Negotiable pantebreve:</a:t>
            </a:r>
          </a:p>
          <a:p>
            <a:pPr marL="914400" lvl="1" indent="-457200"/>
            <a:r>
              <a:rPr lang="da-DK" smtClean="0"/>
              <a:t>Betaling til den tinglyste kreditor, TL § 29, stk. 1,</a:t>
            </a:r>
          </a:p>
          <a:p>
            <a:pPr marL="914400" lvl="1" indent="-457200"/>
            <a:r>
              <a:rPr lang="da-DK" smtClean="0"/>
              <a:t>Skyldner kan betale </a:t>
            </a:r>
            <a:r>
              <a:rPr lang="da-DK" b="1" smtClean="0"/>
              <a:t>ordinære afdrag</a:t>
            </a:r>
            <a:r>
              <a:rPr lang="da-DK" smtClean="0"/>
              <a:t> til overdrager, jf. TL § 29, stk. 2, hvis:</a:t>
            </a:r>
          </a:p>
          <a:p>
            <a:pPr marL="1371600" lvl="2" indent="-457200"/>
            <a:r>
              <a:rPr lang="da-DK" smtClean="0"/>
              <a:t>Skyldner er i god tro om overdragelse til erhverver og</a:t>
            </a:r>
          </a:p>
          <a:p>
            <a:pPr marL="1371600" lvl="2" indent="-457200"/>
            <a:r>
              <a:rPr lang="da-DK" smtClean="0"/>
              <a:t>Afdrag og evt. renter er forfaldne til betaling</a:t>
            </a:r>
          </a:p>
          <a:p>
            <a:pPr marL="914400" lvl="1" indent="-457200"/>
            <a:r>
              <a:rPr lang="da-DK" smtClean="0"/>
              <a:t>Ved betaling af hele gælden kan skyldner krævet, at pantet skal aflyses, TL § 29a</a:t>
            </a:r>
          </a:p>
          <a:p>
            <a:pPr marL="914400" lvl="1" indent="-457200"/>
            <a:r>
              <a:rPr lang="da-DK" smtClean="0"/>
              <a:t>Skyldner kan kræve at pantebrevet bliver nedlyst ved betaling af </a:t>
            </a:r>
            <a:r>
              <a:rPr lang="da-DK" b="1" smtClean="0"/>
              <a:t>ekstraordinære afdrag</a:t>
            </a:r>
            <a:r>
              <a:rPr lang="da-DK" smtClean="0"/>
              <a:t>, TL § 29b, stk. 1</a:t>
            </a:r>
            <a:endParaRPr lang="da-DK" b="1" smtClean="0"/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</a:p>
          <a:p>
            <a:pPr marL="495300" indent="-495300">
              <a:buFont typeface="Arial" charset="0"/>
              <a:buNone/>
            </a:pPr>
            <a:r>
              <a:rPr lang="da-DK" b="1" smtClean="0"/>
              <a:t>	</a:t>
            </a:r>
            <a:endParaRPr lang="da-DK" sz="2000" b="1" smtClean="0"/>
          </a:p>
          <a:p>
            <a:pPr marL="495300" indent="-495300"/>
            <a:endParaRPr lang="da-DK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4.4 Skyldners indsigelser overfor erhverver</a:t>
            </a:r>
          </a:p>
        </p:txBody>
      </p:sp>
      <p:sp>
        <p:nvSpPr>
          <p:cNvPr id="38917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5040313"/>
          </a:xfrm>
        </p:spPr>
        <p:txBody>
          <a:bodyPr/>
          <a:lstStyle/>
          <a:p>
            <a:pPr marL="495300" indent="-495300"/>
            <a:r>
              <a:rPr lang="da-DK" smtClean="0"/>
              <a:t>Hvad sker der med skyldners indsigelser, når kreditor har overdraget fordringen til erhverver? </a:t>
            </a:r>
          </a:p>
          <a:p>
            <a:pPr marL="495300" indent="-495300"/>
            <a:r>
              <a:rPr lang="da-DK" b="1" smtClean="0"/>
              <a:t>Simple pantebreve</a:t>
            </a:r>
          </a:p>
          <a:p>
            <a:pPr marL="914400" lvl="1" indent="-457200"/>
            <a:r>
              <a:rPr lang="da-DK" smtClean="0"/>
              <a:t>Som simple gældsbreve, jf. GBL § 26, stk. 2</a:t>
            </a:r>
          </a:p>
          <a:p>
            <a:pPr marL="914400" lvl="1" indent="-457200"/>
            <a:r>
              <a:rPr lang="da-DK" smtClean="0"/>
              <a:t>Erhverver kan ikke få bedre ret end overdrager</a:t>
            </a:r>
          </a:p>
          <a:p>
            <a:pPr marL="914400" lvl="1" indent="-457200"/>
            <a:r>
              <a:rPr lang="da-DK" smtClean="0"/>
              <a:t>Skyldner kan gøre samme indsigelser gældende overfor erhverver, som han kunne gøre gældende overfor kreditor, jf. GBL § 27</a:t>
            </a:r>
            <a:endParaRPr lang="da-DK" sz="2000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4.4 Skyldners indsigelser overfor erhverver</a:t>
            </a:r>
          </a:p>
        </p:txBody>
      </p:sp>
      <p:sp>
        <p:nvSpPr>
          <p:cNvPr id="39941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b="1" smtClean="0"/>
              <a:t>Negotiabelt pantebrev</a:t>
            </a:r>
          </a:p>
          <a:p>
            <a:pPr marL="914400" lvl="1" indent="-457200"/>
            <a:r>
              <a:rPr lang="da-DK" smtClean="0"/>
              <a:t>Som omsætningsgældsbreve, jf. TL § 27a</a:t>
            </a:r>
          </a:p>
          <a:p>
            <a:pPr marL="914400" lvl="1" indent="-457200"/>
            <a:r>
              <a:rPr lang="da-DK" smtClean="0"/>
              <a:t>Svage indsigelser går tabt for skyldner, når gældsbrevet er overdraget, jf. GBL § 15 hvis</a:t>
            </a:r>
            <a:r>
              <a:rPr lang="da-DK" sz="2000" smtClean="0"/>
              <a:t>:</a:t>
            </a:r>
          </a:p>
          <a:p>
            <a:pPr marL="1371600" lvl="2" indent="-457200"/>
            <a:r>
              <a:rPr lang="da-DK" sz="2200" smtClean="0"/>
              <a:t>Overdragelsen er tinglyst</a:t>
            </a:r>
          </a:p>
          <a:p>
            <a:pPr marL="1371600" lvl="2" indent="-457200"/>
            <a:r>
              <a:rPr lang="da-DK" sz="2200" smtClean="0"/>
              <a:t>Erhverver er i god tro om indsigelsen</a:t>
            </a:r>
          </a:p>
          <a:p>
            <a:pPr marL="1371600" lvl="2" indent="-457200"/>
            <a:r>
              <a:rPr lang="da-DK" sz="2200" smtClean="0"/>
              <a:t>Den gode tro er tilstede på det tidspunktet hvor erhverver får tinglyst sin ret, jf. TL § 5</a:t>
            </a:r>
          </a:p>
          <a:p>
            <a:pPr marL="1371600" lvl="2" indent="-457200"/>
            <a:r>
              <a:rPr lang="da-DK" sz="2200" smtClean="0"/>
              <a:t>Overdragelsen til erhverver er fra den person, der havde ret til at disponere ifølge tingbogen</a:t>
            </a:r>
          </a:p>
          <a:p>
            <a:pPr marL="914400" lvl="1" indent="-457200"/>
            <a:r>
              <a:rPr lang="da-DK" smtClean="0"/>
              <a:t>Skyldner bevarer stærke indsigelser også overfor en erhverver i god tro, jf. TL § 27a, stk. 2 og GBL § 17</a:t>
            </a:r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4.5 Konflikter med en senere erhverver</a:t>
            </a:r>
          </a:p>
        </p:txBody>
      </p:sp>
      <p:sp>
        <p:nvSpPr>
          <p:cNvPr id="40965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marL="495300" indent="-495300"/>
            <a:r>
              <a:rPr lang="da-DK" smtClean="0"/>
              <a:t>Når et pantebrev overdrages flere gange, kan der opstå konflikter mellem de forskellige erhververe enten som:</a:t>
            </a:r>
          </a:p>
          <a:p>
            <a:pPr marL="914400" lvl="1" indent="-457200"/>
            <a:r>
              <a:rPr lang="da-DK" smtClean="0"/>
              <a:t>Kædeoverdragelse </a:t>
            </a:r>
            <a:r>
              <a:rPr lang="da-DK" sz="1800" smtClean="0"/>
              <a:t>(se fig. 18.17)</a:t>
            </a:r>
            <a:endParaRPr lang="da-DK" smtClean="0"/>
          </a:p>
          <a:p>
            <a:pPr marL="1371600" lvl="2" indent="-457200"/>
            <a:r>
              <a:rPr lang="da-DK" smtClean="0"/>
              <a:t>Fx hvis der er en indsigelse om svig i den tidligere overdragelse, så den sælger man har købt fordringen af ikke rigtigt ejede den </a:t>
            </a:r>
          </a:p>
          <a:p>
            <a:pPr marL="914400" lvl="1" indent="-457200"/>
            <a:r>
              <a:rPr lang="da-DK" smtClean="0"/>
              <a:t>Dobbeltoverdragelse </a:t>
            </a:r>
            <a:r>
              <a:rPr lang="da-DK" sz="1800" smtClean="0"/>
              <a:t>(se fig. 18.18)</a:t>
            </a:r>
            <a:endParaRPr lang="da-DK" smtClean="0"/>
          </a:p>
          <a:p>
            <a:pPr marL="1371600" lvl="2" indent="-457200"/>
            <a:r>
              <a:rPr lang="da-DK" smtClean="0"/>
              <a:t> Fx hvis den samme fordring er overdraget to gange</a:t>
            </a:r>
          </a:p>
          <a:p>
            <a:pPr marL="914400" lvl="1" indent="-457200"/>
            <a:endParaRPr lang="da-DK" smtClean="0"/>
          </a:p>
          <a:p>
            <a:pPr marL="495300" indent="-495300"/>
            <a:endParaRPr lang="da-DK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4.5 Konflikter med en senere erhverver - fortsat</a:t>
            </a:r>
          </a:p>
        </p:txBody>
      </p:sp>
      <p:sp>
        <p:nvSpPr>
          <p:cNvPr id="41989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r>
              <a:rPr lang="da-DK" b="1" smtClean="0"/>
              <a:t>Simple pantebreve</a:t>
            </a:r>
          </a:p>
          <a:p>
            <a:pPr marL="495300" indent="-495300"/>
            <a:r>
              <a:rPr lang="da-DK" sz="2400" smtClean="0"/>
              <a:t>Kædeoverdragelse </a:t>
            </a:r>
            <a:r>
              <a:rPr lang="da-DK" sz="1800" smtClean="0"/>
              <a:t>(se fig. 18.17)</a:t>
            </a:r>
          </a:p>
          <a:p>
            <a:pPr marL="914400" lvl="1" indent="-457200"/>
            <a:r>
              <a:rPr lang="da-DK" smtClean="0"/>
              <a:t>Som et simpelt gældsbrev, jf. GBL § 26, stk. 2</a:t>
            </a:r>
          </a:p>
          <a:p>
            <a:pPr marL="914400" lvl="1" indent="-457200"/>
            <a:r>
              <a:rPr lang="da-DK" smtClean="0"/>
              <a:t>Erhverver ikke bedre ret end overdrager, jf. GBL § 27</a:t>
            </a:r>
          </a:p>
          <a:p>
            <a:pPr marL="495300" indent="-495300"/>
            <a:r>
              <a:rPr lang="da-DK" sz="2400" smtClean="0"/>
              <a:t>Dobbeltoverdragelse </a:t>
            </a:r>
            <a:r>
              <a:rPr lang="da-DK" sz="1800" smtClean="0"/>
              <a:t>(se fig. 18.18)</a:t>
            </a:r>
          </a:p>
          <a:p>
            <a:pPr marL="914400" lvl="1" indent="-457200">
              <a:buFont typeface="Arial" charset="0"/>
              <a:buNone/>
            </a:pPr>
            <a:r>
              <a:rPr lang="da-DK" b="1" smtClean="0"/>
              <a:t>HR: Den der har indgået aftalen først har mest ret</a:t>
            </a:r>
          </a:p>
          <a:p>
            <a:pPr marL="914400" lvl="1" indent="-457200">
              <a:buFont typeface="Arial" charset="0"/>
              <a:buNone/>
            </a:pPr>
            <a:r>
              <a:rPr lang="da-DK" smtClean="0"/>
              <a:t>	En senere rettighedshaver kan fortrænge en tidligere stiftet ret, hvis:</a:t>
            </a:r>
          </a:p>
          <a:p>
            <a:pPr lvl="2"/>
            <a:r>
              <a:rPr lang="da-DK" smtClean="0"/>
              <a:t>Senere rettighedshaver har tinglyst først</a:t>
            </a:r>
            <a:br>
              <a:rPr lang="da-DK" smtClean="0"/>
            </a:br>
            <a:r>
              <a:rPr lang="da-DK" smtClean="0"/>
              <a:t>En aftaleerhverver skal være i god tro på tinglysningstidspunktet</a:t>
            </a:r>
          </a:p>
          <a:p>
            <a:pPr marL="495300" indent="-495300"/>
            <a:endParaRPr lang="da-DK" sz="2400" smtClean="0"/>
          </a:p>
          <a:p>
            <a:pPr marL="495300" indent="-495300"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4.5 Konflikter med en senere erhverver - fortsat</a:t>
            </a:r>
          </a:p>
        </p:txBody>
      </p:sp>
      <p:sp>
        <p:nvSpPr>
          <p:cNvPr id="43013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r>
              <a:rPr lang="da-DK" b="1" smtClean="0"/>
              <a:t>Negotiabelt pantebrev</a:t>
            </a:r>
          </a:p>
          <a:p>
            <a:pPr marL="495300" indent="-495300"/>
            <a:r>
              <a:rPr lang="da-DK" sz="2200" smtClean="0"/>
              <a:t>Som omsætningsgældsbrev, jf. TL § 27b</a:t>
            </a:r>
          </a:p>
          <a:p>
            <a:pPr marL="495300" indent="-495300"/>
            <a:r>
              <a:rPr lang="da-DK" sz="2200" smtClean="0"/>
              <a:t>Kædeoverdragelse </a:t>
            </a:r>
            <a:r>
              <a:rPr lang="da-DK" sz="1800" smtClean="0"/>
              <a:t>(se fig. 18.19)</a:t>
            </a:r>
          </a:p>
          <a:p>
            <a:pPr marL="914400" lvl="1" indent="-457200">
              <a:buFont typeface="Arial" charset="0"/>
              <a:buNone/>
            </a:pPr>
            <a:r>
              <a:rPr lang="da-DK" sz="2200" smtClean="0"/>
              <a:t>En </a:t>
            </a:r>
            <a:r>
              <a:rPr lang="da-DK" sz="2200" b="1" smtClean="0"/>
              <a:t>aftaleerhverver</a:t>
            </a:r>
            <a:r>
              <a:rPr lang="da-DK" sz="2200" smtClean="0"/>
              <a:t> (ikke kreditor) kan fortrænge en tidligere indsigelse hvis:</a:t>
            </a:r>
          </a:p>
          <a:p>
            <a:pPr marL="914400" lvl="1" indent="-457200"/>
            <a:r>
              <a:rPr lang="da-DK" sz="2200" smtClean="0"/>
              <a:t>God tro om indsigelse</a:t>
            </a:r>
          </a:p>
          <a:p>
            <a:pPr marL="914400" lvl="1" indent="-457200"/>
            <a:r>
              <a:rPr lang="da-DK" sz="2200" smtClean="0"/>
              <a:t>Har tinglyst sin ret til pantebrevet</a:t>
            </a:r>
          </a:p>
          <a:p>
            <a:pPr marL="914400" lvl="1" indent="-457200"/>
            <a:r>
              <a:rPr lang="da-DK" sz="2200" smtClean="0"/>
              <a:t>Overdrager havde tinglyst ret til pantebrevet</a:t>
            </a:r>
          </a:p>
          <a:p>
            <a:pPr marL="495300" indent="-495300" eaLnBrk="1" hangingPunct="1"/>
            <a:r>
              <a:rPr lang="da-DK" sz="2200" smtClean="0"/>
              <a:t>Dobbeltoverdragelse</a:t>
            </a:r>
          </a:p>
          <a:p>
            <a:pPr marL="914400" lvl="1" indent="-457200" eaLnBrk="1" hangingPunct="1"/>
            <a:r>
              <a:rPr lang="da-DK" sz="2200" smtClean="0"/>
              <a:t>Som simple pantebreve</a:t>
            </a:r>
          </a:p>
        </p:txBody>
      </p:sp>
      <p:sp>
        <p:nvSpPr>
          <p:cNvPr id="43014" name="AutoShape 7"/>
          <p:cNvSpPr>
            <a:spLocks noChangeArrowheads="1"/>
          </p:cNvSpPr>
          <p:nvPr/>
        </p:nvSpPr>
        <p:spPr bwMode="auto">
          <a:xfrm>
            <a:off x="7092950" y="3068638"/>
            <a:ext cx="1835150" cy="1079500"/>
          </a:xfrm>
          <a:prstGeom prst="cloudCallout">
            <a:avLst>
              <a:gd name="adj1" fmla="val -126644"/>
              <a:gd name="adj2" fmla="val 51028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 sz="1400" b="1">
                <a:solidFill>
                  <a:schemeClr val="bg1"/>
                </a:solidFill>
              </a:rPr>
              <a:t>Sikringsakt = </a:t>
            </a:r>
          </a:p>
          <a:p>
            <a:pPr algn="ctr"/>
            <a:r>
              <a:rPr lang="da-DK" sz="1400" b="1">
                <a:solidFill>
                  <a:schemeClr val="bg1"/>
                </a:solidFill>
              </a:rPr>
              <a:t>tinglysning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1. Generelle regler for fordringer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6389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a-DK" smtClean="0"/>
              <a:t>Principper i gældsbrevsloven finder anvendelse både for gældsbreve og andre fordringer</a:t>
            </a:r>
          </a:p>
          <a:p>
            <a:r>
              <a:rPr lang="da-DK" smtClean="0"/>
              <a:t>Flere skyldner hæfter solidarisk, hvis ikke andet er aftalt, GBL § 2:</a:t>
            </a:r>
          </a:p>
          <a:p>
            <a:pPr lvl="1"/>
            <a:r>
              <a:rPr lang="da-DK" smtClean="0"/>
              <a:t>Kreditor kan vælge at kræve hele gælden betalt af hver enkelt solidarisk skyldner</a:t>
            </a:r>
          </a:p>
          <a:p>
            <a:pPr lvl="1"/>
            <a:r>
              <a:rPr lang="da-DK" smtClean="0"/>
              <a:t>Har en solidarisk skyldner betalt hele gælden til kreditor, har han regresret mod de øvrige skyldnere</a:t>
            </a:r>
          </a:p>
          <a:p>
            <a:pPr eaLnBrk="1" hangingPunct="1"/>
            <a:endParaRPr lang="da-DK" smtClean="0"/>
          </a:p>
        </p:txBody>
      </p:sp>
      <p:cxnSp>
        <p:nvCxnSpPr>
          <p:cNvPr id="16390" name="AutoShape 7"/>
          <p:cNvCxnSpPr>
            <a:cxnSpLocks noChangeShapeType="1"/>
            <a:stCxn id="16389" idx="2"/>
            <a:endCxn id="16389" idx="2"/>
          </p:cNvCxnSpPr>
          <p:nvPr/>
        </p:nvCxnSpPr>
        <p:spPr bwMode="auto">
          <a:xfrm>
            <a:off x="4572000" y="612616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 Ophør af fordringer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6.1 Modregning</a:t>
            </a:r>
          </a:p>
        </p:txBody>
      </p:sp>
      <p:sp>
        <p:nvSpPr>
          <p:cNvPr id="44037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endParaRPr lang="da-DK" smtClean="0"/>
          </a:p>
          <a:p>
            <a:pPr marL="495300" indent="-495300"/>
            <a:r>
              <a:rPr lang="da-DK" smtClean="0"/>
              <a:t>Modregning kan altid aftales mellem parterne</a:t>
            </a:r>
          </a:p>
          <a:p>
            <a:pPr marL="495300" indent="-495300"/>
            <a:r>
              <a:rPr lang="da-DK" smtClean="0"/>
              <a:t>Tvungen modregning kræver at betingelserne er opfyldt:</a:t>
            </a:r>
          </a:p>
          <a:p>
            <a:pPr marL="914400" lvl="1" indent="-457200"/>
            <a:r>
              <a:rPr lang="da-DK" smtClean="0"/>
              <a:t>Udjævnelige krav</a:t>
            </a:r>
          </a:p>
          <a:p>
            <a:pPr marL="914400" lvl="1" indent="-457200"/>
            <a:r>
              <a:rPr lang="da-DK" smtClean="0"/>
              <a:t>Gensidighed mellem parterne</a:t>
            </a:r>
          </a:p>
          <a:p>
            <a:pPr marL="914400" lvl="1" indent="-457200"/>
            <a:r>
              <a:rPr lang="da-DK" smtClean="0"/>
              <a:t>Afviklingsmodne krav</a:t>
            </a:r>
          </a:p>
          <a:p>
            <a:pPr marL="914400" lvl="1" indent="-457200"/>
            <a:r>
              <a:rPr lang="da-DK" smtClean="0"/>
              <a:t>Retskraftige krav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6.1 Modregning</a:t>
            </a:r>
          </a:p>
        </p:txBody>
      </p:sp>
      <p:sp>
        <p:nvSpPr>
          <p:cNvPr id="45061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endParaRPr lang="da-DK" smtClean="0"/>
          </a:p>
          <a:p>
            <a:pPr marL="495300" indent="-495300"/>
            <a:r>
              <a:rPr lang="da-DK" smtClean="0"/>
              <a:t>Udjævnelige krav:</a:t>
            </a:r>
          </a:p>
          <a:p>
            <a:pPr marL="914400" lvl="1" indent="-457200"/>
            <a:r>
              <a:rPr lang="da-DK" smtClean="0"/>
              <a:t>De to krav skal være af samme art, fx penge – penge</a:t>
            </a:r>
          </a:p>
          <a:p>
            <a:pPr marL="914400" lvl="1" indent="-457200"/>
            <a:r>
              <a:rPr lang="da-DK" smtClean="0"/>
              <a:t>Ikke pærer – bananer eller aktier – penge, men det er ok med forskellig valuta</a:t>
            </a:r>
          </a:p>
          <a:p>
            <a:pPr marL="495300" indent="-495300"/>
            <a:r>
              <a:rPr lang="da-DK" smtClean="0"/>
              <a:t>Gensidige</a:t>
            </a:r>
          </a:p>
          <a:p>
            <a:pPr marL="914400" lvl="1" indent="-457200"/>
            <a:r>
              <a:rPr lang="da-DK" smtClean="0"/>
              <a:t>De to krav skal være mellem de samme to parter</a:t>
            </a:r>
          </a:p>
          <a:p>
            <a:pPr marL="914400" lvl="1" indent="-457200"/>
            <a:r>
              <a:rPr lang="da-DK" smtClean="0"/>
              <a:t>Den der vil modregne er kreditor på modkravet og debitor på hovedkravet </a:t>
            </a:r>
            <a:r>
              <a:rPr lang="da-DK" sz="1800" smtClean="0"/>
              <a:t>(se fig. 18.22)</a:t>
            </a:r>
            <a:endParaRPr lang="da-DK" smtClean="0"/>
          </a:p>
          <a:p>
            <a:pPr marL="914400" lvl="1" indent="-457200"/>
            <a:r>
              <a:rPr lang="da-DK" smtClean="0"/>
              <a:t>Husk at kreditor ikke kan modregne på tværs af ægtefæller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6.1 Modregning</a:t>
            </a:r>
          </a:p>
        </p:txBody>
      </p:sp>
      <p:sp>
        <p:nvSpPr>
          <p:cNvPr id="46085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endParaRPr lang="da-DK" smtClean="0"/>
          </a:p>
          <a:p>
            <a:pPr marL="495300" indent="-495300"/>
            <a:r>
              <a:rPr lang="da-DK" smtClean="0"/>
              <a:t>Afviklingsmodne</a:t>
            </a:r>
          </a:p>
          <a:p>
            <a:pPr marL="914400" lvl="1" indent="-457200"/>
            <a:r>
              <a:rPr lang="da-DK" smtClean="0"/>
              <a:t>Modkravet skal være forfaldent</a:t>
            </a:r>
          </a:p>
          <a:p>
            <a:pPr marL="914400" lvl="1" indent="-457200"/>
            <a:r>
              <a:rPr lang="da-DK" smtClean="0"/>
              <a:t>Frigørelsestiden skal være kommet for hovedkravet</a:t>
            </a:r>
            <a:br>
              <a:rPr lang="da-DK" smtClean="0"/>
            </a:br>
            <a:endParaRPr lang="da-DK" smtClean="0"/>
          </a:p>
          <a:p>
            <a:pPr marL="495300" indent="-495300"/>
            <a:r>
              <a:rPr lang="da-DK" smtClean="0"/>
              <a:t>Retskraftig</a:t>
            </a:r>
          </a:p>
          <a:p>
            <a:pPr marL="914400" lvl="1" indent="-457200"/>
            <a:r>
              <a:rPr lang="da-DK" smtClean="0"/>
              <a:t>Kravet må ikke være forældet eller bortfaldet af anden grund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6.2 Forældelse</a:t>
            </a:r>
          </a:p>
        </p:txBody>
      </p:sp>
      <p:sp>
        <p:nvSpPr>
          <p:cNvPr id="47109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r>
              <a:rPr lang="da-DK" smtClean="0"/>
              <a:t>Forældelsesloven (FL) omfatter:</a:t>
            </a:r>
          </a:p>
          <a:p>
            <a:pPr marL="495300" indent="-495300"/>
            <a:r>
              <a:rPr lang="da-DK" smtClean="0"/>
              <a:t>Fordringer på penge eller andre ydelser, fx</a:t>
            </a:r>
          </a:p>
          <a:p>
            <a:pPr lvl="1"/>
            <a:r>
              <a:rPr lang="da-DK" smtClean="0"/>
              <a:t>Krav på løn</a:t>
            </a:r>
          </a:p>
          <a:p>
            <a:pPr lvl="1"/>
            <a:r>
              <a:rPr lang="da-DK" smtClean="0"/>
              <a:t>Krav på erstatning</a:t>
            </a:r>
          </a:p>
          <a:p>
            <a:pPr lvl="1"/>
            <a:r>
              <a:rPr lang="da-DK" smtClean="0"/>
              <a:t>Krav efter en faktura</a:t>
            </a:r>
          </a:p>
          <a:p>
            <a:pPr marL="495300" indent="-495300"/>
            <a:r>
              <a:rPr lang="da-DK" smtClean="0"/>
              <a:t>Forældelsesloven omfatter ikke:</a:t>
            </a:r>
          </a:p>
          <a:p>
            <a:pPr lvl="1"/>
            <a:r>
              <a:rPr lang="da-DK" smtClean="0"/>
              <a:t>Tinglyste pantebreve</a:t>
            </a:r>
          </a:p>
          <a:p>
            <a:pPr lvl="1"/>
            <a:r>
              <a:rPr lang="da-DK" smtClean="0"/>
              <a:t>Krav på andet end penge</a:t>
            </a:r>
          </a:p>
          <a:p>
            <a:pPr marL="495300" indent="-495300"/>
            <a:r>
              <a:rPr lang="da-DK" smtClean="0"/>
              <a:t>Særlige krav kan være forældet efter andre regler, fx:</a:t>
            </a:r>
          </a:p>
          <a:p>
            <a:pPr lvl="1"/>
            <a:r>
              <a:rPr lang="da-DK" smtClean="0"/>
              <a:t>Checkloven, købeloven, betalingstjenesteloven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6.2 Forældelse</a:t>
            </a:r>
          </a:p>
        </p:txBody>
      </p:sp>
      <p:sp>
        <p:nvSpPr>
          <p:cNvPr id="48133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 algn="ctr">
              <a:buFont typeface="Arial" charset="0"/>
              <a:buNone/>
            </a:pPr>
            <a:endParaRPr lang="da-DK" b="1" smtClean="0"/>
          </a:p>
          <a:p>
            <a:pPr marL="495300" indent="-495300" algn="ctr">
              <a:buFont typeface="Arial" charset="0"/>
              <a:buNone/>
            </a:pPr>
            <a:r>
              <a:rPr lang="da-DK" b="1" smtClean="0"/>
              <a:t>Skyldner skal ikke betale, hvis kravet er forældet</a:t>
            </a:r>
          </a:p>
          <a:p>
            <a:pPr marL="495300" indent="-495300">
              <a:buFont typeface="Arial" charset="0"/>
              <a:buNone/>
            </a:pPr>
            <a:endParaRPr lang="da-DK" b="1" smtClean="0"/>
          </a:p>
          <a:p>
            <a:pPr marL="495300" indent="-495300"/>
            <a:r>
              <a:rPr lang="da-DK" smtClean="0"/>
              <a:t>Forældelsesfristen løber fra det tidligste tidspunkt kreditor kunne kræve betaling:</a:t>
            </a:r>
          </a:p>
          <a:p>
            <a:pPr lvl="1"/>
            <a:r>
              <a:rPr lang="da-DK" smtClean="0"/>
              <a:t>Forfaldstidspunkt, der hvor skyldner skal betale fordringen</a:t>
            </a:r>
          </a:p>
          <a:p>
            <a:pPr lvl="1"/>
            <a:r>
              <a:rPr lang="da-DK" smtClean="0"/>
              <a:t>Misligholdelsestidspunkt, hvis en kontrakt bliver misligholdt</a:t>
            </a:r>
          </a:p>
          <a:p>
            <a:pPr lvl="1"/>
            <a:r>
              <a:rPr lang="da-DK" smtClean="0"/>
              <a:t>Skadestidspunkt, hvis kravet opstår som følge af erstatningsansvar for en skade</a:t>
            </a:r>
          </a:p>
          <a:p>
            <a:pPr marL="495300" indent="-495300"/>
            <a:endParaRPr lang="da-DK" smtClean="0"/>
          </a:p>
          <a:p>
            <a:pPr marL="495300" indent="-495300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6.2 Forældelse</a:t>
            </a:r>
          </a:p>
        </p:txBody>
      </p:sp>
      <p:sp>
        <p:nvSpPr>
          <p:cNvPr id="49157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r>
              <a:rPr lang="da-DK" b="1" smtClean="0"/>
              <a:t>Forældelsesfrister </a:t>
            </a:r>
            <a:r>
              <a:rPr lang="da-DK" sz="2000" b="1" smtClean="0"/>
              <a:t>(se fig. 18.23)</a:t>
            </a:r>
            <a:endParaRPr lang="da-DK" b="1" smtClean="0"/>
          </a:p>
          <a:p>
            <a:pPr marL="495300" indent="-495300"/>
            <a:r>
              <a:rPr lang="da-DK" smtClean="0"/>
              <a:t>HR: Alle krav forældes efter 3 år, jf. FL § 3, stk. 1, fx:</a:t>
            </a:r>
          </a:p>
          <a:p>
            <a:pPr lvl="1"/>
            <a:r>
              <a:rPr lang="da-DK" smtClean="0"/>
              <a:t>Krav på renter og rykkergebyrer</a:t>
            </a:r>
          </a:p>
          <a:p>
            <a:pPr lvl="1"/>
            <a:r>
              <a:rPr lang="da-DK" smtClean="0"/>
              <a:t>Krav som følge af mangler ved fast ejendom</a:t>
            </a:r>
          </a:p>
          <a:p>
            <a:pPr lvl="1"/>
            <a:r>
              <a:rPr lang="da-DK" smtClean="0"/>
              <a:t>Overtræk på et kontokort</a:t>
            </a:r>
          </a:p>
          <a:p>
            <a:pPr marL="495300" indent="-495300"/>
            <a:r>
              <a:rPr lang="da-DK" smtClean="0"/>
              <a:t>U: Nogle krav forældes efter 10 år, fx:</a:t>
            </a:r>
          </a:p>
          <a:p>
            <a:pPr lvl="1"/>
            <a:r>
              <a:rPr lang="da-DK" smtClean="0"/>
              <a:t>Underskrevet gældsbrev</a:t>
            </a:r>
          </a:p>
          <a:p>
            <a:pPr lvl="1"/>
            <a:r>
              <a:rPr lang="da-DK" smtClean="0"/>
              <a:t>Frivilligt forlig</a:t>
            </a:r>
          </a:p>
          <a:p>
            <a:pPr lvl="1"/>
            <a:r>
              <a:rPr lang="da-DK" smtClean="0"/>
              <a:t>Dom</a:t>
            </a:r>
          </a:p>
          <a:p>
            <a:pPr lvl="1"/>
            <a:r>
              <a:rPr lang="da-DK" smtClean="0"/>
              <a:t>Pengelån</a:t>
            </a:r>
          </a:p>
          <a:p>
            <a:pPr marL="495300" indent="-495300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7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7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0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6.2 Forældelse</a:t>
            </a:r>
          </a:p>
        </p:txBody>
      </p:sp>
      <p:sp>
        <p:nvSpPr>
          <p:cNvPr id="50181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r>
              <a:rPr lang="da-DK" b="1" smtClean="0"/>
              <a:t>Suspenderet frist </a:t>
            </a:r>
          </a:p>
          <a:p>
            <a:pPr marL="495300" indent="-495300"/>
            <a:r>
              <a:rPr lang="da-DK" smtClean="0"/>
              <a:t>Betyder at fristen løber først fra et senere tidspunkt</a:t>
            </a:r>
          </a:p>
          <a:p>
            <a:pPr marL="495300" indent="-495300"/>
            <a:r>
              <a:rPr lang="da-DK" smtClean="0"/>
              <a:t>Hvis kreditor ikke kendte til kravet (fx fordi kreditor ikke er klar over, at der er en skade)</a:t>
            </a:r>
          </a:p>
          <a:p>
            <a:pPr marL="495300" indent="-495300"/>
            <a:r>
              <a:rPr lang="da-DK" smtClean="0"/>
              <a:t>Hvis kreditor ikke kendte til skyldner (fx fordi kreditor ikke ved, hvem der har ansvar for skaden)</a:t>
            </a:r>
          </a:p>
          <a:p>
            <a:pPr marL="495300" indent="-495300"/>
            <a:r>
              <a:rPr lang="da-DK" smtClean="0"/>
              <a:t>Fristen kan ikke suspenderes ud over de lange frister på 10 eller 30 år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6.2 Forældelse</a:t>
            </a:r>
          </a:p>
        </p:txBody>
      </p:sp>
      <p:sp>
        <p:nvSpPr>
          <p:cNvPr id="51205" name="Pladsholder til indhold 5"/>
          <p:cNvSpPr>
            <a:spLocks noGrp="1"/>
          </p:cNvSpPr>
          <p:nvPr>
            <p:ph idx="4294967295"/>
          </p:nvPr>
        </p:nvSpPr>
        <p:spPr>
          <a:xfrm>
            <a:off x="468313" y="1341438"/>
            <a:ext cx="8229600" cy="5040312"/>
          </a:xfrm>
        </p:spPr>
        <p:txBody>
          <a:bodyPr/>
          <a:lstStyle/>
          <a:p>
            <a:pPr marL="495300" indent="-495300">
              <a:buFont typeface="Arial" charset="0"/>
              <a:buNone/>
            </a:pPr>
            <a:r>
              <a:rPr lang="da-DK" b="1" smtClean="0"/>
              <a:t>Afbrydelse af frist </a:t>
            </a:r>
          </a:p>
          <a:p>
            <a:pPr marL="495300" indent="-495300"/>
            <a:r>
              <a:rPr lang="da-DK" smtClean="0"/>
              <a:t>Når fristen afbrydes, starter den forfra</a:t>
            </a:r>
          </a:p>
          <a:p>
            <a:pPr marL="495300" indent="-495300"/>
            <a:r>
              <a:rPr lang="da-DK" smtClean="0"/>
              <a:t>Afbrydelse sker når</a:t>
            </a:r>
          </a:p>
          <a:p>
            <a:pPr lvl="1"/>
            <a:r>
              <a:rPr lang="da-DK" smtClean="0"/>
              <a:t>Skyldner erkender at skylde pengene, fx når:</a:t>
            </a:r>
          </a:p>
          <a:p>
            <a:pPr lvl="2"/>
            <a:r>
              <a:rPr lang="da-DK" smtClean="0"/>
              <a:t>Skyldner betaler renter og afdrag</a:t>
            </a:r>
          </a:p>
          <a:p>
            <a:pPr lvl="2"/>
            <a:r>
              <a:rPr lang="da-DK" smtClean="0"/>
              <a:t>Underskriver et frivilligt forlig</a:t>
            </a:r>
          </a:p>
          <a:p>
            <a:pPr lvl="2"/>
            <a:r>
              <a:rPr lang="da-DK" smtClean="0"/>
              <a:t>Eller accepterer på anden måde</a:t>
            </a:r>
          </a:p>
          <a:p>
            <a:pPr lvl="1"/>
            <a:r>
              <a:rPr lang="da-DK" smtClean="0"/>
              <a:t>Vil skyldner ikke erkende gælden, må skyldner foretage retslige skridt, fx:</a:t>
            </a:r>
          </a:p>
          <a:p>
            <a:pPr lvl="2"/>
            <a:r>
              <a:rPr lang="da-DK" smtClean="0"/>
              <a:t>Forfølge krav i Fogedretten</a:t>
            </a:r>
          </a:p>
          <a:p>
            <a:pPr lvl="2"/>
            <a:r>
              <a:rPr lang="da-DK" smtClean="0"/>
              <a:t>Klage til et ankenævn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1. Generelle regler for fordringer</a:t>
            </a:r>
          </a:p>
        </p:txBody>
      </p:sp>
      <p:sp>
        <p:nvSpPr>
          <p:cNvPr id="17413" name="Pladsholder til indhold 5"/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a-DK" smtClean="0"/>
              <a:t>En skyldner er forpligtet til at betale et bestemt beløb:</a:t>
            </a:r>
          </a:p>
          <a:p>
            <a:r>
              <a:rPr lang="da-DK" b="1" smtClean="0"/>
              <a:t>I rette tid</a:t>
            </a:r>
            <a:r>
              <a:rPr lang="da-DK" smtClean="0"/>
              <a:t> </a:t>
            </a:r>
          </a:p>
          <a:p>
            <a:pPr lvl="1"/>
            <a:r>
              <a:rPr lang="da-DK" smtClean="0"/>
              <a:t>Forfaldstid, seneste betalingstidspunkt</a:t>
            </a:r>
          </a:p>
          <a:p>
            <a:pPr lvl="1"/>
            <a:r>
              <a:rPr lang="da-DK" smtClean="0"/>
              <a:t>Frigørelsestid, tidligste betalingstidspunkt</a:t>
            </a:r>
          </a:p>
          <a:p>
            <a:r>
              <a:rPr lang="da-DK" b="1" smtClean="0"/>
              <a:t>På rette sted</a:t>
            </a:r>
            <a:r>
              <a:rPr lang="da-DK" smtClean="0"/>
              <a:t> </a:t>
            </a:r>
          </a:p>
          <a:p>
            <a:pPr lvl="1"/>
            <a:r>
              <a:rPr lang="da-DK" smtClean="0"/>
              <a:t>pengeskyld er bringeskyld, pengene skal være kommet frem til kreditor inden forfaldstid</a:t>
            </a:r>
          </a:p>
          <a:p>
            <a:r>
              <a:rPr lang="da-DK" b="1" smtClean="0"/>
              <a:t>På rette måde</a:t>
            </a:r>
          </a:p>
          <a:p>
            <a:pPr lvl="1"/>
            <a:r>
              <a:rPr lang="da-DK" smtClean="0"/>
              <a:t>betalingsmiddel – check, kort, kontanter, bankoverførsel, sms afhængig af hvad der er aftalt</a:t>
            </a:r>
          </a:p>
          <a:p>
            <a:r>
              <a:rPr lang="da-DK" b="1" smtClean="0"/>
              <a:t>Til rette kreditor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1.3.1 Betaling med betalingskort</a:t>
            </a:r>
            <a:endParaRPr lang="da-DK" sz="3600" smtClean="0"/>
          </a:p>
        </p:txBody>
      </p:sp>
      <p:sp>
        <p:nvSpPr>
          <p:cNvPr id="18437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2398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Betaling med betalingskort eller andre betalingstjenester (netbank, mobiltelefon mm.) er reguleret i Betalingstjenesteloven (BTL)</a:t>
            </a:r>
          </a:p>
          <a:p>
            <a:pPr eaLnBrk="1" hangingPunct="1"/>
            <a:r>
              <a:rPr lang="da-DK" smtClean="0"/>
              <a:t>En betalingstransaktion med kort går gennem betalingsmodtagers bank og kortholders bank </a:t>
            </a:r>
            <a:r>
              <a:rPr lang="da-DK" sz="2000" smtClean="0"/>
              <a:t>(Se fig. 18.2)</a:t>
            </a:r>
          </a:p>
          <a:p>
            <a:pPr eaLnBrk="1" hangingPunct="1"/>
            <a:r>
              <a:rPr lang="da-DK" smtClean="0"/>
              <a:t>Bliver kortet brugt uberettiget skelnes mellem</a:t>
            </a:r>
          </a:p>
          <a:p>
            <a:pPr lvl="1" eaLnBrk="1" hangingPunct="1"/>
            <a:r>
              <a:rPr lang="da-DK" smtClean="0"/>
              <a:t>Kortholders træk uden dækning (kortet kan måske spærres og transaktionen kan evt. tilbageføres)</a:t>
            </a:r>
          </a:p>
          <a:p>
            <a:pPr lvl="1" eaLnBrk="1" hangingPunct="1"/>
            <a:r>
              <a:rPr lang="da-DK" smtClean="0"/>
              <a:t>Kortmisbrug begået af andre end kortholder</a:t>
            </a:r>
            <a:endParaRPr lang="da-DK" sz="2000" smtClean="0"/>
          </a:p>
          <a:p>
            <a:pPr eaLnBrk="1" hangingPunct="1"/>
            <a:endParaRPr lang="da-DK" sz="2000" smtClean="0"/>
          </a:p>
        </p:txBody>
      </p:sp>
      <p:sp>
        <p:nvSpPr>
          <p:cNvPr id="18438" name="AutoShape 10"/>
          <p:cNvSpPr>
            <a:spLocks noChangeArrowheads="1"/>
          </p:cNvSpPr>
          <p:nvPr/>
        </p:nvSpPr>
        <p:spPr bwMode="auto">
          <a:xfrm>
            <a:off x="5651500" y="5445125"/>
            <a:ext cx="1800225" cy="1152525"/>
          </a:xfrm>
          <a:prstGeom prst="cloudCallout">
            <a:avLst>
              <a:gd name="adj1" fmla="val -113491"/>
              <a:gd name="adj2" fmla="val -65014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>
                <a:solidFill>
                  <a:schemeClr val="bg1"/>
                </a:solidFill>
              </a:rPr>
              <a:t>Se mere </a:t>
            </a:r>
          </a:p>
          <a:p>
            <a:pPr algn="ctr"/>
            <a:r>
              <a:rPr lang="da-DK">
                <a:solidFill>
                  <a:schemeClr val="bg1"/>
                </a:solidFill>
              </a:rPr>
              <a:t>næste 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Kortmisbrug</a:t>
            </a:r>
          </a:p>
        </p:txBody>
      </p:sp>
      <p:sp>
        <p:nvSpPr>
          <p:cNvPr id="19461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Kortmisbrug - hvor korthold ikke selv har brugt kortet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endParaRPr lang="da-DK" b="1" smtClean="0"/>
          </a:p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HR:</a:t>
            </a:r>
            <a:r>
              <a:rPr lang="da-DK" smtClean="0"/>
              <a:t> Banken hæfter for misbruget og skal dække kortholders tab, jf. BTL § 61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U1:</a:t>
            </a:r>
            <a:r>
              <a:rPr lang="da-DK" smtClean="0"/>
              <a:t> Kortholder hæfter ubegrænset, hvis han har handlet svigagtigt eller med vilje ikke overholdt kortreglerne fx omkring sikkerhed, jf. BTL § 62, stk. 1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U2:</a:t>
            </a:r>
            <a:r>
              <a:rPr lang="da-DK" smtClean="0"/>
              <a:t> Har kort og pinkode været brugt hæfter kortholder for 1100 kr. , jf. BTL § 62, stk. 2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endParaRPr lang="da-DK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Kortmisbrug - fortsat</a:t>
            </a:r>
            <a:endParaRPr lang="da-DK" sz="3600" smtClean="0"/>
          </a:p>
        </p:txBody>
      </p:sp>
      <p:sp>
        <p:nvSpPr>
          <p:cNvPr id="20485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U3: </a:t>
            </a:r>
            <a:r>
              <a:rPr lang="da-DK" smtClean="0"/>
              <a:t>Kortholder kan hæfte for op til 8.000 kr., jf. BTL § 62, stk. 3, hvis kort og pinkode har været brugt og:</a:t>
            </a:r>
          </a:p>
          <a:p>
            <a:pPr lvl="1" eaLnBrk="1" hangingPunct="1">
              <a:lnSpc>
                <a:spcPct val="80000"/>
              </a:lnSpc>
            </a:pPr>
            <a:r>
              <a:rPr lang="da-DK" sz="2600" smtClean="0"/>
              <a:t>Kortet ikke er spærret med det samme</a:t>
            </a:r>
          </a:p>
          <a:p>
            <a:pPr lvl="1" eaLnBrk="1" hangingPunct="1">
              <a:lnSpc>
                <a:spcPct val="80000"/>
              </a:lnSpc>
            </a:pPr>
            <a:r>
              <a:rPr lang="da-DK" sz="2600" smtClean="0"/>
              <a:t>Kortholder selv har givet pinkoden til misbrugeren, og</a:t>
            </a:r>
          </a:p>
          <a:p>
            <a:pPr lvl="1" eaLnBrk="1" hangingPunct="1">
              <a:lnSpc>
                <a:spcPct val="80000"/>
              </a:lnSpc>
            </a:pPr>
            <a:r>
              <a:rPr lang="da-DK" sz="2600" smtClean="0"/>
              <a:t>Kortholder ved groft uforsvarlig adfærd har gjort misbruget muligt</a:t>
            </a:r>
            <a:endParaRPr lang="da-DK" sz="2600" b="1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U4:</a:t>
            </a:r>
            <a:r>
              <a:rPr lang="da-DK" smtClean="0"/>
              <a:t> Kortholder hæfter ubegrænset, jf. BTL § 62, stk. 6, hvis kort og pinkode er anvendt og:</a:t>
            </a:r>
          </a:p>
          <a:p>
            <a:pPr lvl="1" eaLnBrk="1" hangingPunct="1">
              <a:lnSpc>
                <a:spcPct val="80000"/>
              </a:lnSpc>
            </a:pPr>
            <a:r>
              <a:rPr lang="da-DK" sz="2600" smtClean="0"/>
              <a:t>Kortholder selv har oplyst koden til misbrugeren og</a:t>
            </a:r>
          </a:p>
          <a:p>
            <a:pPr lvl="1" eaLnBrk="1" hangingPunct="1">
              <a:lnSpc>
                <a:spcPct val="80000"/>
              </a:lnSpc>
            </a:pPr>
            <a:r>
              <a:rPr lang="da-DK" sz="2600" smtClean="0"/>
              <a:t>Kortholder burde have indset risikoen for misbrug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da-DK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mtClean="0"/>
              <a:t>Efter kortet er spærret er banken ansvarlig for al misbrug</a:t>
            </a:r>
            <a:endParaRPr lang="da-DK" b="1" smtClean="0"/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 Forskellige typer af pengekrav</a:t>
            </a:r>
          </a:p>
        </p:txBody>
      </p:sp>
      <p:sp>
        <p:nvSpPr>
          <p:cNvPr id="21509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66863"/>
            <a:ext cx="8229600" cy="4525962"/>
          </a:xfrm>
        </p:spPr>
        <p:txBody>
          <a:bodyPr/>
          <a:lstStyle/>
          <a:p>
            <a:pPr marL="495300" indent="-495300" eaLnBrk="1" hangingPunct="1">
              <a:buFont typeface="Arial" charset="0"/>
              <a:buNone/>
            </a:pPr>
            <a:r>
              <a:rPr lang="da-DK" sz="2400" smtClean="0"/>
              <a:t>Alle pengekrav eller fordringer kan deles op i 5 slags:</a:t>
            </a:r>
          </a:p>
          <a:p>
            <a:pPr marL="495300" indent="-495300" eaLnBrk="1" hangingPunct="1">
              <a:buFont typeface="Arial" charset="0"/>
              <a:buAutoNum type="arabicPeriod"/>
            </a:pPr>
            <a:r>
              <a:rPr lang="da-DK" sz="2400" smtClean="0"/>
              <a:t>Simple fordringer</a:t>
            </a:r>
          </a:p>
          <a:p>
            <a:pPr marL="495300" indent="-495300" eaLnBrk="1" hangingPunct="1">
              <a:buFont typeface="Arial" charset="0"/>
              <a:buAutoNum type="arabicPeriod"/>
            </a:pPr>
            <a:r>
              <a:rPr lang="da-DK" sz="2400" smtClean="0"/>
              <a:t>Simple gældsbreve</a:t>
            </a:r>
          </a:p>
          <a:p>
            <a:pPr marL="495300" indent="-495300" eaLnBrk="1" hangingPunct="1">
              <a:buFont typeface="Arial" charset="0"/>
              <a:buAutoNum type="arabicPeriod"/>
            </a:pPr>
            <a:r>
              <a:rPr lang="da-DK" sz="2400" smtClean="0"/>
              <a:t>Omsætningsgældsbreve</a:t>
            </a:r>
          </a:p>
          <a:p>
            <a:pPr marL="495300" indent="-495300" eaLnBrk="1" hangingPunct="1">
              <a:buFont typeface="Arial" charset="0"/>
              <a:buAutoNum type="arabicPeriod"/>
            </a:pPr>
            <a:r>
              <a:rPr lang="da-DK" sz="2400" smtClean="0"/>
              <a:t>Tinglyste negotiable pantebreve</a:t>
            </a:r>
          </a:p>
          <a:p>
            <a:pPr marL="495300" indent="-495300" eaLnBrk="1" hangingPunct="1">
              <a:buFont typeface="Arial" charset="0"/>
              <a:buAutoNum type="arabicPeriod"/>
            </a:pPr>
            <a:r>
              <a:rPr lang="da-DK" sz="2400" smtClean="0"/>
              <a:t>Tinglyste simple pantebreve</a:t>
            </a:r>
          </a:p>
          <a:p>
            <a:pPr marL="914400" lvl="1" indent="-457200" eaLnBrk="1" hangingPunct="1">
              <a:buFont typeface="Arial" charset="0"/>
              <a:buNone/>
            </a:pPr>
            <a:endParaRPr lang="da-DK" smtClean="0"/>
          </a:p>
        </p:txBody>
      </p:sp>
      <p:sp>
        <p:nvSpPr>
          <p:cNvPr id="21510" name="AutoShape 7"/>
          <p:cNvSpPr>
            <a:spLocks noChangeArrowheads="1"/>
          </p:cNvSpPr>
          <p:nvPr/>
        </p:nvSpPr>
        <p:spPr bwMode="auto">
          <a:xfrm>
            <a:off x="5508625" y="2852738"/>
            <a:ext cx="3024188" cy="3097212"/>
          </a:xfrm>
          <a:prstGeom prst="cloudCallout">
            <a:avLst>
              <a:gd name="adj1" fmla="val -83069"/>
              <a:gd name="adj2" fmla="val -51023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 b="1">
                <a:solidFill>
                  <a:schemeClr val="bg1"/>
                </a:solidFill>
              </a:rPr>
              <a:t>Gældsbrev:</a:t>
            </a:r>
          </a:p>
          <a:p>
            <a:pPr>
              <a:buFontTx/>
              <a:buChar char="-"/>
            </a:pPr>
            <a:r>
              <a:rPr lang="da-DK" b="1">
                <a:solidFill>
                  <a:schemeClr val="bg1"/>
                </a:solidFill>
              </a:rPr>
              <a:t>Skriftlig</a:t>
            </a:r>
          </a:p>
          <a:p>
            <a:pPr>
              <a:buFontTx/>
              <a:buChar char="-"/>
            </a:pPr>
            <a:r>
              <a:rPr lang="da-DK" b="1">
                <a:solidFill>
                  <a:schemeClr val="bg1"/>
                </a:solidFill>
              </a:rPr>
              <a:t>Ensidig	</a:t>
            </a:r>
          </a:p>
          <a:p>
            <a:pPr>
              <a:buFontTx/>
              <a:buChar char="-"/>
            </a:pPr>
            <a:r>
              <a:rPr lang="da-DK" b="1">
                <a:solidFill>
                  <a:schemeClr val="bg1"/>
                </a:solidFill>
              </a:rPr>
              <a:t>Ubetinget</a:t>
            </a:r>
          </a:p>
          <a:p>
            <a:pPr>
              <a:buFontTx/>
              <a:buChar char="-"/>
            </a:pPr>
            <a:r>
              <a:rPr lang="da-DK" b="1">
                <a:solidFill>
                  <a:schemeClr val="bg1"/>
                </a:solidFill>
              </a:rPr>
              <a:t>Fordring	</a:t>
            </a:r>
          </a:p>
          <a:p>
            <a:pPr>
              <a:buFontTx/>
              <a:buChar char="-"/>
            </a:pPr>
            <a:r>
              <a:rPr lang="da-DK" b="1">
                <a:solidFill>
                  <a:schemeClr val="bg1"/>
                </a:solidFill>
              </a:rPr>
              <a:t>Bestemt beløb</a:t>
            </a:r>
          </a:p>
        </p:txBody>
      </p:sp>
      <p:sp>
        <p:nvSpPr>
          <p:cNvPr id="21511" name="AutoShape 8"/>
          <p:cNvSpPr>
            <a:spLocks noChangeArrowheads="1"/>
          </p:cNvSpPr>
          <p:nvPr/>
        </p:nvSpPr>
        <p:spPr bwMode="auto">
          <a:xfrm>
            <a:off x="1476375" y="4581525"/>
            <a:ext cx="2303463" cy="1584325"/>
          </a:xfrm>
          <a:prstGeom prst="cloudCallout">
            <a:avLst>
              <a:gd name="adj1" fmla="val 54065"/>
              <a:gd name="adj2" fmla="val -71843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 b="1">
                <a:solidFill>
                  <a:schemeClr val="bg1"/>
                </a:solidFill>
              </a:rPr>
              <a:t>Pantebreve gennemgås senere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 Forskellige typer af pengekrav</a:t>
            </a:r>
          </a:p>
        </p:txBody>
      </p:sp>
      <p:sp>
        <p:nvSpPr>
          <p:cNvPr id="22533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268413"/>
            <a:ext cx="8229600" cy="4814887"/>
          </a:xfrm>
        </p:spPr>
        <p:txBody>
          <a:bodyPr/>
          <a:lstStyle/>
          <a:p>
            <a:pPr lvl="1" eaLnBrk="1" hangingPunct="1">
              <a:buFont typeface="Arial" charset="0"/>
              <a:buNone/>
            </a:pPr>
            <a:r>
              <a:rPr lang="da-DK" b="1" smtClean="0"/>
              <a:t>Simple fordringer </a:t>
            </a:r>
            <a:r>
              <a:rPr lang="da-DK" smtClean="0"/>
              <a:t>er almindelig pengekrav, hvor der ikke er lavet et gældsbrev, fx fakturakrav (regninger) eller en kassekredit</a:t>
            </a:r>
          </a:p>
          <a:p>
            <a:pPr lvl="1" eaLnBrk="1" hangingPunct="1">
              <a:buFont typeface="Arial" charset="0"/>
              <a:buNone/>
            </a:pPr>
            <a:r>
              <a:rPr lang="da-DK" b="1" smtClean="0"/>
              <a:t>Simple gældsbreve</a:t>
            </a:r>
            <a:r>
              <a:rPr lang="da-DK" smtClean="0"/>
              <a:t> er gældsbreve, som ikke er omsætningsgældsbreve, jf. GBL §26, jf. GBL § 11, stk. 2, fx lånedokumenter (familielån og banklån)</a:t>
            </a:r>
          </a:p>
          <a:p>
            <a:pPr lvl="1" eaLnBrk="1" hangingPunct="1">
              <a:buFont typeface="Arial" charset="0"/>
              <a:buNone/>
            </a:pPr>
            <a:r>
              <a:rPr lang="da-DK" b="1" smtClean="0"/>
              <a:t>Omsætningsgældsbreve</a:t>
            </a:r>
            <a:r>
              <a:rPr lang="da-DK" smtClean="0"/>
              <a:t>, er gældsbreve som beskrevet i GBL § 11, stk. 2, fx hvis det tydeligt fremgår, at det er et omsætningsgældsbrev</a:t>
            </a:r>
          </a:p>
          <a:p>
            <a:pPr lvl="1" eaLnBrk="1" hangingPunct="1">
              <a:buFont typeface="Arial" charset="0"/>
              <a:buNone/>
            </a:pPr>
            <a:r>
              <a:rPr lang="da-DK" b="1" smtClean="0"/>
              <a:t>Tinglyste negotiable pantebreve</a:t>
            </a:r>
            <a:r>
              <a:rPr lang="da-DK" smtClean="0"/>
              <a:t> – typisk pantebreve med pant i fast ejendom</a:t>
            </a:r>
          </a:p>
          <a:p>
            <a:pPr lvl="1" eaLnBrk="1" hangingPunct="1">
              <a:buFont typeface="Arial" charset="0"/>
              <a:buNone/>
            </a:pPr>
            <a:r>
              <a:rPr lang="da-DK" b="1" smtClean="0"/>
              <a:t>Tinglyste simple pantebreve – </a:t>
            </a:r>
            <a:r>
              <a:rPr lang="da-DK" smtClean="0"/>
              <a:t>typisk pantebrev med pant i andet end fast ejendom</a:t>
            </a:r>
            <a:endParaRPr lang="da-DK" b="1" smtClean="0"/>
          </a:p>
          <a:p>
            <a:pPr lvl="1" eaLnBrk="1" hangingPunct="1">
              <a:buFont typeface="Arial" charset="0"/>
              <a:buNone/>
            </a:pPr>
            <a:endParaRPr lang="da-DK" smtClean="0"/>
          </a:p>
          <a:p>
            <a:pPr lvl="1" eaLnBrk="1" hangingPunct="1">
              <a:buFont typeface="Arial" charset="0"/>
              <a:buNone/>
            </a:pPr>
            <a:endParaRPr lang="da-DK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5188</TotalTime>
  <Words>2188</Words>
  <Application>Microsoft Office PowerPoint</Application>
  <PresentationFormat>On-screen Show (4:3)</PresentationFormat>
  <Paragraphs>308</Paragraphs>
  <Slides>37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Designskabeloner</vt:lpstr>
      </vt:variant>
      <vt:variant>
        <vt:i4>1</vt:i4>
      </vt:variant>
      <vt:variant>
        <vt:lpstr>Diastitler</vt:lpstr>
      </vt:variant>
      <vt:variant>
        <vt:i4>37</vt:i4>
      </vt:variant>
    </vt:vector>
  </HeadingPairs>
  <TitlesOfParts>
    <vt:vector size="40" baseType="lpstr">
      <vt:lpstr>Arial</vt:lpstr>
      <vt:lpstr>Calibri</vt:lpstr>
      <vt:lpstr>Kontortema</vt:lpstr>
      <vt:lpstr>Dias nummer 1</vt:lpstr>
      <vt:lpstr> Fordringer mm. kapitel 18</vt:lpstr>
      <vt:lpstr> 1. Generelle regler for fordringer </vt:lpstr>
      <vt:lpstr>1. Generelle regler for fordringer</vt:lpstr>
      <vt:lpstr>1.3.1 Betaling med betalingskort</vt:lpstr>
      <vt:lpstr>Kortmisbrug</vt:lpstr>
      <vt:lpstr>Kortmisbrug - fortsat</vt:lpstr>
      <vt:lpstr>2. Forskellige typer af pengekrav</vt:lpstr>
      <vt:lpstr>2. Forskellige typer af pengekrav</vt:lpstr>
      <vt:lpstr>3. Overdragelse af gældsbreve og simple fordringer</vt:lpstr>
      <vt:lpstr>3.1 Forholdet mellem skyldner og oprindelig kreditor (Se fig. 18.4)</vt:lpstr>
      <vt:lpstr>3.2 Forholdet mellem overdrager og erhverver (Se fig. 18.5) </vt:lpstr>
      <vt:lpstr>Fortsat…</vt:lpstr>
      <vt:lpstr>Factoring (se fig. 18.8)</vt:lpstr>
      <vt:lpstr>3.3 Betalingslegitimation</vt:lpstr>
      <vt:lpstr>3.3 Betalingslegitimation</vt:lpstr>
      <vt:lpstr>3.4 Skyldners indsigelser overfor erhverver</vt:lpstr>
      <vt:lpstr>3.4 Skyldners indsigelser overfor erhverver</vt:lpstr>
      <vt:lpstr>3.5 Konflikter med en senere erhverver</vt:lpstr>
      <vt:lpstr>3.5 Konflikter med en senere erhverver - fortsat</vt:lpstr>
      <vt:lpstr>3.5 Konflikter med en senere erhverver - fortsat</vt:lpstr>
      <vt:lpstr>4. Pantebreve</vt:lpstr>
      <vt:lpstr>4.3 Betalingslegitimation</vt:lpstr>
      <vt:lpstr>4.3 Betalingslegitimation</vt:lpstr>
      <vt:lpstr>4.4 Skyldners indsigelser overfor erhverver</vt:lpstr>
      <vt:lpstr>4.4 Skyldners indsigelser overfor erhverver</vt:lpstr>
      <vt:lpstr>4.5 Konflikter med en senere erhverver</vt:lpstr>
      <vt:lpstr>4.5 Konflikter med en senere erhverver - fortsat</vt:lpstr>
      <vt:lpstr>4.5 Konflikter med en senere erhverver - fortsat</vt:lpstr>
      <vt:lpstr>6. Ophør af fordringer 6.1 Modregning</vt:lpstr>
      <vt:lpstr>6.1 Modregning</vt:lpstr>
      <vt:lpstr>6.1 Modregning</vt:lpstr>
      <vt:lpstr>6.2 Forældelse</vt:lpstr>
      <vt:lpstr>6.2 Forældelse</vt:lpstr>
      <vt:lpstr>6.2 Forældelse</vt:lpstr>
      <vt:lpstr>6.2 Forældelse</vt:lpstr>
      <vt:lpstr>6.2 Forældelse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Mette Gade</dc:creator>
  <cp:lastModifiedBy>Mette Gade</cp:lastModifiedBy>
  <cp:revision>71</cp:revision>
  <dcterms:created xsi:type="dcterms:W3CDTF">2011-03-28T11:51:52Z</dcterms:created>
  <dcterms:modified xsi:type="dcterms:W3CDTF">2011-08-31T11:40:58Z</dcterms:modified>
</cp:coreProperties>
</file>