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61" r:id="rId4"/>
    <p:sldId id="262" r:id="rId5"/>
    <p:sldId id="270" r:id="rId6"/>
    <p:sldId id="264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0A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975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a-DK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0D091-DE8B-4A8C-84D6-0720E28971F5}" type="datetimeFigureOut">
              <a:rPr lang="da-DK"/>
              <a:pPr>
                <a:defRPr/>
              </a:pPr>
              <a:t>23-07-2011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52271-0ADC-40E9-85DC-9308896E6B14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C6C26-2A23-4752-B2A3-98F10451DB1D}" type="datetimeFigureOut">
              <a:rPr lang="da-DK"/>
              <a:pPr>
                <a:defRPr/>
              </a:pPr>
              <a:t>23-07-2011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1D5BA-A20A-4150-A193-ACC06005EEC9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E5F38-5B57-4490-8ADB-9C09C4C5E300}" type="datetimeFigureOut">
              <a:rPr lang="da-DK"/>
              <a:pPr>
                <a:defRPr/>
              </a:pPr>
              <a:t>23-07-2011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6446F-C0F8-46C9-A5AB-DCBF9DD1C99E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36D36-13FD-44EA-8EDC-5E030986DDA7}" type="datetimeFigureOut">
              <a:rPr lang="da-DK"/>
              <a:pPr>
                <a:defRPr/>
              </a:pPr>
              <a:t>23-07-2011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5C25D-F726-48B2-98B2-D60E49F24987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30016-53B4-4917-8818-8D3AC7477976}" type="datetimeFigureOut">
              <a:rPr lang="da-DK"/>
              <a:pPr>
                <a:defRPr/>
              </a:pPr>
              <a:t>23-07-2011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78CE7-9201-42E8-8E77-BA825CCA37D2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08627-1EC4-4D22-9DBC-1369A5704FA1}" type="datetimeFigureOut">
              <a:rPr lang="da-DK"/>
              <a:pPr>
                <a:defRPr/>
              </a:pPr>
              <a:t>23-07-2011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08974-9166-4959-92D9-2D6073EF346C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2C3BD-A9CC-446C-8C07-59D2413CD696}" type="datetimeFigureOut">
              <a:rPr lang="da-DK"/>
              <a:pPr>
                <a:defRPr/>
              </a:pPr>
              <a:t>23-07-2011</a:t>
            </a:fld>
            <a:endParaRPr lang="da-DK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E083D-DB3F-4C60-B8A4-4BEAEFDA0098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4ECD0-CAD6-4066-9E4D-B43D6B844983}" type="datetimeFigureOut">
              <a:rPr lang="da-DK"/>
              <a:pPr>
                <a:defRPr/>
              </a:pPr>
              <a:t>23-07-2011</a:t>
            </a:fld>
            <a:endParaRPr lang="da-DK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66F51-C04F-4A9D-A3A2-01744B65E9AE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0B3C3-19FA-4B39-BFD0-13D26CC68E93}" type="datetimeFigureOut">
              <a:rPr lang="da-DK"/>
              <a:pPr>
                <a:defRPr/>
              </a:pPr>
              <a:t>23-07-2011</a:t>
            </a:fld>
            <a:endParaRPr lang="da-DK"/>
          </a:p>
        </p:txBody>
      </p:sp>
      <p:sp>
        <p:nvSpPr>
          <p:cNvPr id="3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5D5D9-7F08-4DD3-8561-F3BA8EFD312D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6DC69-222B-4381-AB8C-21000F75A807}" type="datetimeFigureOut">
              <a:rPr lang="da-DK"/>
              <a:pPr>
                <a:defRPr/>
              </a:pPr>
              <a:t>23-07-2011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721A0-FE4D-4BD9-98E5-6A777640DD4D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99B07-D092-4E52-BA1B-58A104F2CC4A}" type="datetimeFigureOut">
              <a:rPr lang="da-DK"/>
              <a:pPr>
                <a:defRPr/>
              </a:pPr>
              <a:t>23-07-2011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B5258-7370-451C-8FBB-7594880A4C0C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1027" name="Pladsholder til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DD3A90-28B3-48C1-BE99-BD3F0548190A}" type="datetimeFigureOut">
              <a:rPr lang="da-DK"/>
              <a:pPr>
                <a:defRPr/>
              </a:pPr>
              <a:t>23-07-2011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65DE83A-9C8F-482E-9738-DDED9210054F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kstboks 4"/>
          <p:cNvSpPr txBox="1">
            <a:spLocks noChangeArrowheads="1"/>
          </p:cNvSpPr>
          <p:nvPr/>
        </p:nvSpPr>
        <p:spPr bwMode="auto">
          <a:xfrm>
            <a:off x="1063625" y="2228850"/>
            <a:ext cx="73437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3600" b="1">
                <a:solidFill>
                  <a:srgbClr val="7030A0"/>
                </a:solidFill>
                <a:cs typeface="Arial" charset="0"/>
              </a:rPr>
              <a:t>Kapitel 16</a:t>
            </a:r>
          </a:p>
          <a:p>
            <a:pPr algn="ctr"/>
            <a:r>
              <a:rPr lang="da-DK" sz="3600" b="1">
                <a:solidFill>
                  <a:srgbClr val="7030A0"/>
                </a:solidFill>
                <a:cs typeface="Arial" charset="0"/>
              </a:rPr>
              <a:t>Kreditaftaler</a:t>
            </a:r>
            <a:endParaRPr lang="da-DK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4. Køb med ejendomsforbehold</a:t>
            </a:r>
            <a:endParaRPr lang="da-DK" sz="3600" smtClean="0"/>
          </a:p>
        </p:txBody>
      </p:sp>
      <p:sp>
        <p:nvSpPr>
          <p:cNvPr id="23557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639888"/>
            <a:ext cx="8229600" cy="4525962"/>
          </a:xfrm>
        </p:spPr>
        <p:txBody>
          <a:bodyPr/>
          <a:lstStyle/>
          <a:p>
            <a:pPr eaLnBrk="1" hangingPunct="1"/>
            <a:r>
              <a:rPr lang="da-DK" smtClean="0"/>
              <a:t>Ejendomsforbehold er en aftale mellem køber og sælger om, at sælger kan tage varen tilbage, hvis køber ikke betaler afdrag efter kreditaftalen</a:t>
            </a:r>
          </a:p>
          <a:p>
            <a:pPr eaLnBrk="1" hangingPunct="1"/>
            <a:r>
              <a:rPr lang="da-DK" smtClean="0"/>
              <a:t>Ejendomsforbehold kan være en del af kreditaftalen, men sælger kan også vælge ikke at tage ejendomsforbehold</a:t>
            </a:r>
          </a:p>
          <a:p>
            <a:pPr eaLnBrk="1" hangingPunct="1"/>
            <a:r>
              <a:rPr lang="da-DK" smtClean="0"/>
              <a:t>I aftaler om kreditkøb er det udelukkende muligt at bruge ejendomsforbehold, der kan ikke tages underpant i varen</a:t>
            </a:r>
          </a:p>
          <a:p>
            <a:pPr eaLnBrk="1" hangingPunct="1"/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Ejendomsforbehold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4.1 Formkrav</a:t>
            </a:r>
            <a:endParaRPr lang="da-DK" sz="3600" smtClean="0"/>
          </a:p>
        </p:txBody>
      </p:sp>
      <p:sp>
        <p:nvSpPr>
          <p:cNvPr id="24581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639888"/>
            <a:ext cx="8229600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a-DK" smtClean="0"/>
              <a:t>Et ejendomsforbehold skal være</a:t>
            </a:r>
          </a:p>
          <a:p>
            <a:pPr eaLnBrk="1" hangingPunct="1"/>
            <a:r>
              <a:rPr lang="da-DK" smtClean="0"/>
              <a:t>Aftalt skriftligt</a:t>
            </a:r>
          </a:p>
          <a:p>
            <a:pPr eaLnBrk="1" hangingPunct="1"/>
            <a:r>
              <a:rPr lang="da-DK" smtClean="0"/>
              <a:t>Senest ved overgivelsen af varen</a:t>
            </a:r>
          </a:p>
          <a:p>
            <a:pPr eaLnBrk="1" hangingPunct="1"/>
            <a:r>
              <a:rPr lang="da-DK" smtClean="0"/>
              <a:t>Købet skal udgøre mindst 2.000 kr.</a:t>
            </a:r>
          </a:p>
          <a:p>
            <a:pPr eaLnBrk="1" hangingPunct="1"/>
            <a:r>
              <a:rPr lang="da-DK" smtClean="0"/>
              <a:t>Kreditaftalen må ikke være en kontoaftale</a:t>
            </a:r>
          </a:p>
          <a:p>
            <a:pPr eaLnBrk="1" hangingPunct="1"/>
            <a:r>
              <a:rPr lang="da-DK" smtClean="0"/>
              <a:t>Forbrugeren skal betale en udbetaling på mindst 20 %</a:t>
            </a:r>
          </a:p>
          <a:p>
            <a:pPr eaLnBrk="1" hangingPunct="1">
              <a:buFont typeface="Arial" charset="0"/>
              <a:buNone/>
            </a:pPr>
            <a:r>
              <a:rPr lang="da-DK" b="1" smtClean="0"/>
              <a:t>Ellers er ejendomsforbeholdet ugyldigt, jf. KAL § 34</a:t>
            </a:r>
            <a:endParaRPr lang="da-DK" smtClean="0"/>
          </a:p>
          <a:p>
            <a:pPr eaLnBrk="1" hangingPunct="1"/>
            <a:r>
              <a:rPr lang="da-DK" smtClean="0"/>
              <a:t>Desuden skal ejendomsforbehold i motorkøretøjer tinglyses i bilbogen, jf. TL § 42d, stk. 1</a:t>
            </a:r>
          </a:p>
        </p:txBody>
      </p:sp>
      <p:sp>
        <p:nvSpPr>
          <p:cNvPr id="24582" name="AutoShape 7"/>
          <p:cNvSpPr>
            <a:spLocks noChangeArrowheads="1"/>
          </p:cNvSpPr>
          <p:nvPr/>
        </p:nvSpPr>
        <p:spPr bwMode="auto">
          <a:xfrm>
            <a:off x="6084888" y="1700213"/>
            <a:ext cx="3059112" cy="2016125"/>
          </a:xfrm>
          <a:prstGeom prst="cloudCallout">
            <a:avLst>
              <a:gd name="adj1" fmla="val -11806"/>
              <a:gd name="adj2" fmla="val 67167"/>
            </a:avLst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da-DK">
                <a:solidFill>
                  <a:schemeClr val="bg1"/>
                </a:solidFill>
              </a:rPr>
              <a:t>Ingen krav om udbetaling i handelskøb og civilkøb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Ejendomsforbehold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4.3 Konflikt med senere rettigheder</a:t>
            </a:r>
            <a:endParaRPr lang="da-DK" sz="3600" smtClean="0"/>
          </a:p>
        </p:txBody>
      </p:sp>
      <p:sp>
        <p:nvSpPr>
          <p:cNvPr id="25605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484313"/>
            <a:ext cx="8229600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a-DK" b="1" smtClean="0"/>
              <a:t>HR: </a:t>
            </a:r>
            <a:r>
              <a:rPr lang="da-DK" smtClean="0"/>
              <a:t>Et gyldigt stiftet ejendomsforbehold beskytter sælgers ejendomsret til aktivet overfor købers andre kreditorer og aftaleerhververe </a:t>
            </a:r>
            <a:r>
              <a:rPr lang="da-DK" sz="2000" smtClean="0"/>
              <a:t>(Se fig. 16.8)</a:t>
            </a:r>
          </a:p>
          <a:p>
            <a:pPr eaLnBrk="1" hangingPunct="1">
              <a:buFont typeface="Arial" charset="0"/>
              <a:buNone/>
            </a:pPr>
            <a:r>
              <a:rPr lang="da-DK" b="1" smtClean="0"/>
              <a:t>U: </a:t>
            </a:r>
            <a:r>
              <a:rPr lang="da-DK" smtClean="0"/>
              <a:t>Hvis en godtroende forbruger har købt aktivet med ejendomsforbehold, kan køber ekstingvere sælgers ejendomsforbehold hvis:</a:t>
            </a:r>
          </a:p>
          <a:p>
            <a:pPr eaLnBrk="1" hangingPunct="1">
              <a:buFont typeface="Arial" charset="0"/>
              <a:buNone/>
            </a:pPr>
            <a:r>
              <a:rPr lang="da-DK" smtClean="0"/>
              <a:t>	</a:t>
            </a:r>
            <a:r>
              <a:rPr lang="da-DK" sz="2400" b="1" smtClean="0"/>
              <a:t>U1: </a:t>
            </a:r>
            <a:r>
              <a:rPr lang="da-DK" sz="2400" smtClean="0"/>
              <a:t>Sælger har givet tilladelse til videresalg</a:t>
            </a:r>
          </a:p>
          <a:p>
            <a:pPr eaLnBrk="1" hangingPunct="1">
              <a:buFont typeface="Arial" charset="0"/>
              <a:buNone/>
            </a:pPr>
            <a:r>
              <a:rPr lang="da-DK" sz="2400" smtClean="0"/>
              <a:t>	</a:t>
            </a:r>
            <a:r>
              <a:rPr lang="da-DK" sz="2400" b="1" smtClean="0"/>
              <a:t>U2:</a:t>
            </a:r>
            <a:r>
              <a:rPr lang="da-DK" sz="2400" smtClean="0"/>
              <a:t> Sælger har opført sig passivt eller særlig uforsigtigt, og aktivet er udleveret til køber</a:t>
            </a:r>
          </a:p>
          <a:p>
            <a:pPr eaLnBrk="1" hangingPunct="1">
              <a:buFont typeface="Arial" charset="0"/>
              <a:buNone/>
            </a:pPr>
            <a:r>
              <a:rPr lang="da-DK" sz="2400" smtClean="0"/>
              <a:t>	</a:t>
            </a:r>
            <a:r>
              <a:rPr lang="da-DK" sz="2400" b="1" smtClean="0"/>
              <a:t>U3:</a:t>
            </a:r>
            <a:r>
              <a:rPr lang="da-DK" sz="2400" smtClean="0"/>
              <a:t> Forhandlergrundsætningen – sælger er klar over, at køber er forhandler af aktivet, og aktivet er udleveret til køber</a:t>
            </a:r>
            <a:endParaRPr lang="da-DK" sz="2400" b="1" smtClean="0"/>
          </a:p>
          <a:p>
            <a:pPr eaLnBrk="1" hangingPunct="1">
              <a:buFont typeface="Arial" charset="0"/>
              <a:buNone/>
            </a:pPr>
            <a:endParaRPr lang="da-DK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5. Køber misligholder kreditaftalen</a:t>
            </a:r>
            <a:endParaRPr lang="da-DK" sz="3600" smtClean="0"/>
          </a:p>
        </p:txBody>
      </p:sp>
      <p:sp>
        <p:nvSpPr>
          <p:cNvPr id="26629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639888"/>
            <a:ext cx="8229600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a-DK" b="1" smtClean="0"/>
              <a:t>Opsigelse af en kreditkøbsaftale, jf. KAL § 29</a:t>
            </a:r>
          </a:p>
          <a:p>
            <a:pPr eaLnBrk="1" hangingPunct="1"/>
            <a:r>
              <a:rPr lang="da-DK" smtClean="0"/>
              <a:t>Kreditgiver kan kun opsige hele aftalen, hvis forbrugeren er i kvalificeret misligholdelse, dvs. køber skal være i restance i mindst 30 dage og:</a:t>
            </a:r>
          </a:p>
          <a:p>
            <a:pPr lvl="1" eaLnBrk="1" hangingPunct="1"/>
            <a:r>
              <a:rPr lang="da-DK" smtClean="0"/>
              <a:t>Restancen skal udgøre mindst 1/10 af det samlede beløb</a:t>
            </a:r>
          </a:p>
          <a:p>
            <a:pPr lvl="1" eaLnBrk="1" hangingPunct="1"/>
            <a:r>
              <a:rPr lang="da-DK" smtClean="0"/>
              <a:t>Hvis flere afdrag mangler at blive betalt, skal de tilsammen udgøre mindst 1/20</a:t>
            </a:r>
          </a:p>
          <a:p>
            <a:pPr lvl="1" eaLnBrk="1" hangingPunct="1"/>
            <a:r>
              <a:rPr lang="da-DK" smtClean="0"/>
              <a:t>Hele restgælden er i restance</a:t>
            </a:r>
          </a:p>
          <a:p>
            <a:pPr eaLnBrk="1" hangingPunct="1"/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0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Køber misligholder kreditaftalen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5.2 Køb med ejendomsforbehold</a:t>
            </a:r>
            <a:endParaRPr lang="da-DK" sz="3600" smtClean="0"/>
          </a:p>
        </p:txBody>
      </p:sp>
      <p:sp>
        <p:nvSpPr>
          <p:cNvPr id="27653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639888"/>
            <a:ext cx="8229600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a-DK" b="1" smtClean="0"/>
              <a:t>HR: </a:t>
            </a:r>
            <a:r>
              <a:rPr lang="da-DK" smtClean="0"/>
              <a:t>Er kreditaftalen opsagt kan sælger med ejendomsforbehold tage aktivet tilbage</a:t>
            </a:r>
          </a:p>
          <a:p>
            <a:pPr eaLnBrk="1" hangingPunct="1">
              <a:buFont typeface="Arial" charset="0"/>
              <a:buNone/>
            </a:pPr>
            <a:r>
              <a:rPr lang="da-DK" b="1" smtClean="0"/>
              <a:t>U:</a:t>
            </a:r>
            <a:r>
              <a:rPr lang="da-DK" smtClean="0"/>
              <a:t> Aktiver omfattet af trangsbeneficiet kan ikke tages tilbage</a:t>
            </a:r>
          </a:p>
          <a:p>
            <a:pPr eaLnBrk="1" hangingPunct="1">
              <a:buFont typeface="Arial" charset="0"/>
              <a:buNone/>
            </a:pPr>
            <a:endParaRPr lang="da-DK" b="1" smtClean="0"/>
          </a:p>
          <a:p>
            <a:pPr eaLnBrk="1" hangingPunct="1">
              <a:buFont typeface="Arial" charset="0"/>
              <a:buNone/>
            </a:pPr>
            <a:r>
              <a:rPr lang="da-DK" b="1" smtClean="0"/>
              <a:t>HR: </a:t>
            </a:r>
            <a:r>
              <a:rPr lang="da-DK" smtClean="0"/>
              <a:t>Sælger kan kun blive fyldestgjort i det solgte aktiv uden mulighed for at få betalt en evt. restgæld</a:t>
            </a:r>
          </a:p>
          <a:p>
            <a:pPr eaLnBrk="1" hangingPunct="1">
              <a:buFont typeface="Arial" charset="0"/>
              <a:buNone/>
            </a:pPr>
            <a:r>
              <a:rPr lang="da-DK" b="1" smtClean="0"/>
              <a:t>U: </a:t>
            </a:r>
            <a:r>
              <a:rPr lang="da-DK" smtClean="0"/>
              <a:t>Har køber misligholdt aktivet eller lagt hindringer i vejen for tilbagetagelsen, kan sælger kræve restgælden betalt</a:t>
            </a:r>
            <a:endParaRPr lang="da-DK" b="1" smtClean="0"/>
          </a:p>
          <a:p>
            <a:pPr eaLnBrk="1" hangingPunct="1"/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4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Køber misligholder kreditaftalen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5.3 Køb uden ejendomsforbehold</a:t>
            </a:r>
            <a:endParaRPr lang="da-DK" sz="3600" smtClean="0"/>
          </a:p>
        </p:txBody>
      </p:sp>
      <p:sp>
        <p:nvSpPr>
          <p:cNvPr id="28677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557338"/>
            <a:ext cx="8229600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a-DK" b="1" smtClean="0"/>
              <a:t>HR: </a:t>
            </a:r>
            <a:r>
              <a:rPr lang="da-DK" smtClean="0"/>
              <a:t>Er kreditaftalen opsagt kan sælger uden ejendomsforbehold få udlæg i alle købers aktiver</a:t>
            </a:r>
          </a:p>
          <a:p>
            <a:pPr eaLnBrk="1" hangingPunct="1">
              <a:buFont typeface="Arial" charset="0"/>
              <a:buNone/>
            </a:pPr>
            <a:r>
              <a:rPr lang="da-DK" b="1" smtClean="0"/>
              <a:t>U:</a:t>
            </a:r>
            <a:r>
              <a:rPr lang="da-DK" smtClean="0"/>
              <a:t> Fogedretten kan henvise sælger til at tage det solgte tilbage</a:t>
            </a:r>
          </a:p>
          <a:p>
            <a:pPr eaLnBrk="1" hangingPunct="1"/>
            <a:r>
              <a:rPr lang="da-DK" smtClean="0"/>
              <a:t>En sælger uden ejendomsforbehold kan kræve hele restgælden betalt uanset værdien af det solgte aktiv</a:t>
            </a:r>
          </a:p>
          <a:p>
            <a:pPr eaLnBrk="1" hangingPunct="1"/>
            <a:r>
              <a:rPr lang="da-DK" smtClean="0"/>
              <a:t>Har sælger taget ejendomsforbehold, som er ugyldigt,</a:t>
            </a:r>
            <a:r>
              <a:rPr lang="da-DK" b="1" smtClean="0"/>
              <a:t> </a:t>
            </a:r>
            <a:r>
              <a:rPr lang="da-DK" smtClean="0"/>
              <a:t>kan sælger:</a:t>
            </a:r>
          </a:p>
          <a:p>
            <a:pPr lvl="1" eaLnBrk="1" hangingPunct="1"/>
            <a:r>
              <a:rPr lang="da-DK" smtClean="0"/>
              <a:t>Ikke få aktivet tilbage</a:t>
            </a:r>
          </a:p>
          <a:p>
            <a:pPr lvl="1" eaLnBrk="1" hangingPunct="1"/>
            <a:r>
              <a:rPr lang="da-DK" smtClean="0"/>
              <a:t>Kun kræve gæld udover aktivets værdi tilbagebetalt, hvis køber har misligholdt aktivet</a:t>
            </a:r>
          </a:p>
          <a:p>
            <a:pPr eaLnBrk="1" hangingPunct="1"/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Kreditaftaler kapitel 16</a:t>
            </a:r>
            <a:endParaRPr lang="da-DK" sz="3600" smtClean="0"/>
          </a:p>
        </p:txBody>
      </p:sp>
      <p:sp>
        <p:nvSpPr>
          <p:cNvPr id="15365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da-DK" b="1" smtClean="0"/>
              <a:t>I kapitel 16 gennemgås</a:t>
            </a:r>
            <a:r>
              <a:rPr lang="da-DK" smtClean="0"/>
              <a:t>:</a:t>
            </a:r>
          </a:p>
          <a:p>
            <a:pPr eaLnBrk="1" hangingPunct="1"/>
            <a:r>
              <a:rPr lang="da-DK" smtClean="0"/>
              <a:t>Krav til kreditaftaler</a:t>
            </a:r>
          </a:p>
          <a:p>
            <a:pPr eaLnBrk="1" hangingPunct="1"/>
            <a:r>
              <a:rPr lang="da-DK" smtClean="0"/>
              <a:t>Trepartsforhold</a:t>
            </a:r>
          </a:p>
          <a:p>
            <a:pPr eaLnBrk="1" hangingPunct="1"/>
            <a:r>
              <a:rPr lang="da-DK" smtClean="0"/>
              <a:t>Køb med ejendomsforbehold</a:t>
            </a:r>
          </a:p>
          <a:p>
            <a:pPr eaLnBrk="1" hangingPunct="1"/>
            <a:r>
              <a:rPr lang="da-DK" smtClean="0"/>
              <a:t>Køber misligholder kreditaftalen</a:t>
            </a:r>
          </a:p>
          <a:p>
            <a:pPr eaLnBrk="1" hangingPunct="1">
              <a:buFont typeface="Arial" charset="0"/>
              <a:buNone/>
            </a:pPr>
            <a:endParaRPr lang="da-DK" smtClean="0"/>
          </a:p>
          <a:p>
            <a:pPr eaLnBrk="1" hangingPunct="1">
              <a:buFont typeface="Arial" charset="0"/>
              <a:buNone/>
            </a:pPr>
            <a:r>
              <a:rPr lang="da-DK" sz="2000" smtClean="0"/>
              <a:t>(Aftaleloven - se kapitel 3)</a:t>
            </a:r>
          </a:p>
          <a:p>
            <a:pPr eaLnBrk="1" hangingPunct="1">
              <a:buFont typeface="Arial" charset="0"/>
              <a:buNone/>
            </a:pPr>
            <a:r>
              <a:rPr lang="da-DK" sz="2000" smtClean="0"/>
              <a:t>(Forbrugeraftaler – se kapitel 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Kreditaftaleloven 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1. Anvendelse og ord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smtClean="0"/>
          </a:p>
        </p:txBody>
      </p:sp>
      <p:sp>
        <p:nvSpPr>
          <p:cNvPr id="16389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da-DK" smtClean="0"/>
              <a:t>Kreditaftaleloven anvendes i de fleste aftaler om lån, kredit eller køb på kredit</a:t>
            </a:r>
          </a:p>
          <a:p>
            <a:pPr eaLnBrk="1" hangingPunct="1"/>
            <a:r>
              <a:rPr lang="da-DK" smtClean="0"/>
              <a:t>Lovens anvendes både i forbrugerkøb, handelskøb og civilkøb</a:t>
            </a:r>
          </a:p>
          <a:p>
            <a:pPr eaLnBrk="1" hangingPunct="1"/>
            <a:r>
              <a:rPr lang="da-DK" smtClean="0"/>
              <a:t>Ordet ”</a:t>
            </a:r>
            <a:r>
              <a:rPr lang="da-DK" b="1" smtClean="0"/>
              <a:t>kreditaftale</a:t>
            </a:r>
            <a:r>
              <a:rPr lang="da-DK" smtClean="0"/>
              <a:t>” er defineret i KAL § 4, stk. 1, nr. 3:</a:t>
            </a:r>
          </a:p>
          <a:p>
            <a:pPr lvl="1" eaLnBrk="1" hangingPunct="1"/>
            <a:r>
              <a:rPr lang="da-DK" smtClean="0"/>
              <a:t>”En aftale, hvorved en kreditgiver yder  eller giver tilsagn om at yde kredit…”</a:t>
            </a:r>
          </a:p>
          <a:p>
            <a:pPr lvl="1" eaLnBrk="1" hangingPunct="1"/>
            <a:r>
              <a:rPr lang="da-DK" smtClean="0"/>
              <a:t>Lån og kreditkøb </a:t>
            </a:r>
            <a:r>
              <a:rPr lang="da-DK" sz="2000" smtClean="0"/>
              <a:t>(se fig. 16.1 og 16.2)</a:t>
            </a:r>
          </a:p>
          <a:p>
            <a:pPr eaLnBrk="1" hangingPunct="1"/>
            <a:r>
              <a:rPr lang="da-DK" smtClean="0"/>
              <a:t>En kreditaftale kan indgås via en kreditformidler</a:t>
            </a:r>
            <a:br>
              <a:rPr lang="da-DK" smtClean="0"/>
            </a:br>
            <a:r>
              <a:rPr lang="da-DK" sz="2000" smtClean="0"/>
              <a:t>(se fig. 16.3)</a:t>
            </a:r>
            <a:endParaRPr lang="da-DK" smtClean="0"/>
          </a:p>
          <a:p>
            <a:pPr eaLnBrk="1" hangingPunct="1"/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2. Krav til kreditaftalen 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smtClean="0"/>
          </a:p>
        </p:txBody>
      </p:sp>
      <p:sp>
        <p:nvSpPr>
          <p:cNvPr id="17413" name="Pladsholder til indhold 5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4525962"/>
          </a:xfrm>
        </p:spPr>
        <p:txBody>
          <a:bodyPr/>
          <a:lstStyle/>
          <a:p>
            <a:pPr eaLnBrk="1" hangingPunct="1"/>
            <a:r>
              <a:rPr lang="da-DK" smtClean="0"/>
              <a:t>Før kreditaftalen indgås skal en forbruger have oplysninger om vilkår og omkostninger på et varigt medie (fx papir, CD-rom, netbank)</a:t>
            </a:r>
          </a:p>
          <a:p>
            <a:pPr eaLnBrk="1" hangingPunct="1"/>
            <a:r>
              <a:rPr lang="da-DK" smtClean="0"/>
              <a:t>Kreditgiver skal bl.a. oplyse om ÅOP (årlige omkostninger i procent)</a:t>
            </a:r>
          </a:p>
          <a:p>
            <a:pPr eaLnBrk="1" hangingPunct="1"/>
            <a:r>
              <a:rPr lang="da-DK" smtClean="0"/>
              <a:t>Kreditaftalen skal indgås på varigt medie og opfylde tilsvarende oplysningskrav</a:t>
            </a:r>
          </a:p>
          <a:p>
            <a:pPr eaLnBrk="1" hangingPunct="1"/>
            <a:r>
              <a:rPr lang="da-DK" smtClean="0"/>
              <a:t>Opfylder kreditgiver ikke oplysningspligten:</a:t>
            </a:r>
          </a:p>
          <a:p>
            <a:pPr lvl="1" eaLnBrk="1" hangingPunct="1"/>
            <a:r>
              <a:rPr lang="da-DK" smtClean="0"/>
              <a:t>Skal forbrugeren evt. betale færre omkostninger</a:t>
            </a:r>
          </a:p>
          <a:p>
            <a:pPr lvl="1" eaLnBrk="1" hangingPunct="1"/>
            <a:r>
              <a:rPr lang="da-DK" smtClean="0"/>
              <a:t>Løber fortrydelsesretten først fra oplysningspligten er opfyldt</a:t>
            </a:r>
          </a:p>
          <a:p>
            <a:pPr lvl="1" eaLnBrk="1" hangingPunct="1"/>
            <a:r>
              <a:rPr lang="da-DK" smtClean="0"/>
              <a:t>Kreditgiver kan blive pålagt en bøde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2. Krav til kreditaftalen 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da-DK" sz="3600" smtClean="0"/>
          </a:p>
        </p:txBody>
      </p:sp>
      <p:sp>
        <p:nvSpPr>
          <p:cNvPr id="18437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125538"/>
            <a:ext cx="8229600" cy="4525962"/>
          </a:xfrm>
        </p:spPr>
        <p:txBody>
          <a:bodyPr/>
          <a:lstStyle/>
          <a:p>
            <a:pPr eaLnBrk="1" hangingPunct="1"/>
            <a:r>
              <a:rPr lang="da-DK" smtClean="0"/>
              <a:t>Kreditgiver skal vurdere forbrugerens kreditværdighed før kreditaftalen bliver indgået</a:t>
            </a:r>
          </a:p>
          <a:p>
            <a:pPr eaLnBrk="1" hangingPunct="1"/>
            <a:r>
              <a:rPr lang="da-DK" smtClean="0"/>
              <a:t>Forbrugeren har ret til at fortryde en kreditaftale</a:t>
            </a:r>
          </a:p>
          <a:p>
            <a:pPr lvl="1" eaLnBrk="1" hangingPunct="1"/>
            <a:r>
              <a:rPr lang="da-DK" smtClean="0"/>
              <a:t>Fortrydelsen betyder, at forbrugeren kan betale et lån tilbage inden for 30 dage. Forbrugeren skal betale almindelige renter men ikke et evt. oprettelsesgebyr</a:t>
            </a:r>
          </a:p>
          <a:p>
            <a:pPr eaLnBrk="1" hangingPunct="1"/>
            <a:r>
              <a:rPr lang="da-DK" smtClean="0"/>
              <a:t>En forbruger har altid ret til at indfri lånet før tid og dermed spare yderligere renteudgifte</a:t>
            </a:r>
          </a:p>
          <a:p>
            <a:pPr lvl="1" eaLnBrk="1" hangingPunct="1"/>
            <a:r>
              <a:rPr lang="da-DK" smtClean="0"/>
              <a:t>Undtaget pantebreve med pant i fast ejendom</a:t>
            </a:r>
          </a:p>
          <a:p>
            <a:pPr eaLnBrk="1" hangingPunct="1"/>
            <a:r>
              <a:rPr lang="da-DK" smtClean="0"/>
              <a:t>Urimelig vilkår kan blive tilsidesat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itel 4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3.Trepartsforhold</a:t>
            </a:r>
            <a:r>
              <a:rPr lang="da-DK" sz="3600" b="1" smtClean="0">
                <a:solidFill>
                  <a:srgbClr val="7030A0"/>
                </a:solidFill>
                <a:cs typeface="Arial" charset="0"/>
              </a:rPr>
              <a:t/>
            </a:r>
            <a:br>
              <a:rPr lang="da-DK" sz="3600" b="1" smtClean="0">
                <a:solidFill>
                  <a:srgbClr val="7030A0"/>
                </a:solidFill>
                <a:cs typeface="Arial" charset="0"/>
              </a:rPr>
            </a:br>
            <a:endParaRPr lang="da-DK" sz="3600" smtClean="0"/>
          </a:p>
        </p:txBody>
      </p:sp>
      <p:sp>
        <p:nvSpPr>
          <p:cNvPr id="19461" name="Pladsholder til indhold 5"/>
          <p:cNvSpPr>
            <a:spLocks noGrp="1"/>
          </p:cNvSpPr>
          <p:nvPr>
            <p:ph idx="1"/>
          </p:nvPr>
        </p:nvSpPr>
        <p:spPr>
          <a:xfrm>
            <a:off x="3851275" y="1600200"/>
            <a:ext cx="4835525" cy="4525963"/>
          </a:xfrm>
        </p:spPr>
        <p:txBody>
          <a:bodyPr/>
          <a:lstStyle/>
          <a:p>
            <a:pPr marL="495300" indent="-495300" eaLnBrk="1" hangingPunct="1">
              <a:lnSpc>
                <a:spcPct val="80000"/>
              </a:lnSpc>
              <a:buFont typeface="Arial" charset="0"/>
              <a:buNone/>
            </a:pPr>
            <a:r>
              <a:rPr lang="da-DK" b="1" smtClean="0"/>
              <a:t>Lånesituationer med tre parter:</a:t>
            </a:r>
          </a:p>
          <a:p>
            <a:pPr marL="495300" indent="-4953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da-DK" b="1" smtClean="0"/>
              <a:t>Oprindeligt trepartsforhold</a:t>
            </a:r>
          </a:p>
          <a:p>
            <a:pPr marL="495300" indent="-4953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da-DK" b="1" smtClean="0"/>
              <a:t>Efterfølgende trepartsforhold</a:t>
            </a:r>
          </a:p>
          <a:p>
            <a:pPr marL="495300" indent="-495300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da-DK" b="1" smtClean="0"/>
              <a:t>Fritstående lån</a:t>
            </a:r>
          </a:p>
          <a:p>
            <a:pPr marL="495300" indent="-495300" eaLnBrk="1" hangingPunct="1">
              <a:lnSpc>
                <a:spcPct val="80000"/>
              </a:lnSpc>
            </a:pPr>
            <a:endParaRPr lang="da-DK" b="1" smtClean="0"/>
          </a:p>
          <a:p>
            <a:pPr marL="495300" indent="-495300" eaLnBrk="1" hangingPunct="1">
              <a:lnSpc>
                <a:spcPct val="80000"/>
              </a:lnSpc>
              <a:buFont typeface="Arial" charset="0"/>
              <a:buNone/>
            </a:pPr>
            <a:r>
              <a:rPr lang="da-DK" b="1" smtClean="0"/>
              <a:t>	Vigtigt at skelne mellem de tre situationer for at afgøre, hvilke regler, der finder anvendelse</a:t>
            </a:r>
          </a:p>
          <a:p>
            <a:pPr marL="495300" indent="-495300" eaLnBrk="1" hangingPunct="1">
              <a:lnSpc>
                <a:spcPct val="80000"/>
              </a:lnSpc>
              <a:buFont typeface="Arial" charset="0"/>
              <a:buNone/>
            </a:pPr>
            <a:endParaRPr lang="da-DK" sz="2200" b="1" smtClean="0"/>
          </a:p>
        </p:txBody>
      </p:sp>
      <p:sp>
        <p:nvSpPr>
          <p:cNvPr id="19462" name="AutoShape 7"/>
          <p:cNvSpPr>
            <a:spLocks noChangeArrowheads="1"/>
          </p:cNvSpPr>
          <p:nvPr/>
        </p:nvSpPr>
        <p:spPr bwMode="auto">
          <a:xfrm>
            <a:off x="684213" y="1628775"/>
            <a:ext cx="2879725" cy="1439863"/>
          </a:xfrm>
          <a:prstGeom prst="rightArrowCallout">
            <a:avLst>
              <a:gd name="adj1" fmla="val 25000"/>
              <a:gd name="adj2" fmla="val 25000"/>
              <a:gd name="adj3" fmla="val 33333"/>
              <a:gd name="adj4" fmla="val 66667"/>
            </a:avLst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a-DK">
                <a:solidFill>
                  <a:schemeClr val="bg1"/>
                </a:solidFill>
              </a:rPr>
              <a:t>Kun de to første </a:t>
            </a:r>
          </a:p>
          <a:p>
            <a:r>
              <a:rPr lang="da-DK">
                <a:solidFill>
                  <a:schemeClr val="bg1"/>
                </a:solidFill>
              </a:rPr>
              <a:t>er trepartsforhold</a:t>
            </a:r>
            <a:r>
              <a:rPr lang="da-DK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 Trepartsforhold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Oprindeligt trepartsforhold</a:t>
            </a:r>
            <a:endParaRPr lang="da-DK" sz="3600" smtClean="0"/>
          </a:p>
        </p:txBody>
      </p:sp>
      <p:sp>
        <p:nvSpPr>
          <p:cNvPr id="20485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639888"/>
            <a:ext cx="8229600" cy="4525962"/>
          </a:xfrm>
        </p:spPr>
        <p:txBody>
          <a:bodyPr/>
          <a:lstStyle/>
          <a:p>
            <a:pPr eaLnBrk="1" hangingPunct="1"/>
            <a:r>
              <a:rPr lang="da-DK" smtClean="0"/>
              <a:t>Forbrugeren opnår lån hos en tredjemand gennem en kreditformidler, jf. KAL § 4, stk. 1, nr. 15 litra b</a:t>
            </a:r>
            <a:br>
              <a:rPr lang="da-DK" smtClean="0"/>
            </a:br>
            <a:r>
              <a:rPr lang="da-DK" sz="2000" smtClean="0"/>
              <a:t>(Se fig. 16.4)</a:t>
            </a:r>
          </a:p>
          <a:p>
            <a:pPr eaLnBrk="1" hangingPunct="1"/>
            <a:r>
              <a:rPr lang="da-DK" smtClean="0"/>
              <a:t>Typisk situation: Forbruger køber en vare i en butik og indgår i butikken en låneaftale med en kreditgiver</a:t>
            </a:r>
          </a:p>
          <a:p>
            <a:pPr eaLnBrk="1" hangingPunct="1"/>
            <a:r>
              <a:rPr lang="da-DK" smtClean="0"/>
              <a:t>Hvis varen er mangelfuld kan forbrugeren gøre krav </a:t>
            </a:r>
            <a:br>
              <a:rPr lang="da-DK" smtClean="0"/>
            </a:br>
            <a:r>
              <a:rPr lang="da-DK" smtClean="0"/>
              <a:t>gældende overfor finansieringsselskabet </a:t>
            </a:r>
          </a:p>
          <a:p>
            <a:pPr eaLnBrk="1" hangingPunct="1"/>
            <a:r>
              <a:rPr lang="da-DK" smtClean="0"/>
              <a:t>Kreditgiver kan få ejendomsforbehold i det solgte men ikke pant</a:t>
            </a:r>
          </a:p>
          <a:p>
            <a:pPr eaLnBrk="1" hangingPunct="1"/>
            <a:endParaRPr lang="da-DK" smtClean="0"/>
          </a:p>
        </p:txBody>
      </p:sp>
      <p:sp>
        <p:nvSpPr>
          <p:cNvPr id="20486" name="AutoShape 7"/>
          <p:cNvSpPr>
            <a:spLocks noChangeArrowheads="1"/>
          </p:cNvSpPr>
          <p:nvPr/>
        </p:nvSpPr>
        <p:spPr bwMode="auto">
          <a:xfrm rot="6155968">
            <a:off x="6012656" y="4502944"/>
            <a:ext cx="1584325" cy="2586038"/>
          </a:xfrm>
          <a:prstGeom prst="cloudCallout">
            <a:avLst>
              <a:gd name="adj1" fmla="val -19009"/>
              <a:gd name="adj2" fmla="val 83532"/>
            </a:avLst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/>
          <a:lstStyle/>
          <a:p>
            <a:pPr algn="ctr"/>
            <a:r>
              <a:rPr lang="da-DK" sz="1600">
                <a:solidFill>
                  <a:schemeClr val="bg1"/>
                </a:solidFill>
              </a:rPr>
              <a:t>Ejendoms-forbehold bliver gennemgået senere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 Trepartsforhold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Efterfølgende trepartsforhold</a:t>
            </a:r>
            <a:endParaRPr lang="da-DK" sz="3600" smtClean="0"/>
          </a:p>
        </p:txBody>
      </p:sp>
      <p:sp>
        <p:nvSpPr>
          <p:cNvPr id="21509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639888"/>
            <a:ext cx="8229600" cy="4525962"/>
          </a:xfrm>
        </p:spPr>
        <p:txBody>
          <a:bodyPr/>
          <a:lstStyle/>
          <a:p>
            <a:pPr eaLnBrk="1" hangingPunct="1"/>
            <a:r>
              <a:rPr lang="da-DK" smtClean="0"/>
              <a:t>Forbrugeren indgår kreditaftale med sælger, jf. KAL § 4, stk. 1, nr. 15 litra a. Sælger overdrager efterfølgende aftalen til en tredjemand </a:t>
            </a:r>
            <a:r>
              <a:rPr lang="da-DK" sz="2000" smtClean="0"/>
              <a:t>(Se fig. 16.5)</a:t>
            </a:r>
          </a:p>
          <a:p>
            <a:pPr eaLnBrk="1" hangingPunct="1"/>
            <a:r>
              <a:rPr lang="da-DK" smtClean="0"/>
              <a:t>Typisk situation: Forbruger køber en vare i en butik og indgår en afdragsordning med butikken. Butikken sælger kravet på forbrugeren videre til et finansieringsselskab</a:t>
            </a:r>
          </a:p>
          <a:p>
            <a:pPr eaLnBrk="1" hangingPunct="1"/>
            <a:r>
              <a:rPr lang="da-DK" smtClean="0"/>
              <a:t>Hvis varen er mangelfuld kan forbrugeren gøre samme krav gældende overfor finansieringsselskabet som overfor sælger </a:t>
            </a:r>
            <a:r>
              <a:rPr lang="da-DK" sz="2000" smtClean="0"/>
              <a:t>(se fig. 16.7)</a:t>
            </a:r>
            <a:endParaRPr lang="da-DK" smtClean="0"/>
          </a:p>
          <a:p>
            <a:pPr eaLnBrk="1" hangingPunct="1"/>
            <a:r>
              <a:rPr lang="da-DK" smtClean="0"/>
              <a:t>Kreditgiver kan få ejendomsforbehold i det solgte men ikke pant</a:t>
            </a:r>
          </a:p>
          <a:p>
            <a:pPr eaLnBrk="1" hangingPunct="1"/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61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0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950" y="644525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62913" y="6553200"/>
            <a:ext cx="1008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itel 4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3. Trepartsforhold</a:t>
            </a:r>
            <a:b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da-DK" sz="3600" b="1" smtClean="0">
                <a:solidFill>
                  <a:srgbClr val="7030A0"/>
                </a:solidFill>
                <a:latin typeface="Arial" charset="0"/>
                <a:cs typeface="Arial" charset="0"/>
              </a:rPr>
              <a:t>Fritstående lån</a:t>
            </a:r>
            <a:endParaRPr lang="da-DK" sz="3600" smtClean="0"/>
          </a:p>
        </p:txBody>
      </p:sp>
      <p:sp>
        <p:nvSpPr>
          <p:cNvPr id="22533" name="Pladsholder til indhold 5"/>
          <p:cNvSpPr>
            <a:spLocks noGrp="1"/>
          </p:cNvSpPr>
          <p:nvPr>
            <p:ph idx="4294967295"/>
          </p:nvPr>
        </p:nvSpPr>
        <p:spPr>
          <a:xfrm>
            <a:off x="457200" y="1639888"/>
            <a:ext cx="8229600" cy="4525962"/>
          </a:xfrm>
        </p:spPr>
        <p:txBody>
          <a:bodyPr/>
          <a:lstStyle/>
          <a:p>
            <a:pPr eaLnBrk="1" hangingPunct="1"/>
            <a:r>
              <a:rPr lang="da-DK" smtClean="0"/>
              <a:t>Ikke et trepartsforhold fordi sælger ikke har kontakt med långiver</a:t>
            </a:r>
          </a:p>
          <a:p>
            <a:pPr eaLnBrk="1" hangingPunct="1"/>
            <a:r>
              <a:rPr lang="da-DK" smtClean="0"/>
              <a:t>Forbrugeren opnår lån hos en långiver. Låneprovenuet bliver brug til et kontantkøb </a:t>
            </a:r>
            <a:r>
              <a:rPr lang="da-DK" sz="2000" smtClean="0"/>
              <a:t>(Se fig. 16.6)</a:t>
            </a:r>
          </a:p>
          <a:p>
            <a:pPr eaLnBrk="1" hangingPunct="1"/>
            <a:r>
              <a:rPr lang="da-DK" smtClean="0"/>
              <a:t>Typisk situation: Forbruger optager lån i sin bank. Lånet bliver brugt til køb af fx bil. Bilsælger kender ikke til finansieringen </a:t>
            </a:r>
          </a:p>
          <a:p>
            <a:pPr eaLnBrk="1" hangingPunct="1"/>
            <a:r>
              <a:rPr lang="da-DK" smtClean="0"/>
              <a:t>Hvis varen er mangelfuld kan forbrugeren ikke gøre krav </a:t>
            </a:r>
            <a:br>
              <a:rPr lang="da-DK" smtClean="0"/>
            </a:br>
            <a:r>
              <a:rPr lang="da-DK" smtClean="0"/>
              <a:t>gældende overfor banken – lånet skal tilbagebetales</a:t>
            </a:r>
          </a:p>
          <a:p>
            <a:pPr eaLnBrk="1" hangingPunct="1"/>
            <a:r>
              <a:rPr lang="da-DK" smtClean="0"/>
              <a:t>Det er ikke et kreditkøb og banken kan få pant i bilen</a:t>
            </a:r>
          </a:p>
          <a:p>
            <a:pPr eaLnBrk="1" hangingPunct="1"/>
            <a:endParaRPr lang="da-DK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1020</TotalTime>
  <Words>891</Words>
  <Application>Microsoft Office PowerPoint</Application>
  <PresentationFormat>On-screen Show (4:3)</PresentationFormat>
  <Paragraphs>98</Paragraphs>
  <Slides>15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Designskabeloner</vt:lpstr>
      </vt:variant>
      <vt:variant>
        <vt:i4>1</vt:i4>
      </vt:variant>
      <vt:variant>
        <vt:lpstr>Diastitler</vt:lpstr>
      </vt:variant>
      <vt:variant>
        <vt:i4>15</vt:i4>
      </vt:variant>
    </vt:vector>
  </HeadingPairs>
  <TitlesOfParts>
    <vt:vector size="18" baseType="lpstr">
      <vt:lpstr>Arial</vt:lpstr>
      <vt:lpstr>Calibri</vt:lpstr>
      <vt:lpstr>Kontortema</vt:lpstr>
      <vt:lpstr>Dias nummer 1</vt:lpstr>
      <vt:lpstr> Kreditaftaler kapitel 16</vt:lpstr>
      <vt:lpstr> Kreditaftaleloven  1. Anvendelse og ord </vt:lpstr>
      <vt:lpstr>2. Krav til kreditaftalen  </vt:lpstr>
      <vt:lpstr>2. Krav til kreditaftalen  </vt:lpstr>
      <vt:lpstr> 3.Trepartsforhold </vt:lpstr>
      <vt:lpstr>3. Trepartsforhold Oprindeligt trepartsforhold</vt:lpstr>
      <vt:lpstr>3. Trepartsforhold Efterfølgende trepartsforhold</vt:lpstr>
      <vt:lpstr>3. Trepartsforhold Fritstående lån</vt:lpstr>
      <vt:lpstr>4. Køb med ejendomsforbehold</vt:lpstr>
      <vt:lpstr>Ejendomsforbehold 4.1 Formkrav</vt:lpstr>
      <vt:lpstr>Ejendomsforbehold 4.3 Konflikt med senere rettigheder</vt:lpstr>
      <vt:lpstr>5. Køber misligholder kreditaftalen</vt:lpstr>
      <vt:lpstr>Køber misligholder kreditaftalen 5.2 Køb med ejendomsforbehold</vt:lpstr>
      <vt:lpstr>Køber misligholder kreditaftalen 5.3 Køb uden ejendomsforbehold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Mette Gade</dc:creator>
  <cp:lastModifiedBy>Mette Gade</cp:lastModifiedBy>
  <cp:revision>34</cp:revision>
  <dcterms:created xsi:type="dcterms:W3CDTF">2011-03-28T11:51:52Z</dcterms:created>
  <dcterms:modified xsi:type="dcterms:W3CDTF">2011-07-23T07:22:29Z</dcterms:modified>
</cp:coreProperties>
</file>